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1837" r:id="rId2"/>
    <p:sldId id="1887" r:id="rId3"/>
    <p:sldId id="1812" r:id="rId4"/>
    <p:sldId id="1932" r:id="rId5"/>
    <p:sldId id="1926" r:id="rId6"/>
    <p:sldId id="1927" r:id="rId7"/>
    <p:sldId id="1851" r:id="rId8"/>
    <p:sldId id="1928" r:id="rId9"/>
    <p:sldId id="1917" r:id="rId10"/>
    <p:sldId id="1929" r:id="rId11"/>
    <p:sldId id="1883" r:id="rId12"/>
    <p:sldId id="1933" r:id="rId13"/>
    <p:sldId id="1884" r:id="rId14"/>
    <p:sldId id="1922" r:id="rId15"/>
    <p:sldId id="1930" r:id="rId16"/>
    <p:sldId id="1931" r:id="rId17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A3F"/>
    <a:srgbClr val="BB2649"/>
    <a:srgbClr val="FF6E69"/>
    <a:srgbClr val="FE8CB0"/>
    <a:srgbClr val="A888DB"/>
    <a:srgbClr val="E6007E"/>
    <a:srgbClr val="49BAB4"/>
    <a:srgbClr val="FFC000"/>
    <a:srgbClr val="F7D10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69" autoAdjust="0"/>
    <p:restoredTop sz="92409" autoAdjust="0"/>
  </p:normalViewPr>
  <p:slideViewPr>
    <p:cSldViewPr snapToGrid="0">
      <p:cViewPr varScale="1">
        <p:scale>
          <a:sx n="115" d="100"/>
          <a:sy n="115" d="100"/>
        </p:scale>
        <p:origin x="1264" y="192"/>
      </p:cViewPr>
      <p:guideLst/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29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98226-F584-41F6-8F1E-C5589AD90C0E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B2DE4-085A-4017-980C-81EDAA06AD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5064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2DE4-085A-4017-980C-81EDAA06AD6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541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2DE4-085A-4017-980C-81EDAA06AD6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464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2DE4-085A-4017-980C-81EDAA06AD6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295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2DE4-085A-4017-980C-81EDAA06AD6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868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2DE4-085A-4017-980C-81EDAA06AD6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917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2DE4-085A-4017-980C-81EDAA06AD6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709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F7BFF20-112E-4307-C6B9-834ABBCA78B5}"/>
              </a:ext>
            </a:extLst>
          </p:cNvPr>
          <p:cNvSpPr/>
          <p:nvPr userDrawn="1"/>
        </p:nvSpPr>
        <p:spPr>
          <a:xfrm>
            <a:off x="10617200" y="-1"/>
            <a:ext cx="1574800" cy="647700"/>
          </a:xfrm>
          <a:prstGeom prst="rect">
            <a:avLst/>
          </a:prstGeom>
          <a:solidFill>
            <a:srgbClr val="1A2A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01306FE-8BBD-46A8-A135-635BDC7670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0617200" cy="647700"/>
          </a:xfrm>
          <a:solidFill>
            <a:srgbClr val="BB2649"/>
          </a:solidFill>
        </p:spPr>
        <p:txBody>
          <a:bodyPr lIns="540000" tIns="108000" anchor="ctr" anchorCtr="0">
            <a:normAutofit/>
          </a:bodyPr>
          <a:lstStyle>
            <a:lvl1pPr algn="l">
              <a:defRPr sz="3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20780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F40FD1-D522-4AAA-A221-2B1988203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0DC969F-F515-4622-AE0E-9FC95ADBC6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4AAF5F-A5BD-4FFB-88BA-464A0143A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A86B-87C3-4518-B2B5-780CF3FB8C4F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A29B7E-0FD6-45C8-8FB4-1D58CEC5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D2240F-02BB-473F-8E6F-37E372B07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BAAE-024B-42C1-BC0A-47CE90979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5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A9CC18E-7EB2-43FB-B056-5DC2258462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5944EAD-10F8-40AD-BFEA-185CE2E06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8C9D20-7E50-447D-84B6-C337090AE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A86B-87C3-4518-B2B5-780CF3FB8C4F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18B4A5-1BDD-439B-A588-0955681A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536C6F-3E8D-4FCA-9E12-06D64C6E0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BAAE-024B-42C1-BC0A-47CE90979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034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6BB28C-10A0-4802-86D3-39AD6FDA0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C32C11-472C-462E-A403-2C6B595FE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6A0C2E-1DD4-4765-98A0-7E5960D5E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A86B-87C3-4518-B2B5-780CF3FB8C4F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9364FD-0600-4D7C-B3E0-DC60A46E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7CEC4D-7EFF-46CD-A13E-F1C56C078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BAAE-024B-42C1-BC0A-47CE90979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170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3ADBD5-1C36-4D8C-A99A-BE1C6E813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92A583-6C88-45D9-B804-94FDBF51D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AA56B5-0B4F-436E-81CD-4CD862130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A86B-87C3-4518-B2B5-780CF3FB8C4F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BA0CC9-7237-446E-BF16-EE1E08406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744EF2-21D8-4BAE-B440-29DA2B074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BAAE-024B-42C1-BC0A-47CE90979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2006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E19E50-BBF3-4815-B5C8-6BCCC5FF3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EAA4FC-632F-4AAE-AC03-7F759FC0A7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E5937E-F559-40B9-9318-EEF7126FF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D50DCE-6F44-40D6-BB02-993D617C0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A86B-87C3-4518-B2B5-780CF3FB8C4F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623EED-D8CD-4765-8F79-35B0631EE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E023598-54A2-4109-8760-CF9D40F5A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BAAE-024B-42C1-BC0A-47CE90979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05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3ABED1-DB97-422A-9BE7-1C6E43B0B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B066B9-F658-4DCA-A3DC-BF0925015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361C5A0-92EC-43FC-9CCB-99F592EF0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2A2F14D-7DA9-4C87-AF65-EE9C41D93D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0CB5693-4CFC-4FBF-A292-1472225097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7164753-C32E-4C7E-BAE5-2D5DEE066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A86B-87C3-4518-B2B5-780CF3FB8C4F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13A2CE0-2076-412B-A5DC-1393D50B2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B0714EC-17B5-4680-BE46-80AA2BC44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BAAE-024B-42C1-BC0A-47CE90979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5484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1B2493-00D0-47ED-8A4A-10DFE7F7F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21B1EB1-41DE-463E-9A1D-8224B3675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A86B-87C3-4518-B2B5-780CF3FB8C4F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BED7871-4D5A-4434-AE79-C82A1535B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ADA12E2-73E8-4B68-80A1-929C546F7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BAAE-024B-42C1-BC0A-47CE90979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10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FE434D2-58D3-4047-98BF-A50A3FDA0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A86B-87C3-4518-B2B5-780CF3FB8C4F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449CB85-9B0B-4E9F-B2F3-AFA476220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6E40D60-40C9-48B9-9B8D-B6CFEB52D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BAAE-024B-42C1-BC0A-47CE90979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029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382226-416A-4B02-AB31-FA9F39DC7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3D2F08-23C3-4364-B9C1-3623A76D0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3D2772D-ACDE-49E2-94C2-29DBA17FF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A1CC72-EC70-4280-9896-55E2757BF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A86B-87C3-4518-B2B5-780CF3FB8C4F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75C8D1-F507-4E3D-95BB-139D5F394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EA456F6-B7F4-41EC-A9B1-56FED4324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BAAE-024B-42C1-BC0A-47CE90979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839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07E624-E5F9-4F70-8F4A-E05254FD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1268FD4-12A3-4E9D-859D-811A94D27A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A9B0924-F51A-4B59-8133-3D59EB9A4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8508938-7D86-40EB-82E7-D3021D571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A86B-87C3-4518-B2B5-780CF3FB8C4F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F675E-1F6A-428A-BA9D-515DF429B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E78C3DD-7A06-4EA4-87B4-4DBA2411F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BAAE-024B-42C1-BC0A-47CE90979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567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7EC2338-AC25-4A16-8B85-E51FCE284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A4C85A-B9D8-4C78-BDCD-26D737027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750D99-1246-4131-AC07-341E9B13E1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AA86B-87C3-4518-B2B5-780CF3FB8C4F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5D933A-44D4-4C1F-9C06-71D27AE502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05F25F-0676-4463-AFB2-F6E20B35A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FBAAE-024B-42C1-BC0A-47CE90979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013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wmf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3D2DED8-C056-DB5C-F122-C53B328AF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C35BEAF-7835-D938-8B7C-2B5479190232}"/>
              </a:ext>
            </a:extLst>
          </p:cNvPr>
          <p:cNvSpPr txBox="1"/>
          <p:nvPr/>
        </p:nvSpPr>
        <p:spPr>
          <a:xfrm>
            <a:off x="-203200" y="389651"/>
            <a:ext cx="121919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>
                <a:solidFill>
                  <a:srgbClr val="BB2649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Le BUT</a:t>
            </a:r>
          </a:p>
          <a:p>
            <a:pPr algn="ctr"/>
            <a:r>
              <a:rPr lang="fr-FR" sz="4000" dirty="0">
                <a:solidFill>
                  <a:srgbClr val="BB2649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Mesures Physiques</a:t>
            </a:r>
          </a:p>
          <a:p>
            <a:pPr algn="ctr"/>
            <a:endParaRPr lang="fr-FR" sz="4000" dirty="0">
              <a:solidFill>
                <a:srgbClr val="BB2649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  <a:p>
            <a:pPr algn="ctr"/>
            <a:r>
              <a:rPr lang="fr-FR" sz="40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Journée Portes Ouvertes 2026</a:t>
            </a:r>
          </a:p>
          <a:p>
            <a:pPr algn="ctr"/>
            <a:endParaRPr lang="fr-FR" sz="4000" dirty="0">
              <a:solidFill>
                <a:srgbClr val="BB2649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ECA534F-A026-782D-231A-AA30BE262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3757"/>
            <a:ext cx="1926339" cy="103424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439DAD9-95AE-AC3D-9453-C55044117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328" y="5922707"/>
            <a:ext cx="1637981" cy="63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50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57772-323C-9FCE-2EE6-78FC2E33D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CF5D244E-C56A-DA31-B68E-D763A34665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Un environnement pour réussir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B0A985F-19F6-73E0-29C6-FF0A1EC30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24" y="62845"/>
            <a:ext cx="514351" cy="5143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26A7BC-54B3-370B-7005-81D0EDAB8B0B}"/>
              </a:ext>
            </a:extLst>
          </p:cNvPr>
          <p:cNvSpPr/>
          <p:nvPr/>
        </p:nvSpPr>
        <p:spPr>
          <a:xfrm>
            <a:off x="308030" y="781621"/>
            <a:ext cx="5034565" cy="32902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76FC766-F28E-8A65-FF83-D503494517A2}"/>
              </a:ext>
            </a:extLst>
          </p:cNvPr>
          <p:cNvSpPr txBox="1"/>
          <p:nvPr/>
        </p:nvSpPr>
        <p:spPr>
          <a:xfrm>
            <a:off x="403608" y="918631"/>
            <a:ext cx="489700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BB2649"/>
                </a:solidFill>
              </a:rPr>
              <a:t>Les Services sur place</a:t>
            </a:r>
          </a:p>
          <a:p>
            <a:pPr algn="ctr"/>
            <a:endParaRPr lang="fr-FR" dirty="0">
              <a:solidFill>
                <a:srgbClr val="1A2A3F"/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A2A3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Restaurant Universitaire à 100m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A2A3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Salle de restauration au RdC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A2A3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Foyer étudiant au RdC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A2A3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Centre de santé universitaire à 500 m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A2A3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Salles informatiques en libre service en journée et le soir jusqu’à 19h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BDD393D-CD0B-10BF-EF36-7E93E244A8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2" t="9162" r="8718"/>
          <a:stretch/>
        </p:blipFill>
        <p:spPr>
          <a:xfrm>
            <a:off x="7183448" y="1008374"/>
            <a:ext cx="4423144" cy="232207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AA8A4CE-BBE1-5886-B7D5-E7BCA25905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9" y="4298605"/>
            <a:ext cx="5367130" cy="247497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A3D34AA-591B-D6B5-B42F-DECEFAA8C0C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23732" r="5472" b="2752"/>
          <a:stretch/>
        </p:blipFill>
        <p:spPr>
          <a:xfrm>
            <a:off x="5800064" y="4071852"/>
            <a:ext cx="6300867" cy="263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50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66D46A1-0360-734C-34EA-2F30373FBC07}"/>
              </a:ext>
            </a:extLst>
          </p:cNvPr>
          <p:cNvSpPr/>
          <p:nvPr/>
        </p:nvSpPr>
        <p:spPr>
          <a:xfrm>
            <a:off x="152391" y="1011763"/>
            <a:ext cx="5943609" cy="57470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05E92A20-359B-931A-1B06-AAE694E555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BUT MP : le recrutement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A2C13C9D-3BCB-B1A3-4609-0FE0D7EE25C6}"/>
              </a:ext>
            </a:extLst>
          </p:cNvPr>
          <p:cNvGrpSpPr/>
          <p:nvPr/>
        </p:nvGrpSpPr>
        <p:grpSpPr>
          <a:xfrm>
            <a:off x="49448" y="644322"/>
            <a:ext cx="990600" cy="990600"/>
            <a:chOff x="9626600" y="4458516"/>
            <a:chExt cx="990600" cy="990600"/>
          </a:xfrm>
        </p:grpSpPr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3A94D9F2-6B85-516D-4872-B29DAA5B51D5}"/>
                </a:ext>
              </a:extLst>
            </p:cNvPr>
            <p:cNvSpPr/>
            <p:nvPr/>
          </p:nvSpPr>
          <p:spPr>
            <a:xfrm>
              <a:off x="9626600" y="4458516"/>
              <a:ext cx="990600" cy="990600"/>
            </a:xfrm>
            <a:prstGeom prst="ellipse">
              <a:avLst/>
            </a:prstGeom>
            <a:solidFill>
              <a:srgbClr val="1A2A3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064E6EED-F77D-26EB-5829-FDEEDDFFC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8353" y="4620269"/>
              <a:ext cx="667093" cy="667093"/>
            </a:xfrm>
            <a:prstGeom prst="rect">
              <a:avLst/>
            </a:prstGeom>
          </p:spPr>
        </p:pic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729DB8FE-0627-9DDA-2019-534316258F9D}"/>
              </a:ext>
            </a:extLst>
          </p:cNvPr>
          <p:cNvSpPr txBox="1"/>
          <p:nvPr/>
        </p:nvSpPr>
        <p:spPr>
          <a:xfrm>
            <a:off x="196261" y="1128605"/>
            <a:ext cx="616047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BB2649"/>
                </a:solidFill>
              </a:rPr>
              <a:t>Bacs généraux ~ 80%</a:t>
            </a:r>
          </a:p>
          <a:p>
            <a:pPr algn="ctr"/>
            <a:endParaRPr lang="fr-FR" dirty="0">
              <a:solidFill>
                <a:srgbClr val="1A2A3F"/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A2A3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2025: 1788 candidatures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altLang="en-US" dirty="0">
                <a:cs typeface="Arial" panose="020B0604020202020204" pitchFamily="34" charset="0"/>
                <a:sym typeface="Wingdings" pitchFamily="2" charset="2"/>
              </a:rPr>
              <a:t>1630 classés	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altLang="en-US" dirty="0">
                <a:cs typeface="Arial" panose="020B0604020202020204" pitchFamily="34" charset="0"/>
                <a:sym typeface="Wingdings" pitchFamily="2" charset="2"/>
              </a:rPr>
              <a:t>82 inscrits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altLang="en-US" dirty="0">
                <a:cs typeface="Arial" panose="020B0604020202020204" pitchFamily="34" charset="0"/>
                <a:sym typeface="Wingdings" pitchFamily="2" charset="2"/>
              </a:rPr>
              <a:t>dernier appelé: rang 930 (27 août) (</a:t>
            </a:r>
            <a:r>
              <a:rPr lang="fr-FR" dirty="0">
                <a:solidFill>
                  <a:srgbClr val="1A2A3F"/>
                </a:solidFill>
                <a:cs typeface="Arial" panose="020B0604020202020204" pitchFamily="34" charset="0"/>
                <a:sym typeface="Wingdings" pitchFamily="2" charset="2"/>
              </a:rPr>
              <a:t>1113 en 24)</a:t>
            </a:r>
            <a:endParaRPr lang="fr-FR" altLang="en-US" dirty="0">
              <a:cs typeface="Arial" panose="020B0604020202020204" pitchFamily="34" charset="0"/>
              <a:sym typeface="Wingdings" pitchFamily="2" charset="2"/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A2A3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Spécialités en 1</a:t>
            </a:r>
            <a:r>
              <a:rPr lang="fr-FR" baseline="30000" dirty="0">
                <a:solidFill>
                  <a:srgbClr val="1A2A3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ère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A2A3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Mathématiques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A2A3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Physique-Chimie ou Sciences de l’Ingénieur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A2A3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Spécialités en Terminale 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altLang="en-US" dirty="0">
                <a:cs typeface="Arial" panose="020B0604020202020204" pitchFamily="34" charset="0"/>
              </a:rPr>
              <a:t>Physique-Chimie ou SI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altLang="en-US" dirty="0">
                <a:cs typeface="Arial" panose="020B0604020202020204" pitchFamily="34" charset="0"/>
              </a:rPr>
              <a:t>Mathématiques ou option maths complémentaires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altLang="en-US" dirty="0">
                <a:cs typeface="Arial" panose="020B0604020202020204" pitchFamily="34" charset="0"/>
              </a:rPr>
              <a:t>Français, Anglais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C3D685F-E7D1-8A04-40D9-2CFE997AC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24" y="62845"/>
            <a:ext cx="514351" cy="5143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969913-FF64-E416-DBA7-483B5F52EDDE}"/>
              </a:ext>
            </a:extLst>
          </p:cNvPr>
          <p:cNvSpPr/>
          <p:nvPr/>
        </p:nvSpPr>
        <p:spPr>
          <a:xfrm>
            <a:off x="6198943" y="1018768"/>
            <a:ext cx="5840665" cy="40316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D1800BA0-AD5C-7EA5-4513-B08E35592338}"/>
              </a:ext>
            </a:extLst>
          </p:cNvPr>
          <p:cNvGrpSpPr/>
          <p:nvPr/>
        </p:nvGrpSpPr>
        <p:grpSpPr>
          <a:xfrm>
            <a:off x="6196950" y="653527"/>
            <a:ext cx="990600" cy="990600"/>
            <a:chOff x="8551062" y="3629669"/>
            <a:chExt cx="990600" cy="990600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64489E51-BD98-FE1C-E0C8-D65BD2676CE5}"/>
                </a:ext>
              </a:extLst>
            </p:cNvPr>
            <p:cNvSpPr/>
            <p:nvPr/>
          </p:nvSpPr>
          <p:spPr>
            <a:xfrm>
              <a:off x="8551062" y="3629669"/>
              <a:ext cx="990600" cy="990600"/>
            </a:xfrm>
            <a:prstGeom prst="ellipse">
              <a:avLst/>
            </a:prstGeom>
            <a:solidFill>
              <a:srgbClr val="1A2A3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A12D19EB-9FD7-7469-B019-6D4CF800B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9178" y="3817785"/>
              <a:ext cx="614367" cy="614367"/>
            </a:xfrm>
            <a:prstGeom prst="rect">
              <a:avLst/>
            </a:prstGeom>
          </p:spPr>
        </p:pic>
      </p:grpSp>
      <p:sp>
        <p:nvSpPr>
          <p:cNvPr id="34" name="ZoneTexte 33">
            <a:extLst>
              <a:ext uri="{FF2B5EF4-FFF2-40B4-BE49-F238E27FC236}">
                <a16:creationId xmlns:a16="http://schemas.microsoft.com/office/drawing/2014/main" id="{CBC586CC-D7DD-AB6E-8EE4-4F8A726505C2}"/>
              </a:ext>
            </a:extLst>
          </p:cNvPr>
          <p:cNvSpPr txBox="1"/>
          <p:nvPr/>
        </p:nvSpPr>
        <p:spPr>
          <a:xfrm>
            <a:off x="6400603" y="1183689"/>
            <a:ext cx="559513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BB2649"/>
                </a:solidFill>
              </a:rPr>
              <a:t>Bacs technologiques ~ 20%</a:t>
            </a:r>
          </a:p>
          <a:p>
            <a:pPr algn="ctr"/>
            <a:endParaRPr lang="fr-FR" dirty="0">
              <a:solidFill>
                <a:srgbClr val="1A2A3F"/>
              </a:solidFill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A2A3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2025: 204 candidatures</a:t>
            </a:r>
            <a:endParaRPr lang="fr-FR" dirty="0">
              <a:solidFill>
                <a:srgbClr val="1A2A3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A2A3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160 classés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A2A3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inscrits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A2A3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Dernier appelé: rang 149 (22 juillet) (146 en 24)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A2A3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STI2D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A2A3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STL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A2A3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Français, Anglais</a:t>
            </a:r>
            <a:endParaRPr lang="fr-FR" dirty="0">
              <a:solidFill>
                <a:srgbClr val="1A2A3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98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66D46A1-0360-734C-34EA-2F30373FBC07}"/>
              </a:ext>
            </a:extLst>
          </p:cNvPr>
          <p:cNvSpPr/>
          <p:nvPr/>
        </p:nvSpPr>
        <p:spPr>
          <a:xfrm>
            <a:off x="152391" y="1121933"/>
            <a:ext cx="10093296" cy="57470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05E92A20-359B-931A-1B06-AAE694E555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BUT MP : le recrutement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09ADC87-1A25-F19F-ED3D-4C608DE98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12" y="2059341"/>
            <a:ext cx="2015868" cy="159224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C3D685F-E7D1-8A04-40D9-2CFE997AC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24" y="62845"/>
            <a:ext cx="514351" cy="514351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729DB8FE-0627-9DDA-2019-534316258F9D}"/>
              </a:ext>
            </a:extLst>
          </p:cNvPr>
          <p:cNvSpPr txBox="1"/>
          <p:nvPr/>
        </p:nvSpPr>
        <p:spPr>
          <a:xfrm>
            <a:off x="196261" y="1183690"/>
            <a:ext cx="391303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BB2649"/>
                </a:solidFill>
              </a:rPr>
              <a:t>Statistiques 2024</a:t>
            </a:r>
          </a:p>
          <a:p>
            <a:pPr algn="ctr"/>
            <a:endParaRPr lang="fr-FR" dirty="0">
              <a:solidFill>
                <a:srgbClr val="1A2A3F"/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altLang="en-US" dirty="0">
                <a:cs typeface="Arial" panose="020B0604020202020204" pitchFamily="34" charset="0"/>
              </a:rPr>
              <a:t>Mention au bac des admis: 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fr-FR" altLang="en-US" dirty="0">
              <a:cs typeface="Arial" panose="020B0604020202020204" pitchFamily="34" charset="0"/>
            </a:endParaRPr>
          </a:p>
          <a:p>
            <a:pPr lvl="1">
              <a:spcAft>
                <a:spcPts val="1200"/>
              </a:spcAft>
            </a:pPr>
            <a:endParaRPr lang="fr-FR" altLang="en-US" dirty="0">
              <a:cs typeface="Arial" panose="020B0604020202020204" pitchFamily="34" charset="0"/>
            </a:endParaRPr>
          </a:p>
          <a:p>
            <a:pPr lvl="1">
              <a:spcAft>
                <a:spcPts val="1200"/>
              </a:spcAft>
            </a:pPr>
            <a:endParaRPr lang="fr-FR" altLang="en-US" dirty="0"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altLang="en-US" dirty="0">
                <a:cs typeface="Arial" panose="020B0604020202020204" pitchFamily="34" charset="0"/>
              </a:rPr>
              <a:t>Durée du processus de sélection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B7729D5-C5D6-388C-4F5D-B40DFF188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22" y="4170236"/>
            <a:ext cx="9694304" cy="260040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E17A620-70C7-3D6E-AA37-7BDB5BC814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300" y="1387562"/>
            <a:ext cx="3162300" cy="1905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FD55C6C-159C-2772-6101-19FE3F8B65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700" y="1387562"/>
            <a:ext cx="3149600" cy="1905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5324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CB54747-11E4-4BB9-ABDB-E918404069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1" t="-1419" r="4230" b="4886"/>
          <a:stretch/>
        </p:blipFill>
        <p:spPr>
          <a:xfrm>
            <a:off x="0" y="3287775"/>
            <a:ext cx="6491756" cy="32406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FD546EE-D9F3-8749-EBF8-A7E795ED9CFF}"/>
              </a:ext>
            </a:extLst>
          </p:cNvPr>
          <p:cNvSpPr/>
          <p:nvPr/>
        </p:nvSpPr>
        <p:spPr>
          <a:xfrm>
            <a:off x="6440456" y="1007276"/>
            <a:ext cx="5303869" cy="34583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67CC6D4-B86D-E749-706B-EBCB408367BF}"/>
              </a:ext>
            </a:extLst>
          </p:cNvPr>
          <p:cNvSpPr txBox="1"/>
          <p:nvPr/>
        </p:nvSpPr>
        <p:spPr>
          <a:xfrm>
            <a:off x="6826786" y="1164583"/>
            <a:ext cx="4848680" cy="329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fr-FR" sz="2400" b="1" dirty="0">
                <a:solidFill>
                  <a:srgbClr val="BB2649"/>
                </a:solidFill>
              </a:rPr>
              <a:t>Poursuite d’études</a:t>
            </a:r>
            <a:endParaRPr lang="fr-FR" dirty="0">
              <a:solidFill>
                <a:srgbClr val="1A2A3F"/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A2A3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 dossier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A2A3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1</a:t>
            </a:r>
            <a:r>
              <a:rPr lang="fr-FR" baseline="30000" dirty="0">
                <a:solidFill>
                  <a:srgbClr val="1A2A3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ère</a:t>
            </a:r>
            <a:r>
              <a:rPr lang="fr-FR" dirty="0">
                <a:solidFill>
                  <a:srgbClr val="1A2A3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année d’école d’ingénieur ou Master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A2A3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~75% de poursuite d’études après le BUT3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A2A3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~1/3 de la promo de BUT2 se réoriente en école d’ingénieurs essentiellement 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A2A3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alternance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A2A3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formation initiale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D79BDF0-848B-A4DE-4B72-A8CE0F9AED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 BUT : et après 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DA3070-B9D0-7DDB-35A2-11191D6773C5}"/>
              </a:ext>
            </a:extLst>
          </p:cNvPr>
          <p:cNvSpPr/>
          <p:nvPr/>
        </p:nvSpPr>
        <p:spPr>
          <a:xfrm>
            <a:off x="447676" y="1090155"/>
            <a:ext cx="5303869" cy="2338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5F79387-782D-3B1D-FF62-6D69BBDE1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45" y="806824"/>
            <a:ext cx="715518" cy="71551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7D99BAC-A9BA-7916-1322-3E62F616A3CC}"/>
              </a:ext>
            </a:extLst>
          </p:cNvPr>
          <p:cNvSpPr txBox="1"/>
          <p:nvPr/>
        </p:nvSpPr>
        <p:spPr>
          <a:xfrm>
            <a:off x="902863" y="1195976"/>
            <a:ext cx="4848682" cy="2005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fr-FR" sz="2400" b="1" dirty="0">
                <a:solidFill>
                  <a:srgbClr val="BB2649"/>
                </a:solidFill>
              </a:rPr>
              <a:t>Insertion professionnelle</a:t>
            </a:r>
            <a:endParaRPr lang="fr-FR" dirty="0">
              <a:solidFill>
                <a:srgbClr val="1A2A3F"/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A2A3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 un poste avec expérience grâce au stage et/ ou l’alternance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A2A3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s’appuyant sur son nouveau réseau pro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A2A3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besoins en techniciens sont réels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E2258FA-5A8B-0D6F-134B-64C06DAACC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268" y="819636"/>
            <a:ext cx="715518" cy="71551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6A27EFE-9D9F-45D1-B1F2-E584310A29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24" y="62845"/>
            <a:ext cx="514351" cy="51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93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79BDF0-848B-A4DE-4B72-A8CE0F9AED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 BUT : et après ?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5F79387-782D-3B1D-FF62-6D69BBDE1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753" y="5028842"/>
            <a:ext cx="519631" cy="51963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6A27EFE-9D9F-45D1-B1F2-E584310A2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24" y="62845"/>
            <a:ext cx="514351" cy="51435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E2258FA-5A8B-0D6F-134B-64C06DAACC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61" y="5060130"/>
            <a:ext cx="519631" cy="519631"/>
          </a:xfrm>
          <a:prstGeom prst="rect">
            <a:avLst/>
          </a:prstGeom>
        </p:spPr>
      </p:pic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DB77E0C5-5E28-4F7F-8AF7-4AB3D2066AE0}"/>
              </a:ext>
            </a:extLst>
          </p:cNvPr>
          <p:cNvSpPr txBox="1">
            <a:spLocks/>
          </p:cNvSpPr>
          <p:nvPr/>
        </p:nvSpPr>
        <p:spPr>
          <a:xfrm>
            <a:off x="169330" y="987549"/>
            <a:ext cx="11474801" cy="647700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rgbClr val="1A2A3F"/>
                </a:solidFill>
              </a:rPr>
              <a:t>Enquête auprès des diplômés 2023-24 (à 6 mois): </a:t>
            </a:r>
            <a:r>
              <a:rPr lang="fr-FR" altLang="fr-FR" sz="2400" b="1" dirty="0">
                <a:solidFill>
                  <a:srgbClr val="BB15A7"/>
                </a:solidFill>
                <a:latin typeface="Arial" panose="020B0604020202020204" pitchFamily="34" charset="0"/>
              </a:rPr>
              <a:t>38 répondants / 55 étudiants</a:t>
            </a:r>
            <a:endParaRPr lang="fr-FR" sz="2400" dirty="0">
              <a:solidFill>
                <a:srgbClr val="1A2A3F"/>
              </a:solidFill>
            </a:endParaRPr>
          </a:p>
          <a:p>
            <a:endParaRPr lang="fr-FR" sz="2400" dirty="0">
              <a:solidFill>
                <a:srgbClr val="1A2A3F"/>
              </a:solidFill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852FD345-83B9-9403-6372-8D8D9AA14DEA}"/>
              </a:ext>
            </a:extLst>
          </p:cNvPr>
          <p:cNvGrpSpPr/>
          <p:nvPr/>
        </p:nvGrpSpPr>
        <p:grpSpPr>
          <a:xfrm>
            <a:off x="398080" y="2133646"/>
            <a:ext cx="6120680" cy="3345772"/>
            <a:chOff x="2490075" y="1635249"/>
            <a:chExt cx="6120680" cy="3345772"/>
          </a:xfrm>
        </p:grpSpPr>
        <p:pic>
          <p:nvPicPr>
            <p:cNvPr id="3" name="New picture">
              <a:extLst>
                <a:ext uri="{FF2B5EF4-FFF2-40B4-BE49-F238E27FC236}">
                  <a16:creationId xmlns:a16="http://schemas.microsoft.com/office/drawing/2014/main" id="{B4107840-E21E-4570-0C20-FB4406E0A43B}"/>
                </a:ext>
              </a:extLst>
            </p:cNvPr>
            <p:cNvPicPr/>
            <p:nvPr/>
          </p:nvPicPr>
          <p:blipFill rotWithShape="1">
            <a:blip r:embed="rId6"/>
            <a:srcRect t="23537" r="2652"/>
            <a:stretch/>
          </p:blipFill>
          <p:spPr bwMode="auto">
            <a:xfrm>
              <a:off x="2490075" y="1635249"/>
              <a:ext cx="6120680" cy="2811661"/>
            </a:xfrm>
            <a:prstGeom prst="rect">
              <a:avLst/>
            </a:prstGeom>
          </p:spPr>
        </p:pic>
        <p:sp>
          <p:nvSpPr>
            <p:cNvPr id="5" name="Accolade fermante 4">
              <a:extLst>
                <a:ext uri="{FF2B5EF4-FFF2-40B4-BE49-F238E27FC236}">
                  <a16:creationId xmlns:a16="http://schemas.microsoft.com/office/drawing/2014/main" id="{1CB7D2F3-F80E-910A-0423-5D328E131555}"/>
                </a:ext>
              </a:extLst>
            </p:cNvPr>
            <p:cNvSpPr/>
            <p:nvPr/>
          </p:nvSpPr>
          <p:spPr bwMode="auto">
            <a:xfrm rot="5400000" flipV="1">
              <a:off x="3989402" y="2992034"/>
              <a:ext cx="497454" cy="2842628"/>
            </a:xfrm>
            <a:prstGeom prst="rightBrac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Accolade fermante 5">
              <a:extLst>
                <a:ext uri="{FF2B5EF4-FFF2-40B4-BE49-F238E27FC236}">
                  <a16:creationId xmlns:a16="http://schemas.microsoft.com/office/drawing/2014/main" id="{9BB0F01B-8F03-CC36-0107-9546542F7E24}"/>
                </a:ext>
              </a:extLst>
            </p:cNvPr>
            <p:cNvSpPr/>
            <p:nvPr/>
          </p:nvSpPr>
          <p:spPr bwMode="auto">
            <a:xfrm rot="5400000" flipV="1">
              <a:off x="6886372" y="2992034"/>
              <a:ext cx="497454" cy="2842628"/>
            </a:xfrm>
            <a:prstGeom prst="rightBrac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9E29981D-7B7C-DA91-5D3E-AA89A99ADA8E}"/>
                </a:ext>
              </a:extLst>
            </p:cNvPr>
            <p:cNvSpPr txBox="1"/>
            <p:nvPr/>
          </p:nvSpPr>
          <p:spPr bwMode="auto">
            <a:xfrm>
              <a:off x="4003257" y="4611689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74%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FDC34961-13F8-E800-0028-92F83A115C46}"/>
                </a:ext>
              </a:extLst>
            </p:cNvPr>
            <p:cNvSpPr txBox="1"/>
            <p:nvPr/>
          </p:nvSpPr>
          <p:spPr bwMode="auto">
            <a:xfrm>
              <a:off x="6843192" y="4605595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26%</a:t>
              </a:r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ED25AF85-0378-CC38-317A-F622F1237CB4}"/>
              </a:ext>
            </a:extLst>
          </p:cNvPr>
          <p:cNvSpPr txBox="1"/>
          <p:nvPr/>
        </p:nvSpPr>
        <p:spPr>
          <a:xfrm>
            <a:off x="1481559" y="5578997"/>
            <a:ext cx="1839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Poursuite d’étude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D510B58-C1FA-D80F-561C-D41DA4327EAA}"/>
              </a:ext>
            </a:extLst>
          </p:cNvPr>
          <p:cNvSpPr txBox="1"/>
          <p:nvPr/>
        </p:nvSpPr>
        <p:spPr>
          <a:xfrm>
            <a:off x="4258566" y="5578997"/>
            <a:ext cx="1716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arrêt des études</a:t>
            </a:r>
          </a:p>
        </p:txBody>
      </p:sp>
      <p:pic>
        <p:nvPicPr>
          <p:cNvPr id="17" name="New picture">
            <a:extLst>
              <a:ext uri="{FF2B5EF4-FFF2-40B4-BE49-F238E27FC236}">
                <a16:creationId xmlns:a16="http://schemas.microsoft.com/office/drawing/2014/main" id="{EF388CB5-29E2-2AF7-E30C-933518613BD7}"/>
              </a:ext>
            </a:extLst>
          </p:cNvPr>
          <p:cNvPicPr/>
          <p:nvPr/>
        </p:nvPicPr>
        <p:blipFill rotWithShape="1">
          <a:blip r:embed="rId7"/>
          <a:srcRect t="32434" r="-1155"/>
          <a:stretch/>
        </p:blipFill>
        <p:spPr bwMode="auto">
          <a:xfrm>
            <a:off x="7722646" y="2381233"/>
            <a:ext cx="3071388" cy="1693056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826BC549-DAAF-09AC-3ED4-4D69D69F0070}"/>
              </a:ext>
            </a:extLst>
          </p:cNvPr>
          <p:cNvSpPr txBox="1"/>
          <p:nvPr/>
        </p:nvSpPr>
        <p:spPr>
          <a:xfrm>
            <a:off x="7722646" y="2396712"/>
            <a:ext cx="3253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Modalité de la poursuite d’étude</a:t>
            </a:r>
          </a:p>
        </p:txBody>
      </p:sp>
    </p:spTree>
    <p:extLst>
      <p:ext uri="{BB962C8B-B14F-4D97-AF65-F5344CB8AC3E}">
        <p14:creationId xmlns:p14="http://schemas.microsoft.com/office/powerpoint/2010/main" val="611724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79BDF0-848B-A4DE-4B72-A8CE0F9AED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 BUT : et après ?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96A27EFE-9D9F-45D1-B1F2-E584310A2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24" y="62845"/>
            <a:ext cx="514351" cy="514351"/>
          </a:xfrm>
          <a:prstGeom prst="rect">
            <a:avLst/>
          </a:prstGeom>
        </p:spPr>
      </p:pic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DB77E0C5-5E28-4F7F-8AF7-4AB3D2066AE0}"/>
              </a:ext>
            </a:extLst>
          </p:cNvPr>
          <p:cNvSpPr txBox="1">
            <a:spLocks/>
          </p:cNvSpPr>
          <p:nvPr/>
        </p:nvSpPr>
        <p:spPr>
          <a:xfrm>
            <a:off x="169330" y="987549"/>
            <a:ext cx="11474801" cy="647700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rgbClr val="1A2A3F"/>
                </a:solidFill>
              </a:rPr>
              <a:t>Enquête auprès des diplômés 2023-24 (à 6 mois): </a:t>
            </a:r>
            <a:r>
              <a:rPr lang="fr-FR" altLang="fr-FR" sz="2400" b="1" dirty="0">
                <a:solidFill>
                  <a:srgbClr val="BB15A7"/>
                </a:solidFill>
                <a:latin typeface="Arial" panose="020B0604020202020204" pitchFamily="34" charset="0"/>
              </a:rPr>
              <a:t>38 répondants / 55 étudiants</a:t>
            </a:r>
            <a:endParaRPr lang="fr-FR" sz="2400" dirty="0">
              <a:solidFill>
                <a:srgbClr val="1A2A3F"/>
              </a:solidFill>
            </a:endParaRPr>
          </a:p>
          <a:p>
            <a:endParaRPr lang="fr-FR" sz="2400" dirty="0">
              <a:solidFill>
                <a:srgbClr val="1A2A3F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C3C14FC-E1E3-83AA-5FEA-9721A474B8C3}"/>
              </a:ext>
            </a:extLst>
          </p:cNvPr>
          <p:cNvSpPr txBox="1"/>
          <p:nvPr/>
        </p:nvSpPr>
        <p:spPr bwMode="auto">
          <a:xfrm>
            <a:off x="3418354" y="1356231"/>
            <a:ext cx="4695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Les emplois occupés: 5 CDI et 3 CDD</a:t>
            </a:r>
          </a:p>
        </p:txBody>
      </p:sp>
      <p:pic>
        <p:nvPicPr>
          <p:cNvPr id="8" name="New picture">
            <a:extLst>
              <a:ext uri="{FF2B5EF4-FFF2-40B4-BE49-F238E27FC236}">
                <a16:creationId xmlns:a16="http://schemas.microsoft.com/office/drawing/2014/main" id="{A3105FBF-68A4-5A57-6733-7F3A45C460B3}"/>
              </a:ext>
            </a:extLst>
          </p:cNvPr>
          <p:cNvPicPr/>
          <p:nvPr/>
        </p:nvPicPr>
        <p:blipFill rotWithShape="1">
          <a:blip r:embed="rId4"/>
          <a:srcRect t="10025" r="1787" b="18327"/>
          <a:stretch/>
        </p:blipFill>
        <p:spPr bwMode="auto">
          <a:xfrm>
            <a:off x="717630" y="1855168"/>
            <a:ext cx="4886458" cy="3495505"/>
          </a:xfrm>
          <a:prstGeom prst="rect">
            <a:avLst/>
          </a:prstGeom>
        </p:spPr>
      </p:pic>
      <p:pic>
        <p:nvPicPr>
          <p:cNvPr id="19" name="New picture">
            <a:extLst>
              <a:ext uri="{FF2B5EF4-FFF2-40B4-BE49-F238E27FC236}">
                <a16:creationId xmlns:a16="http://schemas.microsoft.com/office/drawing/2014/main" id="{174C03D9-7F1C-A484-9741-E5B91DDD3D9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2357469" y="5459265"/>
            <a:ext cx="4229691" cy="1438476"/>
          </a:xfrm>
          <a:prstGeom prst="rect">
            <a:avLst/>
          </a:prstGeom>
        </p:spPr>
      </p:pic>
      <p:pic>
        <p:nvPicPr>
          <p:cNvPr id="20" name="New picture">
            <a:extLst>
              <a:ext uri="{FF2B5EF4-FFF2-40B4-BE49-F238E27FC236}">
                <a16:creationId xmlns:a16="http://schemas.microsoft.com/office/drawing/2014/main" id="{96416BBF-5ADC-3282-F4FA-46EDAD418A36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 bwMode="auto">
          <a:xfrm>
            <a:off x="6587160" y="4184559"/>
            <a:ext cx="4721305" cy="2680045"/>
          </a:xfrm>
          <a:prstGeom prst="rect">
            <a:avLst/>
          </a:prstGeom>
        </p:spPr>
      </p:pic>
      <p:pic>
        <p:nvPicPr>
          <p:cNvPr id="21" name="New picture">
            <a:extLst>
              <a:ext uri="{FF2B5EF4-FFF2-40B4-BE49-F238E27FC236}">
                <a16:creationId xmlns:a16="http://schemas.microsoft.com/office/drawing/2014/main" id="{F1C8C8EF-C1CC-C9E2-2D93-6F8F7DA00921}"/>
              </a:ext>
            </a:extLst>
          </p:cNvPr>
          <p:cNvPicPr/>
          <p:nvPr/>
        </p:nvPicPr>
        <p:blipFill rotWithShape="1">
          <a:blip r:embed="rId7"/>
          <a:srcRect t="13228" r="17325" b="25763"/>
          <a:stretch/>
        </p:blipFill>
        <p:spPr bwMode="auto">
          <a:xfrm>
            <a:off x="6124895" y="1817896"/>
            <a:ext cx="5645834" cy="270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44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79BDF0-848B-A4DE-4B72-A8CE0F9AED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L’équipe pédagogique MP Grenoble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96A27EFE-9D9F-45D1-B1F2-E584310A2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24" y="62845"/>
            <a:ext cx="514351" cy="514351"/>
          </a:xfrm>
          <a:prstGeom prst="rect">
            <a:avLst/>
          </a:prstGeom>
        </p:spPr>
      </p:pic>
      <p:sp>
        <p:nvSpPr>
          <p:cNvPr id="10" name="Text Box 1033">
            <a:extLst>
              <a:ext uri="{FF2B5EF4-FFF2-40B4-BE49-F238E27FC236}">
                <a16:creationId xmlns:a16="http://schemas.microsoft.com/office/drawing/2014/main" id="{0EF2B24A-80A5-96B2-9E2E-2106A503C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895" y="980653"/>
            <a:ext cx="7251409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80975">
              <a:spcBef>
                <a:spcPct val="20000"/>
              </a:spcBef>
              <a:buChar char="•"/>
              <a:tabLst>
                <a:tab pos="542925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80975">
              <a:spcBef>
                <a:spcPct val="20000"/>
              </a:spcBef>
              <a:buChar char="–"/>
              <a:tabLst>
                <a:tab pos="542925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80975">
              <a:spcBef>
                <a:spcPct val="20000"/>
              </a:spcBef>
              <a:buChar char="•"/>
              <a:tabLst>
                <a:tab pos="54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80975">
              <a:spcBef>
                <a:spcPct val="20000"/>
              </a:spcBef>
              <a:buChar char="–"/>
              <a:tabLst>
                <a:tab pos="5429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80975">
              <a:spcBef>
                <a:spcPct val="20000"/>
              </a:spcBef>
              <a:buChar char="»"/>
              <a:tabLst>
                <a:tab pos="5429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29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29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29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29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35 personnels permanents, 100 Vacataires</a:t>
            </a:r>
          </a:p>
          <a:p>
            <a:pPr>
              <a:spcBef>
                <a:spcPct val="50000"/>
              </a:spcBef>
              <a:buFontTx/>
              <a:buNone/>
            </a:pP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fr-FR" altLang="fr-FR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Chef de département 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	 </a:t>
            </a:r>
            <a:r>
              <a:rPr lang="fr-FR" altLang="fr-FR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Aktham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ASFOUR/ Christelle </a:t>
            </a:r>
            <a:r>
              <a:rPr lang="fr-FR" altLang="fr-FR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Viardot</a:t>
            </a: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iut1.mp.chef-dep@univ-grenoble-alpes.fr</a:t>
            </a:r>
          </a:p>
          <a:p>
            <a:pPr>
              <a:spcBef>
                <a:spcPct val="50000"/>
              </a:spcBef>
              <a:buFontTx/>
              <a:buNone/>
            </a:pP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fr-FR" altLang="fr-FR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Admissions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:  Christine OPAGISTE/ Catherine CADET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iut1.mp.admission@univ-grenoble-alpes.fr</a:t>
            </a:r>
          </a:p>
          <a:p>
            <a:pPr>
              <a:spcBef>
                <a:spcPct val="50000"/>
              </a:spcBef>
              <a:buFontTx/>
              <a:buNone/>
            </a:pP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fr-FR" altLang="fr-FR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Secrétariat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:	Gaelle RADE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fr-FR" altLang="fr-FR" sz="2000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iut1.mp@univ-grenoble-alpes.fr  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/</a:t>
            </a:r>
            <a:r>
              <a:rPr lang="fr-FR" altLang="fr-FR" sz="2000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Tél. : </a:t>
            </a:r>
            <a:r>
              <a:rPr lang="fr-FR" altLang="fr-FR" sz="2000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04.76.57.50.02</a:t>
            </a:r>
          </a:p>
          <a:p>
            <a:pPr>
              <a:spcBef>
                <a:spcPct val="50000"/>
              </a:spcBef>
              <a:buFontTx/>
              <a:buNone/>
            </a:pPr>
            <a:endParaRPr lang="fr-FR" altLang="fr-FR" sz="2000" dirty="0">
              <a:solidFill>
                <a:srgbClr val="E46C0A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fr-FR" altLang="fr-FR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Directeur des études 1</a:t>
            </a:r>
            <a:r>
              <a:rPr lang="fr-FR" altLang="fr-FR" sz="2000" b="1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ère</a:t>
            </a:r>
            <a:r>
              <a:rPr lang="fr-FR" altLang="fr-FR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année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Guillaume LAGET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4821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05E92A20-359B-931A-1B06-AAE694E555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BUT de l’IUT 1 de Grenoble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C3D685F-E7D1-8A04-40D9-2CFE997AC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24" y="62845"/>
            <a:ext cx="514351" cy="514351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F0C937EB-B018-4167-8EDD-6637447381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EEBEC"/>
              </a:clrFrom>
              <a:clrTo>
                <a:srgbClr val="EEEB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4" t="21892" r="11900" b="24920"/>
          <a:stretch/>
        </p:blipFill>
        <p:spPr>
          <a:xfrm>
            <a:off x="10049649" y="5664625"/>
            <a:ext cx="1911928" cy="852054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6AB47014-FA47-4D6C-B80D-BDE292F6F415}"/>
              </a:ext>
            </a:extLst>
          </p:cNvPr>
          <p:cNvSpPr/>
          <p:nvPr/>
        </p:nvSpPr>
        <p:spPr>
          <a:xfrm>
            <a:off x="3921001" y="788658"/>
            <a:ext cx="403215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FC593D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https://iut1.univ-grenoble-alpes.fr</a:t>
            </a:r>
          </a:p>
        </p:txBody>
      </p:sp>
      <p:sp>
        <p:nvSpPr>
          <p:cNvPr id="15" name="Hexagone 14">
            <a:extLst>
              <a:ext uri="{FF2B5EF4-FFF2-40B4-BE49-F238E27FC236}">
                <a16:creationId xmlns:a16="http://schemas.microsoft.com/office/drawing/2014/main" id="{46234B28-AA47-44DA-ADB1-2F080C2D054B}"/>
              </a:ext>
            </a:extLst>
          </p:cNvPr>
          <p:cNvSpPr/>
          <p:nvPr/>
        </p:nvSpPr>
        <p:spPr>
          <a:xfrm>
            <a:off x="1145846" y="4177203"/>
            <a:ext cx="3157818" cy="2587764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3000" r="-43000"/>
            </a:stretch>
          </a:blipFill>
          <a:ln>
            <a:solidFill>
              <a:srgbClr val="1A2A3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AE63BD6-6803-3901-7132-936F5D381B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4" y="942547"/>
            <a:ext cx="2802873" cy="1867942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0B86CDEC-F4C6-27D5-558B-200BEB2A2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108" y="1096435"/>
            <a:ext cx="2493832" cy="186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33">
            <a:extLst>
              <a:ext uri="{FF2B5EF4-FFF2-40B4-BE49-F238E27FC236}">
                <a16:creationId xmlns:a16="http://schemas.microsoft.com/office/drawing/2014/main" id="{487D1CC1-265A-F498-DC88-66E272B4A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863" y="2964374"/>
            <a:ext cx="4515980" cy="105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60363" indent="-360363" defTabSz="180975">
              <a:spcBef>
                <a:spcPct val="20000"/>
              </a:spcBef>
              <a:buChar char="•"/>
              <a:tabLst>
                <a:tab pos="542925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80975">
              <a:spcBef>
                <a:spcPct val="20000"/>
              </a:spcBef>
              <a:buChar char="–"/>
              <a:tabLst>
                <a:tab pos="542925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80975">
              <a:spcBef>
                <a:spcPct val="20000"/>
              </a:spcBef>
              <a:buChar char="•"/>
              <a:tabLst>
                <a:tab pos="54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80975">
              <a:spcBef>
                <a:spcPct val="20000"/>
              </a:spcBef>
              <a:buChar char="–"/>
              <a:tabLst>
                <a:tab pos="5429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80975">
              <a:spcBef>
                <a:spcPct val="20000"/>
              </a:spcBef>
              <a:buChar char="»"/>
              <a:tabLst>
                <a:tab pos="5429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29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29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29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29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Presqu’île - Polygone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	Mesures Physiques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-	Métiers du Multimédia et de l’Internet</a:t>
            </a:r>
          </a:p>
        </p:txBody>
      </p:sp>
      <p:sp>
        <p:nvSpPr>
          <p:cNvPr id="6" name="Text Box 1033">
            <a:extLst>
              <a:ext uri="{FF2B5EF4-FFF2-40B4-BE49-F238E27FC236}">
                <a16:creationId xmlns:a16="http://schemas.microsoft.com/office/drawing/2014/main" id="{C81715A2-18D9-19A5-C66B-C59C6F320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664" y="5029386"/>
            <a:ext cx="5221301" cy="172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60363" indent="-360363" defTabSz="180975">
              <a:spcBef>
                <a:spcPct val="20000"/>
              </a:spcBef>
              <a:buChar char="•"/>
              <a:tabLst>
                <a:tab pos="542925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80975">
              <a:spcBef>
                <a:spcPct val="20000"/>
              </a:spcBef>
              <a:buChar char="–"/>
              <a:tabLst>
                <a:tab pos="542925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80975">
              <a:spcBef>
                <a:spcPct val="20000"/>
              </a:spcBef>
              <a:buChar char="•"/>
              <a:tabLst>
                <a:tab pos="54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80975">
              <a:spcBef>
                <a:spcPct val="20000"/>
              </a:spcBef>
              <a:buChar char="–"/>
              <a:tabLst>
                <a:tab pos="5429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80975">
              <a:spcBef>
                <a:spcPct val="20000"/>
              </a:spcBef>
              <a:buChar char="»"/>
              <a:tabLst>
                <a:tab pos="5429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29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29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29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29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Domaine Universitaire de Saint Martin d’Hères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	Génie Civil Construction Durable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-	Génie Mécanique et Productique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-	Génie Electrique et Informatique Industrielle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-	Réseaux et Télécommunication</a:t>
            </a:r>
          </a:p>
        </p:txBody>
      </p:sp>
      <p:sp>
        <p:nvSpPr>
          <p:cNvPr id="8" name="Text Box 1033">
            <a:extLst>
              <a:ext uri="{FF2B5EF4-FFF2-40B4-BE49-F238E27FC236}">
                <a16:creationId xmlns:a16="http://schemas.microsoft.com/office/drawing/2014/main" id="{1ED75A82-EF38-D4A5-B205-D5425E545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8335" y="3088178"/>
            <a:ext cx="4114849" cy="139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0363" indent="-360363" defTabSz="180975">
              <a:spcBef>
                <a:spcPct val="20000"/>
              </a:spcBef>
              <a:buChar char="•"/>
              <a:tabLst>
                <a:tab pos="542925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80975">
              <a:spcBef>
                <a:spcPct val="20000"/>
              </a:spcBef>
              <a:buChar char="–"/>
              <a:tabLst>
                <a:tab pos="542925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80975">
              <a:spcBef>
                <a:spcPct val="20000"/>
              </a:spcBef>
              <a:buChar char="•"/>
              <a:tabLst>
                <a:tab pos="542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80975">
              <a:spcBef>
                <a:spcPct val="20000"/>
              </a:spcBef>
              <a:buChar char="–"/>
              <a:tabLst>
                <a:tab pos="5429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80975">
              <a:spcBef>
                <a:spcPct val="20000"/>
              </a:spcBef>
              <a:buChar char="»"/>
              <a:tabLst>
                <a:tab pos="5429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29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29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29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29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Boulevard Gambetta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	Chimie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-	Métiers de la transition et de l’efficacité énergétique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C60E536-B50F-770A-D837-64798AE270AC}"/>
              </a:ext>
            </a:extLst>
          </p:cNvPr>
          <p:cNvSpPr txBox="1"/>
          <p:nvPr/>
        </p:nvSpPr>
        <p:spPr>
          <a:xfrm>
            <a:off x="3206120" y="1347970"/>
            <a:ext cx="5865708" cy="12874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1500 étudiants en Formation Initiale + 600 alternants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200 enseignants/ enseignants-chercheurs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500 vacataires (professionnels et/ou étudiants)</a:t>
            </a:r>
          </a:p>
        </p:txBody>
      </p:sp>
    </p:spTree>
    <p:extLst>
      <p:ext uri="{BB962C8B-B14F-4D97-AF65-F5344CB8AC3E}">
        <p14:creationId xmlns:p14="http://schemas.microsoft.com/office/powerpoint/2010/main" val="2570417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66D46A1-0360-734C-34EA-2F30373FBC07}"/>
              </a:ext>
            </a:extLst>
          </p:cNvPr>
          <p:cNvSpPr/>
          <p:nvPr/>
        </p:nvSpPr>
        <p:spPr>
          <a:xfrm>
            <a:off x="182880" y="1498600"/>
            <a:ext cx="4005911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7B832B-F0EC-A4C0-4932-6FC1535B270C}"/>
              </a:ext>
            </a:extLst>
          </p:cNvPr>
          <p:cNvSpPr/>
          <p:nvPr/>
        </p:nvSpPr>
        <p:spPr>
          <a:xfrm>
            <a:off x="8003208" y="1498600"/>
            <a:ext cx="4087192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E88364-51A6-4DE7-FD01-AAD0116C7FE7}"/>
              </a:ext>
            </a:extLst>
          </p:cNvPr>
          <p:cNvSpPr/>
          <p:nvPr/>
        </p:nvSpPr>
        <p:spPr>
          <a:xfrm>
            <a:off x="4350547" y="1498600"/>
            <a:ext cx="3490907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05E92A20-359B-931A-1B06-AAE694E555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 BUT MP est un diplôme…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118580BE-319A-BDF2-EA89-F5747BC12E9F}"/>
              </a:ext>
            </a:extLst>
          </p:cNvPr>
          <p:cNvGrpSpPr/>
          <p:nvPr/>
        </p:nvGrpSpPr>
        <p:grpSpPr>
          <a:xfrm>
            <a:off x="1709743" y="1008492"/>
            <a:ext cx="990600" cy="990600"/>
            <a:chOff x="1614493" y="1298193"/>
            <a:chExt cx="990600" cy="990600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9BBA9642-4AE8-B8BA-A088-AA1A380991AC}"/>
                </a:ext>
              </a:extLst>
            </p:cNvPr>
            <p:cNvSpPr/>
            <p:nvPr/>
          </p:nvSpPr>
          <p:spPr>
            <a:xfrm>
              <a:off x="1614493" y="1298193"/>
              <a:ext cx="990600" cy="990600"/>
            </a:xfrm>
            <a:prstGeom prst="ellipse">
              <a:avLst/>
            </a:prstGeom>
            <a:solidFill>
              <a:srgbClr val="1A2A3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56E0245A-ABB4-D2EC-6123-B014392BE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8282" y="1401982"/>
              <a:ext cx="783023" cy="783023"/>
            </a:xfrm>
            <a:prstGeom prst="rect">
              <a:avLst/>
            </a:prstGeom>
          </p:spPr>
        </p:pic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A2C13C9D-3BCB-B1A3-4609-0FE0D7EE25C6}"/>
              </a:ext>
            </a:extLst>
          </p:cNvPr>
          <p:cNvGrpSpPr/>
          <p:nvPr/>
        </p:nvGrpSpPr>
        <p:grpSpPr>
          <a:xfrm>
            <a:off x="5600700" y="1008492"/>
            <a:ext cx="990600" cy="990600"/>
            <a:chOff x="9626600" y="4458516"/>
            <a:chExt cx="990600" cy="990600"/>
          </a:xfrm>
        </p:grpSpPr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3A94D9F2-6B85-516D-4872-B29DAA5B51D5}"/>
                </a:ext>
              </a:extLst>
            </p:cNvPr>
            <p:cNvSpPr/>
            <p:nvPr/>
          </p:nvSpPr>
          <p:spPr>
            <a:xfrm>
              <a:off x="9626600" y="4458516"/>
              <a:ext cx="990600" cy="990600"/>
            </a:xfrm>
            <a:prstGeom prst="ellipse">
              <a:avLst/>
            </a:prstGeom>
            <a:solidFill>
              <a:srgbClr val="1A2A3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064E6EED-F77D-26EB-5829-FDEEDDFFC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8353" y="4620269"/>
              <a:ext cx="667093" cy="667093"/>
            </a:xfrm>
            <a:prstGeom prst="rect">
              <a:avLst/>
            </a:prstGeom>
          </p:spPr>
        </p:pic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D1800BA0-AD5C-7EA5-4513-B08E35592338}"/>
              </a:ext>
            </a:extLst>
          </p:cNvPr>
          <p:cNvGrpSpPr/>
          <p:nvPr/>
        </p:nvGrpSpPr>
        <p:grpSpPr>
          <a:xfrm>
            <a:off x="9491657" y="1008492"/>
            <a:ext cx="990600" cy="990600"/>
            <a:chOff x="8551062" y="3629669"/>
            <a:chExt cx="990600" cy="990600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64489E51-BD98-FE1C-E0C8-D65BD2676CE5}"/>
                </a:ext>
              </a:extLst>
            </p:cNvPr>
            <p:cNvSpPr/>
            <p:nvPr/>
          </p:nvSpPr>
          <p:spPr>
            <a:xfrm>
              <a:off x="8551062" y="3629669"/>
              <a:ext cx="990600" cy="990600"/>
            </a:xfrm>
            <a:prstGeom prst="ellipse">
              <a:avLst/>
            </a:prstGeom>
            <a:solidFill>
              <a:srgbClr val="1A2A3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A12D19EB-9FD7-7469-B019-6D4CF800B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9178" y="3817785"/>
              <a:ext cx="614367" cy="614367"/>
            </a:xfrm>
            <a:prstGeom prst="rect">
              <a:avLst/>
            </a:prstGeom>
          </p:spPr>
        </p:pic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729DB8FE-0627-9DDA-2019-534316258F9D}"/>
              </a:ext>
            </a:extLst>
          </p:cNvPr>
          <p:cNvSpPr txBox="1"/>
          <p:nvPr/>
        </p:nvSpPr>
        <p:spPr>
          <a:xfrm>
            <a:off x="182880" y="2160844"/>
            <a:ext cx="40059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BB2649"/>
                </a:solidFill>
              </a:rPr>
              <a:t>…national qui </a:t>
            </a:r>
          </a:p>
          <a:p>
            <a:pPr algn="ctr"/>
            <a:r>
              <a:rPr lang="fr-FR" sz="2400" b="1" dirty="0">
                <a:solidFill>
                  <a:srgbClr val="BB2649"/>
                </a:solidFill>
              </a:rPr>
              <a:t>dure 3 ans</a:t>
            </a:r>
          </a:p>
          <a:p>
            <a:pPr algn="ctr"/>
            <a:endParaRPr lang="fr-FR" dirty="0">
              <a:solidFill>
                <a:srgbClr val="1A2A3F"/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A2A3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Ouvert </a:t>
            </a:r>
            <a:r>
              <a:rPr lang="fr-FR" dirty="0">
                <a:solidFill>
                  <a:srgbClr val="1A2A3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 bacs généraux 80% et aux bacs technologiques 20%</a:t>
            </a:r>
            <a:endParaRPr lang="fr-FR" dirty="0">
              <a:solidFill>
                <a:srgbClr val="1A2A3F"/>
              </a:solidFill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A2A3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grade Licence (Bac+3)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A2A3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Ouvrant à l'insertion professionnelle immédiate ou après une poursuite d'études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5F9511D9-5614-76A6-8B04-36D9E83A255B}"/>
              </a:ext>
            </a:extLst>
          </p:cNvPr>
          <p:cNvSpPr txBox="1"/>
          <p:nvPr/>
        </p:nvSpPr>
        <p:spPr>
          <a:xfrm>
            <a:off x="8003208" y="2115282"/>
            <a:ext cx="400591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BB2649"/>
                </a:solidFill>
              </a:rPr>
              <a:t>…professionnalisant</a:t>
            </a:r>
          </a:p>
          <a:p>
            <a:pPr algn="ctr"/>
            <a:endParaRPr lang="fr-FR" dirty="0">
              <a:solidFill>
                <a:srgbClr val="1A2A3F"/>
              </a:solidFill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A2A3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Immersions en entreprise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A2A3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stage 10 </a:t>
            </a:r>
            <a:r>
              <a:rPr lang="fr-FR" dirty="0" err="1">
                <a:solidFill>
                  <a:srgbClr val="1A2A3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</a:t>
            </a:r>
            <a:r>
              <a:rPr lang="fr-FR" dirty="0">
                <a:solidFill>
                  <a:srgbClr val="1A2A3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2</a:t>
            </a:r>
            <a:r>
              <a:rPr lang="fr-FR" baseline="30000" dirty="0">
                <a:solidFill>
                  <a:srgbClr val="1A2A3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ème</a:t>
            </a:r>
            <a:r>
              <a:rPr lang="fr-FR" dirty="0">
                <a:solidFill>
                  <a:srgbClr val="1A2A3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année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A2A3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 alternance: 1 ou 2 ans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A2A3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Travail de réflexion sur le projet personnel et professionnel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A2A3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Conférences métiers d’experts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A2A3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 part d’intervenants professionnels</a:t>
            </a:r>
            <a:endParaRPr lang="fr-FR" dirty="0">
              <a:solidFill>
                <a:srgbClr val="1A2A3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CBC586CC-D7DD-AB6E-8EE4-4F8A726505C2}"/>
              </a:ext>
            </a:extLst>
          </p:cNvPr>
          <p:cNvSpPr txBox="1"/>
          <p:nvPr/>
        </p:nvSpPr>
        <p:spPr>
          <a:xfrm>
            <a:off x="4338643" y="2160845"/>
            <a:ext cx="349090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BB2649"/>
                </a:solidFill>
              </a:rPr>
              <a:t>…alliant théorie et pratique</a:t>
            </a:r>
          </a:p>
          <a:p>
            <a:pPr algn="ctr"/>
            <a:endParaRPr lang="fr-FR" dirty="0">
              <a:solidFill>
                <a:srgbClr val="1A2A3F"/>
              </a:solidFill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A2A3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 magistraux ~ 4 à 6h/</a:t>
            </a:r>
            <a:r>
              <a:rPr lang="fr-FR" dirty="0" err="1">
                <a:solidFill>
                  <a:srgbClr val="1A2A3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</a:t>
            </a:r>
            <a:endParaRPr lang="fr-FR" dirty="0">
              <a:solidFill>
                <a:srgbClr val="1A2A3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A2A3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TD ~ 10 à 16h/</a:t>
            </a:r>
            <a:r>
              <a:rPr lang="fr-FR" dirty="0" err="1">
                <a:solidFill>
                  <a:srgbClr val="1A2A3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</a:t>
            </a:r>
            <a:endParaRPr lang="fr-FR" dirty="0">
              <a:solidFill>
                <a:srgbClr val="1A2A3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A2A3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TP , projets ~ 8 à 12h/</a:t>
            </a:r>
            <a:r>
              <a:rPr lang="fr-FR" dirty="0" err="1">
                <a:solidFill>
                  <a:srgbClr val="1A2A3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</a:t>
            </a:r>
            <a:endParaRPr lang="fr-FR" dirty="0">
              <a:solidFill>
                <a:srgbClr val="1A2A3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A2A3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~30 à 35h / semaine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A2A3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Présence obligatoire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C3D685F-E7D1-8A04-40D9-2CFE997AC7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24" y="62845"/>
            <a:ext cx="514351" cy="51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77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6824F0-4B12-B8AC-D22F-2DCD11A585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Emploi du temps type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967DF3A-223B-D6AB-52B2-39CD2B5D1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53" y="1051957"/>
            <a:ext cx="7772400" cy="475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92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66D46A1-0360-734C-34EA-2F30373FBC07}"/>
              </a:ext>
            </a:extLst>
          </p:cNvPr>
          <p:cNvSpPr/>
          <p:nvPr/>
        </p:nvSpPr>
        <p:spPr>
          <a:xfrm>
            <a:off x="382772" y="942280"/>
            <a:ext cx="5392862" cy="55010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7B832B-F0EC-A4C0-4932-6FC1535B270C}"/>
              </a:ext>
            </a:extLst>
          </p:cNvPr>
          <p:cNvSpPr/>
          <p:nvPr/>
        </p:nvSpPr>
        <p:spPr>
          <a:xfrm>
            <a:off x="6095999" y="942280"/>
            <a:ext cx="5804273" cy="55010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05E92A20-359B-931A-1B06-AAE694E555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 BUT MP est un diplôme…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A2C13C9D-3BCB-B1A3-4609-0FE0D7EE25C6}"/>
              </a:ext>
            </a:extLst>
          </p:cNvPr>
          <p:cNvGrpSpPr/>
          <p:nvPr/>
        </p:nvGrpSpPr>
        <p:grpSpPr>
          <a:xfrm>
            <a:off x="2531870" y="655059"/>
            <a:ext cx="990600" cy="990600"/>
            <a:chOff x="9626600" y="4458516"/>
            <a:chExt cx="990600" cy="990600"/>
          </a:xfrm>
        </p:grpSpPr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3A94D9F2-6B85-516D-4872-B29DAA5B51D5}"/>
                </a:ext>
              </a:extLst>
            </p:cNvPr>
            <p:cNvSpPr/>
            <p:nvPr/>
          </p:nvSpPr>
          <p:spPr>
            <a:xfrm>
              <a:off x="9626600" y="4458516"/>
              <a:ext cx="990600" cy="990600"/>
            </a:xfrm>
            <a:prstGeom prst="ellipse">
              <a:avLst/>
            </a:prstGeom>
            <a:solidFill>
              <a:srgbClr val="1A2A3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064E6EED-F77D-26EB-5829-FDEEDDFFC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8353" y="4620269"/>
              <a:ext cx="667093" cy="667093"/>
            </a:xfrm>
            <a:prstGeom prst="rect">
              <a:avLst/>
            </a:prstGeom>
          </p:spPr>
        </p:pic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D1800BA0-AD5C-7EA5-4513-B08E35592338}"/>
              </a:ext>
            </a:extLst>
          </p:cNvPr>
          <p:cNvGrpSpPr/>
          <p:nvPr/>
        </p:nvGrpSpPr>
        <p:grpSpPr>
          <a:xfrm>
            <a:off x="8502835" y="648142"/>
            <a:ext cx="990600" cy="990600"/>
            <a:chOff x="8551062" y="3629669"/>
            <a:chExt cx="990600" cy="990600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64489E51-BD98-FE1C-E0C8-D65BD2676CE5}"/>
                </a:ext>
              </a:extLst>
            </p:cNvPr>
            <p:cNvSpPr/>
            <p:nvPr/>
          </p:nvSpPr>
          <p:spPr>
            <a:xfrm>
              <a:off x="8551062" y="3629669"/>
              <a:ext cx="990600" cy="990600"/>
            </a:xfrm>
            <a:prstGeom prst="ellipse">
              <a:avLst/>
            </a:prstGeom>
            <a:solidFill>
              <a:srgbClr val="1A2A3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A12D19EB-9FD7-7469-B019-6D4CF800B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9178" y="3817785"/>
              <a:ext cx="614367" cy="614367"/>
            </a:xfrm>
            <a:prstGeom prst="rect">
              <a:avLst/>
            </a:prstGeom>
          </p:spPr>
        </p:pic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729DB8FE-0627-9DDA-2019-534316258F9D}"/>
              </a:ext>
            </a:extLst>
          </p:cNvPr>
          <p:cNvSpPr txBox="1"/>
          <p:nvPr/>
        </p:nvSpPr>
        <p:spPr>
          <a:xfrm>
            <a:off x="534518" y="1653017"/>
            <a:ext cx="514705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BB2649"/>
                </a:solidFill>
              </a:rPr>
              <a:t>…qui forme des spécialistes de la mesure et de l’analyse dans les domaines de la physique</a:t>
            </a:r>
          </a:p>
          <a:p>
            <a:pPr algn="ctr"/>
            <a:endParaRPr lang="fr-FR" dirty="0">
              <a:solidFill>
                <a:srgbClr val="1A2A3F"/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cs typeface="Arial" panose="020B0604020202020204" pitchFamily="34" charset="0"/>
              </a:rPr>
              <a:t>E</a:t>
            </a:r>
            <a:r>
              <a:rPr lang="fr-FR" sz="1800" dirty="0">
                <a:cs typeface="Arial" panose="020B0604020202020204" pitchFamily="34" charset="0"/>
              </a:rPr>
              <a:t>lectricité, électronique, informatique, instrumentation…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cs typeface="Arial" panose="020B0604020202020204" pitchFamily="34" charset="0"/>
              </a:rPr>
              <a:t>C</a:t>
            </a:r>
            <a:r>
              <a:rPr lang="fr-FR" sz="1800" dirty="0">
                <a:cs typeface="Arial" panose="020B0604020202020204" pitchFamily="34" charset="0"/>
              </a:rPr>
              <a:t>himie, spectroscopie…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1800" dirty="0">
                <a:cs typeface="Arial" panose="020B0604020202020204" pitchFamily="34" charset="0"/>
              </a:rPr>
              <a:t>Matériaux: structure, propriétés, contrôle…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1800" dirty="0">
                <a:cs typeface="Arial" panose="020B0604020202020204" pitchFamily="34" charset="0"/>
              </a:rPr>
              <a:t>Optique, optoélectronique, lasers…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cs typeface="Arial" panose="020B0604020202020204" pitchFamily="34" charset="0"/>
              </a:rPr>
              <a:t>T</a:t>
            </a:r>
            <a:r>
              <a:rPr lang="fr-FR" sz="1800" dirty="0">
                <a:cs typeface="Arial" panose="020B0604020202020204" pitchFamily="34" charset="0"/>
              </a:rPr>
              <a:t>hermodynamique, mécanique, mécanique des fluides, techniques du vide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cs typeface="Arial" panose="020B0604020202020204" pitchFamily="34" charset="0"/>
              </a:rPr>
              <a:t>Transition écologique</a:t>
            </a:r>
            <a:r>
              <a:rPr lang="fr-FR" sz="18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5F9511D9-5614-76A6-8B04-36D9E83A255B}"/>
              </a:ext>
            </a:extLst>
          </p:cNvPr>
          <p:cNvSpPr txBox="1"/>
          <p:nvPr/>
        </p:nvSpPr>
        <p:spPr>
          <a:xfrm>
            <a:off x="6095999" y="1638741"/>
            <a:ext cx="591312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BB2649"/>
                </a:solidFill>
              </a:rPr>
              <a:t>…qui apprend à:</a:t>
            </a:r>
          </a:p>
          <a:p>
            <a:pPr algn="ctr"/>
            <a:endParaRPr lang="fr-FR" dirty="0">
              <a:solidFill>
                <a:srgbClr val="1A2A3F"/>
              </a:solidFill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1800" b="0" i="0" dirty="0">
                <a:effectLst/>
                <a:cs typeface="Arial" panose="020B0604020202020204" pitchFamily="34" charset="0"/>
              </a:rPr>
              <a:t>Réaliser des essais variés, rédiger des protocoles et comptes rendus</a:t>
            </a:r>
            <a:endParaRPr lang="fr-FR" dirty="0">
              <a:solidFill>
                <a:srgbClr val="1A2A3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1800" b="0" i="0" dirty="0">
                <a:effectLst/>
                <a:cs typeface="Arial" panose="020B0604020202020204" pitchFamily="34" charset="0"/>
              </a:rPr>
              <a:t>Mettre en œuvre des chaînes de mesures: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A2A3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Choix du capteur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1800" b="0" i="0" dirty="0">
                <a:effectLst/>
                <a:cs typeface="Arial" panose="020B0604020202020204" pitchFamily="34" charset="0"/>
              </a:rPr>
              <a:t>acquisition et transmission des signaux</a:t>
            </a:r>
            <a:endParaRPr lang="fr-FR" sz="1800" b="0" i="0" dirty="0">
              <a:solidFill>
                <a:srgbClr val="1A2A3F"/>
              </a:solidFill>
              <a:effectLst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1800" b="0" i="0" dirty="0">
                <a:effectLst/>
                <a:cs typeface="Arial" panose="020B0604020202020204" pitchFamily="34" charset="0"/>
              </a:rPr>
              <a:t>Caractériser des matériaux avec des méthodes physico-chimiques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1800" dirty="0">
                <a:cs typeface="Arial" panose="020B0604020202020204" pitchFamily="34" charset="0"/>
              </a:rPr>
              <a:t>Renforcer ses compétences transversales en:</a:t>
            </a:r>
            <a:endParaRPr lang="fr-FR" dirty="0">
              <a:solidFill>
                <a:srgbClr val="1A2A3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C3D685F-E7D1-8A04-40D9-2CFE997AC7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24" y="62845"/>
            <a:ext cx="514351" cy="514351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9F9A92EA-FD03-BB09-5A2C-DDA2FAC08F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781012"/>
              </p:ext>
            </p:extLst>
          </p:nvPr>
        </p:nvGraphicFramePr>
        <p:xfrm>
          <a:off x="6524847" y="5362837"/>
          <a:ext cx="494657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8285">
                  <a:extLst>
                    <a:ext uri="{9D8B030D-6E8A-4147-A177-3AD203B41FA5}">
                      <a16:colId xmlns:a16="http://schemas.microsoft.com/office/drawing/2014/main" val="619392690"/>
                    </a:ext>
                  </a:extLst>
                </a:gridCol>
                <a:gridCol w="2148289">
                  <a:extLst>
                    <a:ext uri="{9D8B030D-6E8A-4147-A177-3AD203B41FA5}">
                      <a16:colId xmlns:a16="http://schemas.microsoft.com/office/drawing/2014/main" val="32726272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Mathématiques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Métrologie et qualité</a:t>
                      </a:r>
                      <a:endParaRPr lang="fr-FR" sz="1800" dirty="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Communication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anglais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108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609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66D46A1-0360-734C-34EA-2F30373FBC07}"/>
              </a:ext>
            </a:extLst>
          </p:cNvPr>
          <p:cNvSpPr/>
          <p:nvPr/>
        </p:nvSpPr>
        <p:spPr>
          <a:xfrm>
            <a:off x="382772" y="942280"/>
            <a:ext cx="5392862" cy="55010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7B832B-F0EC-A4C0-4932-6FC1535B270C}"/>
              </a:ext>
            </a:extLst>
          </p:cNvPr>
          <p:cNvSpPr/>
          <p:nvPr/>
        </p:nvSpPr>
        <p:spPr>
          <a:xfrm>
            <a:off x="6095999" y="942280"/>
            <a:ext cx="5804273" cy="55010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05E92A20-359B-931A-1B06-AAE694E555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modalités de la formation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729DB8FE-0627-9DDA-2019-534316258F9D}"/>
              </a:ext>
            </a:extLst>
          </p:cNvPr>
          <p:cNvSpPr txBox="1"/>
          <p:nvPr/>
        </p:nvSpPr>
        <p:spPr>
          <a:xfrm>
            <a:off x="534518" y="1653017"/>
            <a:ext cx="51470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BB2649"/>
                </a:solidFill>
              </a:rPr>
              <a:t>1</a:t>
            </a:r>
            <a:r>
              <a:rPr lang="fr-FR" sz="2400" b="1" baseline="30000" dirty="0">
                <a:solidFill>
                  <a:srgbClr val="BB2649"/>
                </a:solidFill>
              </a:rPr>
              <a:t>ère</a:t>
            </a:r>
            <a:r>
              <a:rPr lang="fr-FR" sz="2400" b="1" dirty="0">
                <a:solidFill>
                  <a:srgbClr val="BB2649"/>
                </a:solidFill>
              </a:rPr>
              <a:t> année commune</a:t>
            </a:r>
          </a:p>
          <a:p>
            <a:pPr algn="ctr"/>
            <a:endParaRPr lang="fr-FR" dirty="0">
              <a:solidFill>
                <a:srgbClr val="1A2A3F"/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1800" dirty="0">
                <a:cs typeface="Arial" panose="020B0604020202020204" pitchFamily="34" charset="0"/>
              </a:rPr>
              <a:t>En formation initiale</a:t>
            </a:r>
            <a:endParaRPr lang="fr-FR" altLang="en-US" dirty="0"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altLang="en-US" dirty="0">
                <a:cs typeface="Arial" panose="020B0604020202020204" pitchFamily="34" charset="0"/>
              </a:rPr>
              <a:t>Taux de réussite en 1</a:t>
            </a:r>
            <a:r>
              <a:rPr lang="fr-FR" altLang="en-US" baseline="30000" dirty="0">
                <a:cs typeface="Arial" panose="020B0604020202020204" pitchFamily="34" charset="0"/>
              </a:rPr>
              <a:t>ère</a:t>
            </a:r>
            <a:r>
              <a:rPr lang="fr-FR" altLang="en-US" dirty="0">
                <a:cs typeface="Arial" panose="020B0604020202020204" pitchFamily="34" charset="0"/>
              </a:rPr>
              <a:t> année ~ 90%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altLang="en-US" dirty="0">
                <a:cs typeface="Arial" panose="020B0604020202020204" pitchFamily="34" charset="0"/>
              </a:rPr>
              <a:t>Abandons ~ 5%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altLang="en-US" dirty="0">
                <a:cs typeface="Arial" panose="020B0604020202020204" pitchFamily="34" charset="0"/>
              </a:rPr>
              <a:t>Redoublements  ~ 3-5%</a:t>
            </a:r>
            <a:endParaRPr lang="fr-FR" dirty="0">
              <a:cs typeface="Arial" panose="020B0604020202020204" pitchFamily="34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5F9511D9-5614-76A6-8B04-36D9E83A255B}"/>
              </a:ext>
            </a:extLst>
          </p:cNvPr>
          <p:cNvSpPr txBox="1"/>
          <p:nvPr/>
        </p:nvSpPr>
        <p:spPr>
          <a:xfrm>
            <a:off x="6095999" y="951709"/>
            <a:ext cx="59131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BB2649"/>
                </a:solidFill>
              </a:rPr>
              <a:t>3</a:t>
            </a:r>
            <a:r>
              <a:rPr lang="fr-FR" sz="2400" b="1" baseline="30000" dirty="0">
                <a:solidFill>
                  <a:srgbClr val="BB2649"/>
                </a:solidFill>
              </a:rPr>
              <a:t>ème</a:t>
            </a:r>
            <a:r>
              <a:rPr lang="fr-FR" sz="2400" b="1" dirty="0">
                <a:solidFill>
                  <a:srgbClr val="BB2649"/>
                </a:solidFill>
              </a:rPr>
              <a:t> année spécialisée</a:t>
            </a:r>
          </a:p>
          <a:p>
            <a:pPr algn="ctr"/>
            <a:endParaRPr lang="fr-FR" dirty="0">
              <a:solidFill>
                <a:srgbClr val="1A2A3F"/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cs typeface="Arial" panose="020B0604020202020204" pitchFamily="34" charset="0"/>
              </a:rPr>
              <a:t>En alternance au rythme 2 </a:t>
            </a:r>
            <a:r>
              <a:rPr lang="fr-FR" dirty="0" err="1">
                <a:cs typeface="Arial" panose="020B0604020202020204" pitchFamily="34" charset="0"/>
              </a:rPr>
              <a:t>sem</a:t>
            </a:r>
            <a:r>
              <a:rPr lang="fr-FR" dirty="0">
                <a:cs typeface="Arial" panose="020B0604020202020204" pitchFamily="34" charset="0"/>
              </a:rPr>
              <a:t>/ 2 </a:t>
            </a:r>
            <a:r>
              <a:rPr lang="fr-FR" dirty="0" err="1">
                <a:cs typeface="Arial" panose="020B0604020202020204" pitchFamily="34" charset="0"/>
              </a:rPr>
              <a:t>sem</a:t>
            </a:r>
            <a:endParaRPr lang="fr-FR" dirty="0"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rgbClr val="1A2A3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Tronc commun</a:t>
            </a:r>
            <a:r>
              <a:rPr lang="fr-FR" dirty="0">
                <a:solidFill>
                  <a:srgbClr val="1A2A3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fr-FR" sz="1000" dirty="0">
              <a:solidFill>
                <a:srgbClr val="1A2A3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fr-FR" sz="1000" dirty="0">
              <a:solidFill>
                <a:srgbClr val="1A2A3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b="1" dirty="0">
                <a:cs typeface="Arial" panose="020B0604020202020204" pitchFamily="34" charset="0"/>
              </a:rPr>
              <a:t>Techniques d’instrumentation</a:t>
            </a:r>
            <a:r>
              <a:rPr lang="fr-FR" dirty="0"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b="0" i="0" dirty="0">
                <a:effectLst/>
              </a:rPr>
              <a:t>instrumentation intelligente et communicante,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b="0" i="0" dirty="0">
                <a:effectLst/>
              </a:rPr>
              <a:t>physique ondulatoire: vibrations, photonique… 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b="0" i="0" dirty="0">
                <a:effectLst/>
              </a:rPr>
              <a:t>physique en environnement extr</a:t>
            </a:r>
            <a:r>
              <a:rPr lang="fr-FR" dirty="0"/>
              <a:t>ême</a:t>
            </a:r>
            <a:r>
              <a:rPr lang="fr-FR" b="0" i="0" dirty="0">
                <a:effectLst/>
              </a:rPr>
              <a:t> : vide, froid…</a:t>
            </a:r>
            <a:endParaRPr lang="fr-FR" dirty="0"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b="1" dirty="0">
                <a:cs typeface="Arial" panose="020B0604020202020204" pitchFamily="34" charset="0"/>
              </a:rPr>
              <a:t>Matériaux et contrôles physico-chimiques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cs typeface="Arial" panose="020B0604020202020204" pitchFamily="34" charset="0"/>
              </a:rPr>
              <a:t>Traitement et caractérisation des matériaux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cs typeface="Arial" panose="020B0604020202020204" pitchFamily="34" charset="0"/>
              </a:rPr>
              <a:t>Électrochimie, nanosciences…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cs typeface="Arial" panose="020B0604020202020204" pitchFamily="34" charset="0"/>
              </a:rPr>
              <a:t>microélectronique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C3D685F-E7D1-8A04-40D9-2CFE997AC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24" y="62845"/>
            <a:ext cx="514351" cy="514351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B28542E2-B6E0-5BBA-0555-205110FC3CA2}"/>
              </a:ext>
            </a:extLst>
          </p:cNvPr>
          <p:cNvGrpSpPr/>
          <p:nvPr/>
        </p:nvGrpSpPr>
        <p:grpSpPr>
          <a:xfrm>
            <a:off x="359271" y="647701"/>
            <a:ext cx="990600" cy="990600"/>
            <a:chOff x="9626600" y="4458516"/>
            <a:chExt cx="990600" cy="990600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1EE643E2-47D2-E9EA-E5E1-16F79AB65A0F}"/>
                </a:ext>
              </a:extLst>
            </p:cNvPr>
            <p:cNvSpPr/>
            <p:nvPr/>
          </p:nvSpPr>
          <p:spPr>
            <a:xfrm>
              <a:off x="9626600" y="4458516"/>
              <a:ext cx="990600" cy="990600"/>
            </a:xfrm>
            <a:prstGeom prst="ellipse">
              <a:avLst/>
            </a:prstGeom>
            <a:solidFill>
              <a:srgbClr val="1A2A3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64B6EF00-6D01-B0AC-FA19-06451EFDD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8353" y="4620269"/>
              <a:ext cx="667093" cy="667093"/>
            </a:xfrm>
            <a:prstGeom prst="rect">
              <a:avLst/>
            </a:prstGeom>
          </p:spPr>
        </p:pic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2AE7A42E-665A-9FFA-37EF-450B9BECCFAC}"/>
              </a:ext>
            </a:extLst>
          </p:cNvPr>
          <p:cNvSpPr txBox="1"/>
          <p:nvPr/>
        </p:nvSpPr>
        <p:spPr>
          <a:xfrm>
            <a:off x="382772" y="4149721"/>
            <a:ext cx="51470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BB2649"/>
                </a:solidFill>
              </a:rPr>
              <a:t>2</a:t>
            </a:r>
            <a:r>
              <a:rPr lang="fr-FR" sz="2400" b="1" baseline="30000" dirty="0">
                <a:solidFill>
                  <a:srgbClr val="BB2649"/>
                </a:solidFill>
              </a:rPr>
              <a:t>ère</a:t>
            </a:r>
            <a:r>
              <a:rPr lang="fr-FR" sz="2400" b="1" dirty="0">
                <a:solidFill>
                  <a:srgbClr val="BB2649"/>
                </a:solidFill>
              </a:rPr>
              <a:t> année commune</a:t>
            </a:r>
          </a:p>
          <a:p>
            <a:pPr algn="ctr"/>
            <a:endParaRPr lang="fr-FR" dirty="0">
              <a:solidFill>
                <a:srgbClr val="1A2A3F"/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1800" dirty="0">
                <a:cs typeface="Arial" panose="020B0604020202020204" pitchFamily="34" charset="0"/>
              </a:rPr>
              <a:t>En formation initiale</a:t>
            </a:r>
            <a:endParaRPr lang="fr-FR" dirty="0">
              <a:cs typeface="Arial" panose="020B0604020202020204" pitchFamily="34" charset="0"/>
            </a:endParaRP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cs typeface="Arial" panose="020B0604020202020204" pitchFamily="34" charset="0"/>
              </a:rPr>
              <a:t>10 semaines de stage en S4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cs typeface="Arial" panose="020B0604020202020204" pitchFamily="34" charset="0"/>
              </a:rPr>
              <a:t>En alternance au rythme 2 </a:t>
            </a:r>
            <a:r>
              <a:rPr lang="fr-FR" dirty="0" err="1">
                <a:cs typeface="Arial" panose="020B0604020202020204" pitchFamily="34" charset="0"/>
              </a:rPr>
              <a:t>sem</a:t>
            </a:r>
            <a:r>
              <a:rPr lang="fr-FR" dirty="0">
                <a:cs typeface="Arial" panose="020B0604020202020204" pitchFamily="34" charset="0"/>
              </a:rPr>
              <a:t>/ 2 </a:t>
            </a:r>
            <a:r>
              <a:rPr lang="fr-FR" dirty="0" err="1">
                <a:cs typeface="Arial" panose="020B0604020202020204" pitchFamily="34" charset="0"/>
              </a:rPr>
              <a:t>sem</a:t>
            </a:r>
            <a:endParaRPr lang="fr-FR" sz="1800" dirty="0"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fr-FR" sz="1800" dirty="0">
              <a:cs typeface="Arial" panose="020B0604020202020204" pitchFamily="34" charset="0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7A20CE45-9FFB-F1B7-E454-4D31D85D5D7C}"/>
              </a:ext>
            </a:extLst>
          </p:cNvPr>
          <p:cNvGrpSpPr/>
          <p:nvPr/>
        </p:nvGrpSpPr>
        <p:grpSpPr>
          <a:xfrm>
            <a:off x="10964096" y="662416"/>
            <a:ext cx="990600" cy="990600"/>
            <a:chOff x="1614493" y="1298193"/>
            <a:chExt cx="990600" cy="990600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D1C6E82C-7BA1-1DE4-B5EB-92D2C3761394}"/>
                </a:ext>
              </a:extLst>
            </p:cNvPr>
            <p:cNvSpPr/>
            <p:nvPr/>
          </p:nvSpPr>
          <p:spPr>
            <a:xfrm>
              <a:off x="1614493" y="1298193"/>
              <a:ext cx="990600" cy="990600"/>
            </a:xfrm>
            <a:prstGeom prst="ellipse">
              <a:avLst/>
            </a:prstGeom>
            <a:solidFill>
              <a:srgbClr val="1A2A3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2ABDAE8B-237C-67E2-A337-149BE2D36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8282" y="1401982"/>
              <a:ext cx="783023" cy="783023"/>
            </a:xfrm>
            <a:prstGeom prst="rect">
              <a:avLst/>
            </a:prstGeom>
          </p:spPr>
        </p:pic>
      </p:grp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345B2728-FA91-E03D-FBEE-EA61117816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383231"/>
              </p:ext>
            </p:extLst>
          </p:nvPr>
        </p:nvGraphicFramePr>
        <p:xfrm>
          <a:off x="6535796" y="2420388"/>
          <a:ext cx="5312569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3816">
                  <a:extLst>
                    <a:ext uri="{9D8B030D-6E8A-4147-A177-3AD203B41FA5}">
                      <a16:colId xmlns:a16="http://schemas.microsoft.com/office/drawing/2014/main" val="2139909268"/>
                    </a:ext>
                  </a:extLst>
                </a:gridCol>
                <a:gridCol w="1988288">
                  <a:extLst>
                    <a:ext uri="{9D8B030D-6E8A-4147-A177-3AD203B41FA5}">
                      <a16:colId xmlns:a16="http://schemas.microsoft.com/office/drawing/2014/main" val="2640586636"/>
                    </a:ext>
                  </a:extLst>
                </a:gridCol>
                <a:gridCol w="1240465">
                  <a:extLst>
                    <a:ext uri="{9D8B030D-6E8A-4147-A177-3AD203B41FA5}">
                      <a16:colId xmlns:a16="http://schemas.microsoft.com/office/drawing/2014/main" val="4276063714"/>
                    </a:ext>
                  </a:extLst>
                </a:gridCol>
              </a:tblGrid>
              <a:tr h="31625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fr-FR" b="0" dirty="0">
                          <a:solidFill>
                            <a:srgbClr val="1A2A3F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Qualité métrologie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fr-FR" b="0" dirty="0">
                          <a:solidFill>
                            <a:srgbClr val="1A2A3F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Eco-conception</a:t>
                      </a:r>
                      <a:endParaRPr lang="fr-FR" b="0" dirty="0">
                        <a:solidFill>
                          <a:srgbClr val="1A2A3F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fr-FR" b="0" dirty="0">
                          <a:solidFill>
                            <a:srgbClr val="1A2A3F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anglais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938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83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66D46A1-0360-734C-34EA-2F30373FBC07}"/>
              </a:ext>
            </a:extLst>
          </p:cNvPr>
          <p:cNvSpPr/>
          <p:nvPr/>
        </p:nvSpPr>
        <p:spPr>
          <a:xfrm>
            <a:off x="680484" y="1503792"/>
            <a:ext cx="5034565" cy="50033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E88364-51A6-4DE7-FD01-AAD0116C7FE7}"/>
              </a:ext>
            </a:extLst>
          </p:cNvPr>
          <p:cNvSpPr/>
          <p:nvPr/>
        </p:nvSpPr>
        <p:spPr>
          <a:xfrm>
            <a:off x="6299627" y="1495113"/>
            <a:ext cx="4897005" cy="50033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05E92A20-359B-931A-1B06-AAE694E555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L’accompagnement des étudiants en BUT…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729DB8FE-0627-9DDA-2019-534316258F9D}"/>
              </a:ext>
            </a:extLst>
          </p:cNvPr>
          <p:cNvSpPr txBox="1"/>
          <p:nvPr/>
        </p:nvSpPr>
        <p:spPr>
          <a:xfrm>
            <a:off x="818044" y="1876318"/>
            <a:ext cx="489700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BB2649"/>
                </a:solidFill>
              </a:rPr>
              <a:t>... dans la réussite</a:t>
            </a:r>
          </a:p>
          <a:p>
            <a:pPr algn="ctr"/>
            <a:endParaRPr lang="fr-FR" dirty="0">
              <a:solidFill>
                <a:srgbClr val="1A2A3F"/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A2A3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Suivi par un directeur des études et une équipe d’enseignants disponibles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A2A3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Soutien pour les bacs techno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A2A3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Parcours spécifiques: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A2A3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Handicap : épreuves aménagées ou temps supplémentaire, preneur de note…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A2A3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sportifs &amp; artistes de haut niveau: étalement du cursus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A2A3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pompiers, réservistes: autorisation d’absences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A2A3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salariés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5F9511D9-5614-76A6-8B04-36D9E83A255B}"/>
              </a:ext>
            </a:extLst>
          </p:cNvPr>
          <p:cNvSpPr txBox="1"/>
          <p:nvPr/>
        </p:nvSpPr>
        <p:spPr>
          <a:xfrm>
            <a:off x="6754313" y="1876318"/>
            <a:ext cx="428228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BB2649"/>
                </a:solidFill>
              </a:rPr>
              <a:t>…dans la construction du projet d'étude</a:t>
            </a:r>
          </a:p>
          <a:p>
            <a:pPr algn="ctr"/>
            <a:endParaRPr lang="fr-FR" dirty="0">
              <a:solidFill>
                <a:srgbClr val="1A2A3F"/>
              </a:solidFill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A2A3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Recherche de stage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A2A3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Recherche d’alternance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A2A3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Orientation en fin de BUT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A2A3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 en relation avec des universités partenaires à l’étranger pour la 3è année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1A2A3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Réorientation si nécessaire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FCCA7436-E404-DDA1-43AA-E0C0C98F2558}"/>
              </a:ext>
            </a:extLst>
          </p:cNvPr>
          <p:cNvGrpSpPr/>
          <p:nvPr/>
        </p:nvGrpSpPr>
        <p:grpSpPr>
          <a:xfrm>
            <a:off x="2771246" y="864876"/>
            <a:ext cx="990600" cy="990600"/>
            <a:chOff x="1519243" y="999813"/>
            <a:chExt cx="990600" cy="990600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9BBA9642-4AE8-B8BA-A088-AA1A380991AC}"/>
                </a:ext>
              </a:extLst>
            </p:cNvPr>
            <p:cNvSpPr/>
            <p:nvPr/>
          </p:nvSpPr>
          <p:spPr>
            <a:xfrm>
              <a:off x="1519243" y="999813"/>
              <a:ext cx="990600" cy="990600"/>
            </a:xfrm>
            <a:prstGeom prst="ellipse">
              <a:avLst/>
            </a:prstGeom>
            <a:solidFill>
              <a:srgbClr val="1A2A3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3101347B-9855-FCAD-F5C2-A1ABCB48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849" y="1221310"/>
              <a:ext cx="634288" cy="634288"/>
            </a:xfrm>
            <a:prstGeom prst="rect">
              <a:avLst/>
            </a:prstGeom>
          </p:spPr>
        </p:pic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53FAFD74-DD91-845E-D020-1BB38F4F5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426" y="1134751"/>
            <a:ext cx="720725" cy="720725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0DCFF2A0-485F-0D2F-6B8C-D6B920C36A73}"/>
              </a:ext>
            </a:extLst>
          </p:cNvPr>
          <p:cNvGrpSpPr/>
          <p:nvPr/>
        </p:nvGrpSpPr>
        <p:grpSpPr>
          <a:xfrm>
            <a:off x="8341490" y="803512"/>
            <a:ext cx="990600" cy="990600"/>
            <a:chOff x="5600700" y="1008492"/>
            <a:chExt cx="990600" cy="990600"/>
          </a:xfrm>
        </p:grpSpPr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3A94D9F2-6B85-516D-4872-B29DAA5B51D5}"/>
                </a:ext>
              </a:extLst>
            </p:cNvPr>
            <p:cNvSpPr/>
            <p:nvPr/>
          </p:nvSpPr>
          <p:spPr>
            <a:xfrm>
              <a:off x="5600700" y="1008492"/>
              <a:ext cx="990600" cy="990600"/>
            </a:xfrm>
            <a:prstGeom prst="ellipse">
              <a:avLst/>
            </a:prstGeom>
            <a:solidFill>
              <a:srgbClr val="1A2A3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CC1C0840-9EBB-0EA8-9B65-CA2A5CAAE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68149">
              <a:off x="5797479" y="1217179"/>
              <a:ext cx="597040" cy="597040"/>
            </a:xfrm>
            <a:prstGeom prst="rect">
              <a:avLst/>
            </a:prstGeom>
          </p:spPr>
        </p:pic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6317FAEE-B583-F0EF-FD12-949787B0CF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24" y="62845"/>
            <a:ext cx="514351" cy="51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22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66D46A1-0360-734C-34EA-2F30373FBC07}"/>
              </a:ext>
            </a:extLst>
          </p:cNvPr>
          <p:cNvSpPr/>
          <p:nvPr/>
        </p:nvSpPr>
        <p:spPr>
          <a:xfrm>
            <a:off x="665479" y="1378643"/>
            <a:ext cx="6607202" cy="50033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05E92A20-359B-931A-1B06-AAE694E555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activités professionnelles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729DB8FE-0627-9DDA-2019-534316258F9D}"/>
              </a:ext>
            </a:extLst>
          </p:cNvPr>
          <p:cNvSpPr txBox="1"/>
          <p:nvPr/>
        </p:nvSpPr>
        <p:spPr>
          <a:xfrm>
            <a:off x="765351" y="1780595"/>
            <a:ext cx="65414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BB2649"/>
                </a:solidFill>
              </a:rPr>
              <a:t>Stage ou alternance</a:t>
            </a:r>
          </a:p>
          <a:p>
            <a:pPr algn="ctr"/>
            <a:endParaRPr lang="fr-FR" dirty="0">
              <a:solidFill>
                <a:srgbClr val="1A2A3F"/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département reçoit des propositions de partenaires fidèles: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laboratoires de recherche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Entreprises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Possibilité de trouver d’autres offres par son réseau personnel étant donné le large spectre couvert par les Mesures Physiques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90% des stages en Rhône-Alpes, dont 70% en Isère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altLang="fr-FR" sz="1800" dirty="0">
                <a:cs typeface="Arial" charset="0"/>
                <a:sym typeface="Wingdings" pitchFamily="2" charset="2"/>
              </a:rPr>
              <a:t>Environnement professionnel privilégié: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altLang="fr-FR" dirty="0">
                <a:cs typeface="Arial" charset="0"/>
                <a:sym typeface="Wingdings" pitchFamily="2" charset="2"/>
              </a:rPr>
              <a:t>Constellium, Schneider Electric, EDF, ST </a:t>
            </a:r>
            <a:r>
              <a:rPr lang="fr-FR" altLang="fr-FR" dirty="0" err="1">
                <a:cs typeface="Arial" charset="0"/>
                <a:sym typeface="Wingdings" pitchFamily="2" charset="2"/>
              </a:rPr>
              <a:t>Microelectronics</a:t>
            </a:r>
            <a:r>
              <a:rPr lang="fr-FR" altLang="fr-FR" dirty="0">
                <a:cs typeface="Arial" charset="0"/>
                <a:sym typeface="Wingdings" pitchFamily="2" charset="2"/>
              </a:rPr>
              <a:t>, </a:t>
            </a:r>
            <a:r>
              <a:rPr lang="fr-FR" altLang="fr-FR" dirty="0" err="1">
                <a:cs typeface="Arial" charset="0"/>
                <a:sym typeface="Wingdings" pitchFamily="2" charset="2"/>
              </a:rPr>
              <a:t>Radiall</a:t>
            </a:r>
            <a:r>
              <a:rPr lang="fr-FR" altLang="fr-FR" dirty="0">
                <a:cs typeface="Arial" charset="0"/>
                <a:sym typeface="Wingdings" pitchFamily="2" charset="2"/>
              </a:rPr>
              <a:t>, </a:t>
            </a:r>
            <a:r>
              <a:rPr lang="fr-FR" altLang="fr-FR" dirty="0" err="1">
                <a:cs typeface="Arial" charset="0"/>
                <a:sym typeface="Wingdings" pitchFamily="2" charset="2"/>
              </a:rPr>
              <a:t>Lynred</a:t>
            </a:r>
            <a:r>
              <a:rPr lang="fr-FR" altLang="fr-FR" dirty="0">
                <a:cs typeface="Arial" charset="0"/>
                <a:sym typeface="Wingdings" pitchFamily="2" charset="2"/>
              </a:rPr>
              <a:t>, Air Liquide, </a:t>
            </a:r>
            <a:r>
              <a:rPr lang="fr-FR" altLang="fr-FR" dirty="0" err="1">
                <a:cs typeface="Arial" charset="0"/>
                <a:sym typeface="Wingdings" pitchFamily="2" charset="2"/>
              </a:rPr>
              <a:t>Soitec</a:t>
            </a:r>
            <a:r>
              <a:rPr lang="fr-FR" altLang="fr-FR" dirty="0">
                <a:cs typeface="Arial" charset="0"/>
                <a:sym typeface="Wingdings" pitchFamily="2" charset="2"/>
              </a:rPr>
              <a:t>, CEA, CNRS, …</a:t>
            </a:r>
          </a:p>
          <a:p>
            <a:pPr>
              <a:spcAft>
                <a:spcPts val="1200"/>
              </a:spcAft>
            </a:pPr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fr-FR" dirty="0">
              <a:solidFill>
                <a:srgbClr val="1A2A3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FCCA7436-E404-DDA1-43AA-E0C0C98F2558}"/>
              </a:ext>
            </a:extLst>
          </p:cNvPr>
          <p:cNvGrpSpPr/>
          <p:nvPr/>
        </p:nvGrpSpPr>
        <p:grpSpPr>
          <a:xfrm>
            <a:off x="3175283" y="701067"/>
            <a:ext cx="990600" cy="990600"/>
            <a:chOff x="1519243" y="999813"/>
            <a:chExt cx="990600" cy="990600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9BBA9642-4AE8-B8BA-A088-AA1A380991AC}"/>
                </a:ext>
              </a:extLst>
            </p:cNvPr>
            <p:cNvSpPr/>
            <p:nvPr/>
          </p:nvSpPr>
          <p:spPr>
            <a:xfrm>
              <a:off x="1519243" y="999813"/>
              <a:ext cx="990600" cy="990600"/>
            </a:xfrm>
            <a:prstGeom prst="ellipse">
              <a:avLst/>
            </a:prstGeom>
            <a:solidFill>
              <a:srgbClr val="1A2A3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3101347B-9855-FCAD-F5C2-A1ABCB48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849" y="1221310"/>
              <a:ext cx="634288" cy="634288"/>
            </a:xfrm>
            <a:prstGeom prst="rect">
              <a:avLst/>
            </a:prstGeom>
          </p:spPr>
        </p:pic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53FAFD74-DD91-845E-D020-1BB38F4F5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426" y="1134751"/>
            <a:ext cx="720725" cy="7207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317FAEE-B583-F0EF-FD12-949787B0CF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24" y="62845"/>
            <a:ext cx="514351" cy="514351"/>
          </a:xfrm>
          <a:prstGeom prst="rect">
            <a:avLst/>
          </a:prstGeom>
        </p:spPr>
      </p:pic>
      <p:grpSp>
        <p:nvGrpSpPr>
          <p:cNvPr id="9" name="Groupe 7">
            <a:extLst>
              <a:ext uri="{FF2B5EF4-FFF2-40B4-BE49-F238E27FC236}">
                <a16:creationId xmlns:a16="http://schemas.microsoft.com/office/drawing/2014/main" id="{5D2D6117-2DC2-4809-8D09-5FAC83E57DA3}"/>
              </a:ext>
            </a:extLst>
          </p:cNvPr>
          <p:cNvGrpSpPr>
            <a:grpSpLocks/>
          </p:cNvGrpSpPr>
          <p:nvPr/>
        </p:nvGrpSpPr>
        <p:grpSpPr bwMode="auto">
          <a:xfrm>
            <a:off x="7652856" y="1780595"/>
            <a:ext cx="4319404" cy="3610479"/>
            <a:chOff x="3018286" y="1953446"/>
            <a:chExt cx="3720855" cy="3110360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87D557EF-49F2-DE01-3DE6-E12E87838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475" y="2638425"/>
              <a:ext cx="819150" cy="914400"/>
            </a:xfrm>
            <a:custGeom>
              <a:avLst/>
              <a:gdLst>
                <a:gd name="T0" fmla="*/ 2147483647 w 86"/>
                <a:gd name="T1" fmla="*/ 2147483647 h 96"/>
                <a:gd name="T2" fmla="*/ 0 w 86"/>
                <a:gd name="T3" fmla="*/ 2147483647 h 96"/>
                <a:gd name="T4" fmla="*/ 0 w 86"/>
                <a:gd name="T5" fmla="*/ 2147483647 h 96"/>
                <a:gd name="T6" fmla="*/ 0 w 86"/>
                <a:gd name="T7" fmla="*/ 2147483647 h 96"/>
                <a:gd name="T8" fmla="*/ 2147483647 w 86"/>
                <a:gd name="T9" fmla="*/ 2147483647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96">
                  <a:moveTo>
                    <a:pt x="86" y="55"/>
                  </a:moveTo>
                  <a:cubicBezTo>
                    <a:pt x="71" y="22"/>
                    <a:pt x="37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0" y="96"/>
                  </a:lnTo>
                  <a:lnTo>
                    <a:pt x="86" y="5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CE6B312F-9EE6-DC27-F85D-25BD3908D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725" y="3162300"/>
              <a:ext cx="1200150" cy="1304925"/>
            </a:xfrm>
            <a:custGeom>
              <a:avLst/>
              <a:gdLst>
                <a:gd name="T0" fmla="*/ 0 w 126"/>
                <a:gd name="T1" fmla="*/ 2147483647 h 137"/>
                <a:gd name="T2" fmla="*/ 2147483647 w 126"/>
                <a:gd name="T3" fmla="*/ 2147483647 h 137"/>
                <a:gd name="T4" fmla="*/ 2147483647 w 126"/>
                <a:gd name="T5" fmla="*/ 2147483647 h 137"/>
                <a:gd name="T6" fmla="*/ 2147483647 w 126"/>
                <a:gd name="T7" fmla="*/ 0 h 137"/>
                <a:gd name="T8" fmla="*/ 2147483647 w 126"/>
                <a:gd name="T9" fmla="*/ 2147483647 h 137"/>
                <a:gd name="T10" fmla="*/ 0 w 126"/>
                <a:gd name="T11" fmla="*/ 2147483647 h 1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6" h="137">
                  <a:moveTo>
                    <a:pt x="0" y="132"/>
                  </a:moveTo>
                  <a:cubicBezTo>
                    <a:pt x="10" y="135"/>
                    <a:pt x="20" y="136"/>
                    <a:pt x="30" y="136"/>
                  </a:cubicBezTo>
                  <a:cubicBezTo>
                    <a:pt x="83" y="137"/>
                    <a:pt x="126" y="94"/>
                    <a:pt x="126" y="41"/>
                  </a:cubicBezTo>
                  <a:cubicBezTo>
                    <a:pt x="126" y="27"/>
                    <a:pt x="122" y="13"/>
                    <a:pt x="116" y="0"/>
                  </a:cubicBezTo>
                  <a:lnTo>
                    <a:pt x="30" y="41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CA5C62D3-E53B-C7AF-BA2B-EFA0B512C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700" y="3552825"/>
              <a:ext cx="485775" cy="866775"/>
            </a:xfrm>
            <a:custGeom>
              <a:avLst/>
              <a:gdLst>
                <a:gd name="T0" fmla="*/ 0 w 51"/>
                <a:gd name="T1" fmla="*/ 2147483647 h 91"/>
                <a:gd name="T2" fmla="*/ 2147483647 w 51"/>
                <a:gd name="T3" fmla="*/ 2147483647 h 91"/>
                <a:gd name="T4" fmla="*/ 2147483647 w 51"/>
                <a:gd name="T5" fmla="*/ 0 h 91"/>
                <a:gd name="T6" fmla="*/ 0 w 51"/>
                <a:gd name="T7" fmla="*/ 2147483647 h 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91">
                  <a:moveTo>
                    <a:pt x="0" y="81"/>
                  </a:moveTo>
                  <a:cubicBezTo>
                    <a:pt x="7" y="85"/>
                    <a:pt x="14" y="88"/>
                    <a:pt x="21" y="91"/>
                  </a:cubicBezTo>
                  <a:lnTo>
                    <a:pt x="51" y="0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C6F7B5B-C099-1386-4ACE-612668C78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7600" y="3552825"/>
              <a:ext cx="904875" cy="771525"/>
            </a:xfrm>
            <a:custGeom>
              <a:avLst/>
              <a:gdLst>
                <a:gd name="T0" fmla="*/ 0 w 95"/>
                <a:gd name="T1" fmla="*/ 2147483647 h 81"/>
                <a:gd name="T2" fmla="*/ 2147483647 w 95"/>
                <a:gd name="T3" fmla="*/ 2147483647 h 81"/>
                <a:gd name="T4" fmla="*/ 2147483647 w 95"/>
                <a:gd name="T5" fmla="*/ 0 h 81"/>
                <a:gd name="T6" fmla="*/ 0 w 95"/>
                <a:gd name="T7" fmla="*/ 2147483647 h 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5" h="81">
                  <a:moveTo>
                    <a:pt x="0" y="12"/>
                  </a:moveTo>
                  <a:cubicBezTo>
                    <a:pt x="4" y="40"/>
                    <a:pt x="20" y="66"/>
                    <a:pt x="44" y="81"/>
                  </a:cubicBezTo>
                  <a:lnTo>
                    <a:pt x="95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6D562FD-8F0C-EE92-81F6-25614B85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075" y="2733675"/>
              <a:ext cx="914400" cy="933450"/>
            </a:xfrm>
            <a:custGeom>
              <a:avLst/>
              <a:gdLst>
                <a:gd name="T0" fmla="*/ 2147483647 w 96"/>
                <a:gd name="T1" fmla="*/ 0 h 98"/>
                <a:gd name="T2" fmla="*/ 2147483647 w 96"/>
                <a:gd name="T3" fmla="*/ 2147483647 h 98"/>
                <a:gd name="T4" fmla="*/ 2147483647 w 96"/>
                <a:gd name="T5" fmla="*/ 2147483647 h 98"/>
                <a:gd name="T6" fmla="*/ 2147483647 w 96"/>
                <a:gd name="T7" fmla="*/ 2147483647 h 98"/>
                <a:gd name="T8" fmla="*/ 2147483647 w 96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98">
                  <a:moveTo>
                    <a:pt x="56" y="0"/>
                  </a:moveTo>
                  <a:cubicBezTo>
                    <a:pt x="22" y="15"/>
                    <a:pt x="1" y="49"/>
                    <a:pt x="1" y="86"/>
                  </a:cubicBezTo>
                  <a:cubicBezTo>
                    <a:pt x="0" y="90"/>
                    <a:pt x="1" y="94"/>
                    <a:pt x="1" y="98"/>
                  </a:cubicBezTo>
                  <a:lnTo>
                    <a:pt x="96" y="8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DB96231-CBD3-F2D8-CDC0-F13031382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475" y="2647950"/>
              <a:ext cx="381000" cy="904875"/>
            </a:xfrm>
            <a:custGeom>
              <a:avLst/>
              <a:gdLst>
                <a:gd name="T0" fmla="*/ 2147483647 w 40"/>
                <a:gd name="T1" fmla="*/ 0 h 95"/>
                <a:gd name="T2" fmla="*/ 0 w 40"/>
                <a:gd name="T3" fmla="*/ 2147483647 h 95"/>
                <a:gd name="T4" fmla="*/ 2147483647 w 40"/>
                <a:gd name="T5" fmla="*/ 2147483647 h 95"/>
                <a:gd name="T6" fmla="*/ 2147483647 w 40"/>
                <a:gd name="T7" fmla="*/ 0 h 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" h="95">
                  <a:moveTo>
                    <a:pt x="40" y="0"/>
                  </a:moveTo>
                  <a:cubicBezTo>
                    <a:pt x="26" y="0"/>
                    <a:pt x="12" y="3"/>
                    <a:pt x="0" y="9"/>
                  </a:cubicBezTo>
                  <a:lnTo>
                    <a:pt x="40" y="9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8FAABB55-1A65-0642-A9FA-53C151E874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2475" y="2647950"/>
              <a:ext cx="0" cy="904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id="{1B3E4F73-247D-6388-352C-743705D208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2475" y="2647950"/>
              <a:ext cx="0" cy="904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Rectangle 22">
              <a:extLst>
                <a:ext uri="{FF2B5EF4-FFF2-40B4-BE49-F238E27FC236}">
                  <a16:creationId xmlns:a16="http://schemas.microsoft.com/office/drawing/2014/main" id="{3CEC137F-49D1-A992-A93A-92D801BAD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4747" y="4088546"/>
              <a:ext cx="106439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Académique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37 %</a:t>
              </a:r>
              <a:endParaRPr lang="fr-FR" altLang="fr-FR" sz="1400" b="1">
                <a:latin typeface="Arial" panose="020B0604020202020204" pitchFamily="34" charset="0"/>
              </a:endParaRPr>
            </a:p>
          </p:txBody>
        </p:sp>
        <p:cxnSp>
          <p:nvCxnSpPr>
            <p:cNvPr id="19" name="Connecteur droit 37">
              <a:extLst>
                <a:ext uri="{FF2B5EF4-FFF2-40B4-BE49-F238E27FC236}">
                  <a16:creationId xmlns:a16="http://schemas.microsoft.com/office/drawing/2014/main" id="{BD4B7E72-4AB2-DDEA-D38F-D630C43E71D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370133" y="3939904"/>
              <a:ext cx="292113" cy="163173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Connecteur droit 39">
              <a:extLst>
                <a:ext uri="{FF2B5EF4-FFF2-40B4-BE49-F238E27FC236}">
                  <a16:creationId xmlns:a16="http://schemas.microsoft.com/office/drawing/2014/main" id="{BBD59D35-1368-8EF6-8DE0-AB0B35FFDCA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132061" y="2647860"/>
              <a:ext cx="237330" cy="19463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Connecteur droit 40">
              <a:extLst>
                <a:ext uri="{FF2B5EF4-FFF2-40B4-BE49-F238E27FC236}">
                  <a16:creationId xmlns:a16="http://schemas.microsoft.com/office/drawing/2014/main" id="{3A3493FA-51FA-6572-F5A4-4B7F085EB18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55644" y="2413843"/>
              <a:ext cx="97358" cy="257136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Connecteur droit 41">
              <a:extLst>
                <a:ext uri="{FF2B5EF4-FFF2-40B4-BE49-F238E27FC236}">
                  <a16:creationId xmlns:a16="http://schemas.microsoft.com/office/drawing/2014/main" id="{8D6D642C-EC0D-9093-521B-FBE6D24634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05922" y="2929547"/>
              <a:ext cx="277482" cy="157517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Connecteur droit 42">
              <a:extLst>
                <a:ext uri="{FF2B5EF4-FFF2-40B4-BE49-F238E27FC236}">
                  <a16:creationId xmlns:a16="http://schemas.microsoft.com/office/drawing/2014/main" id="{5332C933-F15F-2E34-5283-9197728B3CC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479920" y="4005854"/>
              <a:ext cx="292262" cy="154449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Connecteur droit 43">
              <a:extLst>
                <a:ext uri="{FF2B5EF4-FFF2-40B4-BE49-F238E27FC236}">
                  <a16:creationId xmlns:a16="http://schemas.microsoft.com/office/drawing/2014/main" id="{9F4E6B39-15F6-66E4-8C69-32B0527385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073630" y="4374492"/>
              <a:ext cx="103915" cy="240844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" name="Rectangle 22">
              <a:extLst>
                <a:ext uri="{FF2B5EF4-FFF2-40B4-BE49-F238E27FC236}">
                  <a16:creationId xmlns:a16="http://schemas.microsoft.com/office/drawing/2014/main" id="{70D8EE75-C150-D704-69EE-2E8FB0C80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1740" y="2305360"/>
              <a:ext cx="40876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CEA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18 %</a:t>
              </a:r>
              <a:endParaRPr lang="fr-FR" altLang="fr-FR" sz="1400" b="1">
                <a:latin typeface="Arial" panose="020B0604020202020204" pitchFamily="34" charset="0"/>
              </a:endParaRPr>
            </a:p>
          </p:txBody>
        </p:sp>
        <p:sp>
          <p:nvSpPr>
            <p:cNvPr id="30" name="Rectangle 22">
              <a:extLst>
                <a:ext uri="{FF2B5EF4-FFF2-40B4-BE49-F238E27FC236}">
                  <a16:creationId xmlns:a16="http://schemas.microsoft.com/office/drawing/2014/main" id="{E1028C6F-9FB8-0C95-8034-B693A40C60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7549" y="1953446"/>
              <a:ext cx="30938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GE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7 %</a:t>
              </a:r>
              <a:endParaRPr lang="fr-FR" altLang="fr-FR" sz="1400" b="1">
                <a:latin typeface="Arial" panose="020B0604020202020204" pitchFamily="34" charset="0"/>
              </a:endParaRPr>
            </a:p>
          </p:txBody>
        </p:sp>
        <p:sp>
          <p:nvSpPr>
            <p:cNvPr id="31" name="Rectangle 22">
              <a:extLst>
                <a:ext uri="{FF2B5EF4-FFF2-40B4-BE49-F238E27FC236}">
                  <a16:creationId xmlns:a16="http://schemas.microsoft.com/office/drawing/2014/main" id="{5F540454-6C4D-417A-12AD-2D1329127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3512" y="2620885"/>
              <a:ext cx="40876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ETI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20 %</a:t>
              </a:r>
              <a:endParaRPr lang="fr-FR" altLang="fr-FR" sz="1400" b="1">
                <a:latin typeface="Arial" panose="020B0604020202020204" pitchFamily="34" charset="0"/>
              </a:endParaRPr>
            </a:p>
          </p:txBody>
        </p:sp>
        <p:sp>
          <p:nvSpPr>
            <p:cNvPr id="34" name="Rectangle 22">
              <a:extLst>
                <a:ext uri="{FF2B5EF4-FFF2-40B4-BE49-F238E27FC236}">
                  <a16:creationId xmlns:a16="http://schemas.microsoft.com/office/drawing/2014/main" id="{5E46684F-56A0-0C7C-3555-96ABD3221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8286" y="4100269"/>
              <a:ext cx="40876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PME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14 %</a:t>
              </a:r>
              <a:endParaRPr lang="fr-FR" altLang="fr-FR" sz="1400" b="1">
                <a:latin typeface="Arial" panose="020B0604020202020204" pitchFamily="34" charset="0"/>
              </a:endParaRPr>
            </a:p>
          </p:txBody>
        </p:sp>
        <p:sp>
          <p:nvSpPr>
            <p:cNvPr id="35" name="Rectangle 22">
              <a:extLst>
                <a:ext uri="{FF2B5EF4-FFF2-40B4-BE49-F238E27FC236}">
                  <a16:creationId xmlns:a16="http://schemas.microsoft.com/office/drawing/2014/main" id="{BD26EE1E-4A66-BD43-84F1-8FBEBED34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90" y="4632919"/>
              <a:ext cx="34945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TPE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4 %</a:t>
              </a:r>
              <a:endParaRPr lang="fr-FR" altLang="fr-FR" sz="1400" b="1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4209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57772-323C-9FCE-2EE6-78FC2E33D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CF5D244E-C56A-DA31-B68E-D763A34665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Un environnement pour réussir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B0A985F-19F6-73E0-29C6-FF0A1EC30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24" y="62845"/>
            <a:ext cx="514351" cy="51435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B395476-7898-47CE-A83B-7DDFFB4CE389}"/>
              </a:ext>
            </a:extLst>
          </p:cNvPr>
          <p:cNvSpPr txBox="1"/>
          <p:nvPr/>
        </p:nvSpPr>
        <p:spPr>
          <a:xfrm>
            <a:off x="201086" y="952578"/>
            <a:ext cx="1045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De nombreuses plateformes techniques : grand – semi-grand / équipements « dernier cri » / logiciels métiers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60DC879-B5E5-139F-DB2D-218EA2AC66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86" y="1432560"/>
            <a:ext cx="4694711" cy="282725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15651DE-2A95-720A-29EF-10D2C2FD5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768" y="1432560"/>
            <a:ext cx="5724391" cy="264049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1F00D78-0BD4-AE19-46C4-F52BC387D3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86" y="4470400"/>
            <a:ext cx="4999939" cy="230252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1A1FC54-4D62-590E-CD9A-4DE1D3DD2F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83700"/>
            <a:ext cx="5549079" cy="256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606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4036</TotalTime>
  <Words>1021</Words>
  <Application>Microsoft Macintosh PowerPoint</Application>
  <PresentationFormat>Grand écran</PresentationFormat>
  <Paragraphs>214</Paragraphs>
  <Slides>16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Lato</vt:lpstr>
      <vt:lpstr>Poppins ExtraBold</vt:lpstr>
      <vt:lpstr>Wingdings</vt:lpstr>
      <vt:lpstr>Thème Office</vt:lpstr>
      <vt:lpstr>Présentation PowerPoint</vt:lpstr>
      <vt:lpstr>Les BUT de l’IUT 1 de Grenoble</vt:lpstr>
      <vt:lpstr>Le BUT MP est un diplôme…</vt:lpstr>
      <vt:lpstr>Emploi du temps type </vt:lpstr>
      <vt:lpstr>Le BUT MP est un diplôme…</vt:lpstr>
      <vt:lpstr>Les modalités de la formation</vt:lpstr>
      <vt:lpstr>L’accompagnement des étudiants en BUT…</vt:lpstr>
      <vt:lpstr>Les activités professionnelles</vt:lpstr>
      <vt:lpstr>Un environnement pour réussir</vt:lpstr>
      <vt:lpstr>Un environnement pour réussir</vt:lpstr>
      <vt:lpstr>BUT MP : le recrutement</vt:lpstr>
      <vt:lpstr>BUT MP : le recrutement</vt:lpstr>
      <vt:lpstr>Le BUT : et après ?</vt:lpstr>
      <vt:lpstr>Le BUT : et après ?</vt:lpstr>
      <vt:lpstr>Le BUT : et après ?</vt:lpstr>
      <vt:lpstr>L’équipe pédagogique MP Grenoble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Stella Eymery</dc:creator>
  <cp:lastModifiedBy>Microsoft Office User</cp:lastModifiedBy>
  <cp:revision>358</cp:revision>
  <cp:lastPrinted>2024-04-16T15:33:34Z</cp:lastPrinted>
  <dcterms:created xsi:type="dcterms:W3CDTF">2024-04-10T08:32:53Z</dcterms:created>
  <dcterms:modified xsi:type="dcterms:W3CDTF">2026-01-13T09:32:22Z</dcterms:modified>
</cp:coreProperties>
</file>