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70" r:id="rId2"/>
    <p:sldId id="775" r:id="rId3"/>
    <p:sldId id="779" r:id="rId4"/>
    <p:sldId id="780" r:id="rId5"/>
  </p:sldIdLst>
  <p:sldSz cx="19080163" cy="13320713"/>
  <p:notesSz cx="7102475" cy="10234613"/>
  <p:defaultTextStyle>
    <a:defPPr>
      <a:defRPr lang="en-US"/>
    </a:defPPr>
    <a:lvl1pPr marL="0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 userDrawn="1">
          <p15:clr>
            <a:srgbClr val="A4A3A4"/>
          </p15:clr>
        </p15:guide>
        <p15:guide id="2" pos="60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al Rain 2" initials="PR2" lastIdx="8" clrIdx="0"/>
  <p:cmAuthor id="1" name="Pascal Rain" initials="PR" lastIdx="2" clrIdx="1">
    <p:extLst>
      <p:ext uri="{19B8F6BF-5375-455C-9EA6-DF929625EA0E}">
        <p15:presenceInfo xmlns:p15="http://schemas.microsoft.com/office/powerpoint/2012/main" userId="Pascal R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33CC"/>
    <a:srgbClr val="99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82678" autoAdjust="0"/>
  </p:normalViewPr>
  <p:slideViewPr>
    <p:cSldViewPr>
      <p:cViewPr>
        <p:scale>
          <a:sx n="30" d="100"/>
          <a:sy n="30" d="100"/>
        </p:scale>
        <p:origin x="2222" y="360"/>
      </p:cViewPr>
      <p:guideLst>
        <p:guide orient="horz" pos="4196"/>
        <p:guide pos="6010"/>
      </p:guideLst>
    </p:cSldViewPr>
  </p:slideViewPr>
  <p:outlineViewPr>
    <p:cViewPr>
      <p:scale>
        <a:sx n="33" d="100"/>
        <a:sy n="33" d="100"/>
      </p:scale>
      <p:origin x="0" y="-13188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3254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2T07:10:08.110" idx="2">
    <p:pos x="10272" y="4272"/>
    <p:text>illustrer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BBA0C-3B75-4981-B822-08879637143B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A3F85-7A1B-46F1-A148-8E1D4AF2ECA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3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F490C46-77CA-416C-BF6E-772EC3497B8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03275" y="768350"/>
            <a:ext cx="5495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3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21DC85-C1AB-4AC1-877A-A4D1F8AF90F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3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4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16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2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Illustrer</a:t>
            </a:r>
            <a:r>
              <a:rPr lang="en-US" dirty="0" smtClean="0"/>
              <a:t> </a:t>
            </a:r>
            <a:r>
              <a:rPr lang="en-US" dirty="0" err="1" smtClean="0"/>
              <a:t>rendus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1012" y="4138059"/>
            <a:ext cx="16218139" cy="2855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62025" y="7548404"/>
            <a:ext cx="13356114" cy="34041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7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64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5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40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32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21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104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9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833118" y="533449"/>
            <a:ext cx="4293037" cy="113657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54008" y="533449"/>
            <a:ext cx="12561107" cy="113657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07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27113" y="395660"/>
            <a:ext cx="17172147" cy="1374382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669900"/>
                </a:solidFill>
              </a:defRPr>
            </a:lvl1pPr>
          </a:lstStyle>
          <a:p>
            <a:r>
              <a:rPr lang="fr-FR" dirty="0" smtClean="0"/>
              <a:t>		SAE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899121" y="6228308"/>
            <a:ext cx="9865096" cy="5670916"/>
          </a:xfrm>
          <a:ln w="6350">
            <a:solidFill>
              <a:schemeClr val="tx1"/>
            </a:solidFill>
          </a:ln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908233" y="6228308"/>
            <a:ext cx="7272808" cy="5670916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003577" y="12346331"/>
            <a:ext cx="9001000" cy="709205"/>
          </a:xfrm>
          <a:ln/>
        </p:spPr>
        <p:txBody>
          <a:bodyPr/>
          <a:lstStyle>
            <a:lvl1pPr algn="ctr" hangingPunct="0">
              <a:defRPr/>
            </a:lvl1pPr>
          </a:lstStyle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l’Energie et de l’Efficacité Energétique – MTEE</a:t>
            </a:r>
          </a:p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073" y="12371904"/>
            <a:ext cx="1884466" cy="7351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46239" y="11768440"/>
            <a:ext cx="1898898" cy="1516652"/>
          </a:xfrm>
          <a:prstGeom prst="rect">
            <a:avLst/>
          </a:prstGeom>
        </p:spPr>
      </p:pic>
      <p:sp>
        <p:nvSpPr>
          <p:cNvPr id="14" name="Espace réservé du contenu 13"/>
          <p:cNvSpPr>
            <a:spLocks noGrp="1"/>
          </p:cNvSpPr>
          <p:nvPr>
            <p:ph sz="quarter" idx="12" hasCustomPrompt="1"/>
          </p:nvPr>
        </p:nvSpPr>
        <p:spPr>
          <a:xfrm>
            <a:off x="899121" y="2195860"/>
            <a:ext cx="9865096" cy="3889028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13"/>
          <p:cNvSpPr>
            <a:spLocks noGrp="1"/>
          </p:cNvSpPr>
          <p:nvPr>
            <p:ph sz="quarter" idx="13" hasCustomPrompt="1"/>
          </p:nvPr>
        </p:nvSpPr>
        <p:spPr>
          <a:xfrm>
            <a:off x="10908233" y="2195860"/>
            <a:ext cx="7273752" cy="3888284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213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4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201" y="8559793"/>
            <a:ext cx="16218139" cy="2645642"/>
          </a:xfrm>
        </p:spPr>
        <p:txBody>
          <a:bodyPr anchor="t"/>
          <a:lstStyle>
            <a:lvl1pPr algn="l">
              <a:defRPr sz="7769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7201" y="5645889"/>
            <a:ext cx="16218139" cy="2913905"/>
          </a:xfrm>
        </p:spPr>
        <p:txBody>
          <a:bodyPr anchor="b"/>
          <a:lstStyle>
            <a:lvl1pPr marL="0" indent="0">
              <a:buNone/>
              <a:defRPr sz="3885">
                <a:solidFill>
                  <a:schemeClr val="tx1">
                    <a:tint val="75000"/>
                  </a:schemeClr>
                </a:solidFill>
              </a:defRPr>
            </a:lvl1pPr>
            <a:lvl2pPr marL="888047" indent="0">
              <a:buNone/>
              <a:defRPr sz="3496">
                <a:solidFill>
                  <a:schemeClr val="tx1">
                    <a:tint val="75000"/>
                  </a:schemeClr>
                </a:solidFill>
              </a:defRPr>
            </a:lvl2pPr>
            <a:lvl3pPr marL="1776094" indent="0">
              <a:buNone/>
              <a:defRPr sz="3108">
                <a:solidFill>
                  <a:schemeClr val="tx1">
                    <a:tint val="75000"/>
                  </a:schemeClr>
                </a:solidFill>
              </a:defRPr>
            </a:lvl3pPr>
            <a:lvl4pPr marL="2664141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4pPr>
            <a:lvl5pPr marL="3552188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5pPr>
            <a:lvl6pPr marL="4440235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6pPr>
            <a:lvl7pPr marL="5328282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7pPr>
            <a:lvl8pPr marL="6216329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8pPr>
            <a:lvl9pPr marL="7104376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1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54008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699083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11" y="2981746"/>
            <a:ext cx="8430385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54011" y="4224395"/>
            <a:ext cx="8430385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692462" y="2981746"/>
            <a:ext cx="8433697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692462" y="4224395"/>
            <a:ext cx="8433697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6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4010" y="530363"/>
            <a:ext cx="6277242" cy="2257121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9814" y="530363"/>
            <a:ext cx="10666341" cy="11368859"/>
          </a:xfrm>
        </p:spPr>
        <p:txBody>
          <a:bodyPr/>
          <a:lstStyle>
            <a:lvl1pPr>
              <a:defRPr sz="6216"/>
            </a:lvl1pPr>
            <a:lvl2pPr>
              <a:defRPr sz="5439"/>
            </a:lvl2pPr>
            <a:lvl3pPr>
              <a:defRPr sz="4662"/>
            </a:lvl3pPr>
            <a:lvl4pPr>
              <a:defRPr sz="3885"/>
            </a:lvl4pPr>
            <a:lvl5pPr>
              <a:defRPr sz="3885"/>
            </a:lvl5pPr>
            <a:lvl6pPr>
              <a:defRPr sz="3885"/>
            </a:lvl6pPr>
            <a:lvl7pPr>
              <a:defRPr sz="3885"/>
            </a:lvl7pPr>
            <a:lvl8pPr>
              <a:defRPr sz="3885"/>
            </a:lvl8pPr>
            <a:lvl9pPr>
              <a:defRPr sz="388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54010" y="2787484"/>
            <a:ext cx="6277242" cy="9111738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39845" y="9324501"/>
            <a:ext cx="11448098" cy="1100810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739845" y="1190230"/>
            <a:ext cx="11448098" cy="7992428"/>
          </a:xfrm>
        </p:spPr>
        <p:txBody>
          <a:bodyPr/>
          <a:lstStyle>
            <a:lvl1pPr marL="0" indent="0">
              <a:buNone/>
              <a:defRPr sz="6216"/>
            </a:lvl1pPr>
            <a:lvl2pPr marL="888047" indent="0">
              <a:buNone/>
              <a:defRPr sz="5439"/>
            </a:lvl2pPr>
            <a:lvl3pPr marL="1776094" indent="0">
              <a:buNone/>
              <a:defRPr sz="4662"/>
            </a:lvl3pPr>
            <a:lvl4pPr marL="2664141" indent="0">
              <a:buNone/>
              <a:defRPr sz="3885"/>
            </a:lvl4pPr>
            <a:lvl5pPr marL="3552188" indent="0">
              <a:buNone/>
              <a:defRPr sz="3885"/>
            </a:lvl5pPr>
            <a:lvl6pPr marL="4440235" indent="0">
              <a:buNone/>
              <a:defRPr sz="3885"/>
            </a:lvl6pPr>
            <a:lvl7pPr marL="5328282" indent="0">
              <a:buNone/>
              <a:defRPr sz="3885"/>
            </a:lvl7pPr>
            <a:lvl8pPr marL="6216329" indent="0">
              <a:buNone/>
              <a:defRPr sz="3885"/>
            </a:lvl8pPr>
            <a:lvl9pPr marL="7104376" indent="0">
              <a:buNone/>
              <a:defRPr sz="3885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39845" y="10425311"/>
            <a:ext cx="11448098" cy="1563333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54008" y="533446"/>
            <a:ext cx="17172147" cy="2220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08" y="3108169"/>
            <a:ext cx="17172147" cy="8791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54008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519056" y="12346331"/>
            <a:ext cx="6042052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3674117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1776094" rtl="0" eaLnBrk="1" latinLnBrk="0" hangingPunct="1">
        <a:spcBef>
          <a:spcPct val="0"/>
        </a:spcBef>
        <a:buNone/>
        <a:defRPr sz="85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6035" indent="-666035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16" kern="1200">
          <a:solidFill>
            <a:schemeClr val="tx1"/>
          </a:solidFill>
          <a:latin typeface="+mn-lt"/>
          <a:ea typeface="+mn-ea"/>
          <a:cs typeface="+mn-cs"/>
        </a:defRPr>
      </a:lvl1pPr>
      <a:lvl2pPr marL="1443076" indent="-555029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5439" kern="1200">
          <a:solidFill>
            <a:schemeClr val="tx1"/>
          </a:solidFill>
          <a:latin typeface="+mn-lt"/>
          <a:ea typeface="+mn-ea"/>
          <a:cs typeface="+mn-cs"/>
        </a:defRPr>
      </a:lvl2pPr>
      <a:lvl3pPr marL="2220117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62" kern="1200">
          <a:solidFill>
            <a:schemeClr val="tx1"/>
          </a:solidFill>
          <a:latin typeface="+mn-lt"/>
          <a:ea typeface="+mn-ea"/>
          <a:cs typeface="+mn-cs"/>
        </a:defRPr>
      </a:lvl3pPr>
      <a:lvl4pPr marL="3108164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3885" kern="1200">
          <a:solidFill>
            <a:schemeClr val="tx1"/>
          </a:solidFill>
          <a:latin typeface="+mn-lt"/>
          <a:ea typeface="+mn-ea"/>
          <a:cs typeface="+mn-cs"/>
        </a:defRPr>
      </a:lvl4pPr>
      <a:lvl5pPr marL="3996211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»"/>
        <a:defRPr sz="3885" kern="1200">
          <a:solidFill>
            <a:schemeClr val="tx1"/>
          </a:solidFill>
          <a:latin typeface="+mn-lt"/>
          <a:ea typeface="+mn-ea"/>
          <a:cs typeface="+mn-cs"/>
        </a:defRPr>
      </a:lvl5pPr>
      <a:lvl6pPr marL="4884258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6pPr>
      <a:lvl7pPr marL="5772305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7pPr>
      <a:lvl8pPr marL="6660352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8pPr>
      <a:lvl9pPr marL="7548399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1pPr>
      <a:lvl2pPr marL="888047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2pPr>
      <a:lvl3pPr marL="1776094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3pPr>
      <a:lvl4pPr marL="2664141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4pPr>
      <a:lvl5pPr marL="3552188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5pPr>
      <a:lvl6pPr marL="4440235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6pPr>
      <a:lvl7pPr marL="5328282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7pPr>
      <a:lvl8pPr marL="6216329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8pPr>
      <a:lvl9pPr marL="7104376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0561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i="0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Contenu</a:t>
                      </a:r>
                      <a:r>
                        <a:rPr lang="fr-FR" sz="2800" b="0" i="1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800" b="0" i="1" kern="1600" dirty="0" smtClean="0">
                        <a:solidFill>
                          <a:schemeClr val="tx1"/>
                        </a:solidFill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Thème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rénovation de la chaufferie d’une école (remplacement d’une chaudière fioul par une chaudière bois</a:t>
                      </a:r>
                      <a:r>
                        <a:rPr lang="fr-FR" sz="2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granulé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du DCE (AC1&amp;2) :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objectifs, acteurs, descriptif travaux, planning, informations sur plans…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en-GB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Schéma de principe de chauffage (AC6) *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en-GB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Consultation de fournisseurs (AC3&amp;7) 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Sélection de matériels différents de ceux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préconisés par le BET : chaudière, ballons, silos.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en-GB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d’implantation (AC2&amp;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6) *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fr-FR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de réservation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(AC2&amp;6) *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endParaRPr lang="fr-FR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28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Vérification de dimensionnement </a:t>
                      </a: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(AC4)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fr-FR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2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Réalisations étudiants</a:t>
                      </a:r>
                      <a:r>
                        <a:rPr lang="fr-FR" sz="2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ci-contre</a:t>
                      </a:r>
                      <a:endParaRPr lang="fr-FR" sz="2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8713" y="6012284"/>
            <a:ext cx="3715903" cy="331236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1809" y="7812484"/>
            <a:ext cx="3888432" cy="289123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9881" y="4140076"/>
            <a:ext cx="7344816" cy="31571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52249" y="7812484"/>
            <a:ext cx="4512364" cy="29523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20445" y="3275980"/>
            <a:ext cx="3859718" cy="244827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6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38159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Organisation</a:t>
                      </a:r>
                      <a:r>
                        <a:rPr kumimoji="0" lang="fr-FR" sz="20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000" b="0" i="1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Séquence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9 séances de 4h, groupe TD, salle informatique, début S2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groupes de 26 étudiants en parallèle donc semi-encadrement/ </a:t>
                      </a:r>
                      <a:r>
                        <a:rPr kumimoji="0" lang="fr-FR" sz="28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semi-autonomie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(« navettes » d’une salle à l’autre), sauf phases de corrections ou de tests.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Pas de découpage a priori du projet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Prérequis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kumimoji="0" lang="fr-FR" sz="28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Autocad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Évaluation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QCM sur une autre affaire (2/6)</a:t>
                      </a: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comportement (1/6), </a:t>
                      </a: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rendus avec plans </a:t>
                      </a:r>
                      <a:r>
                        <a:rPr kumimoji="0" lang="fr-FR" sz="28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Autocad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, informations issues du DCE ou de docs fournisseurs, et argumentaires (3/6)</a:t>
                      </a: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7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2263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838029"/>
              </p:ext>
            </p:extLst>
          </p:nvPr>
        </p:nvGraphicFramePr>
        <p:xfrm>
          <a:off x="755104" y="1691804"/>
          <a:ext cx="17641960" cy="92109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820980">
                  <a:extLst>
                    <a:ext uri="{9D8B030D-6E8A-4147-A177-3AD203B41FA5}">
                      <a16:colId xmlns:a16="http://schemas.microsoft.com/office/drawing/2014/main" val="2366311515"/>
                    </a:ext>
                  </a:extLst>
                </a:gridCol>
                <a:gridCol w="8820980">
                  <a:extLst>
                    <a:ext uri="{9D8B030D-6E8A-4147-A177-3AD203B41FA5}">
                      <a16:colId xmlns:a16="http://schemas.microsoft.com/office/drawing/2014/main" val="4163581632"/>
                    </a:ext>
                  </a:extLst>
                </a:gridCol>
              </a:tblGrid>
              <a:tr h="61926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Bilan</a:t>
                      </a: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+: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Travail plus soutenu qu’en TD, sans doute parce qu’un rendu est demandé presque à chaque séance.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Rendus souvent sous forme quasi professionnelle (plans d’implantation, de réservation, …).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Acquisition de connaissances technologiques, de savoir-faire (AC). Professionnalisation.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QCM intéressants en exercice d’auto-apprentissage.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8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-: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8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Lien avec les ressources faible : uniquement C-ECS-V, Techniques constructives, Dessin d’ingénierie-BIM (lecture de plans, </a:t>
                      </a:r>
                      <a:r>
                        <a:rPr kumimoji="0" lang="fr-FR" sz="28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Autocad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)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Désynchronisation du groupe sur un projet long qui s’enchaîne (a)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Peu de corrections collectives (b)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Pas de remédiation si AC pas ou peu maitrisée. Peu de feedbacks individuels. Les étudiants les moins doués sont défavorisés (b’)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Rendus pas 100% personnels (c)</a:t>
                      </a: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532495"/>
                  </a:ext>
                </a:extLst>
              </a:tr>
              <a:tr h="30182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32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Sondage </a:t>
                      </a:r>
                      <a:r>
                        <a:rPr kumimoji="0" lang="fr-FR" sz="32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étudiants (extraits)</a:t>
                      </a:r>
                      <a:r>
                        <a:rPr kumimoji="0" lang="fr-FR" sz="32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 </a:t>
                      </a:r>
                      <a:endParaRPr kumimoji="0" lang="fr-FR" sz="32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« Que l'on ait des corrections un peu plus souvent » (b)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« Répondre aux questions si l'étudiant est vraiment en retard par rapport au reste du groupe ». (b’)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« Il faudrait que le temps de travail soit plus reparti (2x2h au lieu de 4h) afin de permettre de rester concentré plus longtemps et d‘être plus productif »/ « Les séances sont trop longues »/ (d)</a:t>
                      </a: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86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5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2263"/>
              </p:ext>
            </p:extLst>
          </p:nvPr>
        </p:nvGraphicFramePr>
        <p:xfrm>
          <a:off x="755105" y="1691804"/>
          <a:ext cx="18002000" cy="102251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0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</a:tblGrid>
              <a:tr h="10225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MTEE,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</a:t>
            </a:r>
            <a:r>
              <a:rPr lang="fr-FR" sz="5400" b="1" kern="1600" dirty="0">
                <a:solidFill>
                  <a:srgbClr val="6699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6239" y="107628"/>
            <a:ext cx="1898898" cy="1516652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99768"/>
              </p:ext>
            </p:extLst>
          </p:nvPr>
        </p:nvGraphicFramePr>
        <p:xfrm>
          <a:off x="755104" y="1691805"/>
          <a:ext cx="17641960" cy="118553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41960">
                  <a:extLst>
                    <a:ext uri="{9D8B030D-6E8A-4147-A177-3AD203B41FA5}">
                      <a16:colId xmlns:a16="http://schemas.microsoft.com/office/drawing/2014/main" val="2366311515"/>
                    </a:ext>
                  </a:extLst>
                </a:gridCol>
              </a:tblGrid>
              <a:tr h="88641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3200" b="1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Projet</a:t>
                      </a: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Désynchronisation du groupe sur un projet long qui s’enchaîne (a)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prévoir des questions supplémentaires (« soupapes ») pour ceux qui sont en avance.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Peu de corrections collectives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 (b)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prévoir des phases de correction en mode TD, donc structurer le projet avec des objectifs à chaque séance (?).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Remédiation individuelle (b’)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=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accompagner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davantage les étudiants en difficulté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: 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ajuster les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objectifs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pour les 1/3 temps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faire des retours réguliers aux étudiants et les autoriser à reprendre ou continuer un travail insuffisant sur leur temps personnel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Rendus pas 100% personnels </a:t>
                      </a: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(c) </a:t>
                      </a: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maintenir une évaluation individuelle et prévoir une note de comportement,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</a:rPr>
                        <a:t>Concentration-productivité (d)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28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prévoir des séances de 2h (?) et/ou mieux décomposer les séances avec des objectifs  intermédiaires (?).</a:t>
                      </a: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532495"/>
                  </a:ext>
                </a:extLst>
              </a:tr>
              <a:tr h="15049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28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19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61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24727</TotalTime>
  <Words>1007</Words>
  <Application>Microsoft Office PowerPoint</Application>
  <PresentationFormat>Personnalisé</PresentationFormat>
  <Paragraphs>112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G2ELab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</dc:title>
  <dc:creator>Pascal Rain</dc:creator>
  <cp:lastModifiedBy>Pascal Rain</cp:lastModifiedBy>
  <cp:revision>1362</cp:revision>
  <cp:lastPrinted>2018-01-31T10:45:26Z</cp:lastPrinted>
  <dcterms:created xsi:type="dcterms:W3CDTF">2014-03-15T09:47:37Z</dcterms:created>
  <dcterms:modified xsi:type="dcterms:W3CDTF">2022-04-26T04:48:55Z</dcterms:modified>
</cp:coreProperties>
</file>