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770" r:id="rId2"/>
    <p:sldId id="775" r:id="rId3"/>
    <p:sldId id="779" r:id="rId4"/>
    <p:sldId id="780" r:id="rId5"/>
  </p:sldIdLst>
  <p:sldSz cx="19080163" cy="13320713"/>
  <p:notesSz cx="7102475" cy="10234613"/>
  <p:defaultTextStyle>
    <a:defPPr>
      <a:defRPr lang="en-US"/>
    </a:defPPr>
    <a:lvl1pPr marL="0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1pPr>
    <a:lvl2pPr marL="925594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2pPr>
    <a:lvl3pPr marL="1851187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3pPr>
    <a:lvl4pPr marL="2776781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4pPr>
    <a:lvl5pPr marL="3702375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5pPr>
    <a:lvl6pPr marL="4627967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6pPr>
    <a:lvl7pPr marL="5553561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7pPr>
    <a:lvl8pPr marL="6479155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8pPr>
    <a:lvl9pPr marL="7404749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96" userDrawn="1">
          <p15:clr>
            <a:srgbClr val="A4A3A4"/>
          </p15:clr>
        </p15:guide>
        <p15:guide id="2" pos="601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scal Rain 2" initials="PR2" lastIdx="8" clrIdx="0"/>
  <p:cmAuthor id="1" name="Pascal Rain" initials="PR" lastIdx="2" clrIdx="1">
    <p:extLst>
      <p:ext uri="{19B8F6BF-5375-455C-9EA6-DF929625EA0E}">
        <p15:presenceInfo xmlns:p15="http://schemas.microsoft.com/office/powerpoint/2012/main" userId="Pascal R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0033CC"/>
    <a:srgbClr val="99CC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82678" autoAdjust="0"/>
  </p:normalViewPr>
  <p:slideViewPr>
    <p:cSldViewPr>
      <p:cViewPr>
        <p:scale>
          <a:sx n="30" d="100"/>
          <a:sy n="30" d="100"/>
        </p:scale>
        <p:origin x="2222" y="360"/>
      </p:cViewPr>
      <p:guideLst>
        <p:guide orient="horz" pos="4196"/>
        <p:guide pos="6010"/>
      </p:guideLst>
    </p:cSldViewPr>
  </p:slideViewPr>
  <p:outlineViewPr>
    <p:cViewPr>
      <p:scale>
        <a:sx n="33" d="100"/>
        <a:sy n="33" d="100"/>
      </p:scale>
      <p:origin x="0" y="-13188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3254" y="9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4-22T07:10:08.110" idx="2">
    <p:pos x="10272" y="4272"/>
    <p:text>illustrer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BBA0C-3B75-4981-B822-08879637143B}" type="datetimeFigureOut">
              <a:rPr lang="en-GB" smtClean="0"/>
              <a:t>26/04/2022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A3F85-7A1B-46F1-A148-8E1D4AF2ECA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034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093" y="1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F490C46-77CA-416C-BF6E-772EC3497B8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03275" y="768350"/>
            <a:ext cx="5495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093" y="9721107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621DC85-C1AB-4AC1-877A-A4D1F8AF90F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3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1pPr>
    <a:lvl2pPr marL="925594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2pPr>
    <a:lvl3pPr marL="1851187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3pPr>
    <a:lvl4pPr marL="2776781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4pPr>
    <a:lvl5pPr marL="3702375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5pPr>
    <a:lvl6pPr marL="4627967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6pPr>
    <a:lvl7pPr marL="5553561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7pPr>
    <a:lvl8pPr marL="6479155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8pPr>
    <a:lvl9pPr marL="7404749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03275" y="768350"/>
            <a:ext cx="5495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1DC85-C1AB-4AC1-877A-A4D1F8AF90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04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03275" y="768350"/>
            <a:ext cx="5495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Illustrer</a:t>
            </a:r>
            <a:r>
              <a:rPr lang="en-US" dirty="0" smtClean="0"/>
              <a:t> </a:t>
            </a:r>
            <a:r>
              <a:rPr lang="en-US" dirty="0" err="1" smtClean="0"/>
              <a:t>rendus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1DC85-C1AB-4AC1-877A-A4D1F8AF90F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16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03275" y="768350"/>
            <a:ext cx="5495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Illustrer</a:t>
            </a:r>
            <a:r>
              <a:rPr lang="en-US" dirty="0" smtClean="0"/>
              <a:t> </a:t>
            </a:r>
            <a:r>
              <a:rPr lang="en-US" dirty="0" err="1" smtClean="0"/>
              <a:t>rendus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1DC85-C1AB-4AC1-877A-A4D1F8AF90F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2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03275" y="768350"/>
            <a:ext cx="5495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Illustrer</a:t>
            </a:r>
            <a:r>
              <a:rPr lang="en-US" dirty="0" smtClean="0"/>
              <a:t> </a:t>
            </a:r>
            <a:r>
              <a:rPr lang="en-US" dirty="0" err="1" smtClean="0"/>
              <a:t>rendus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1DC85-C1AB-4AC1-877A-A4D1F8AF90F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31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31012" y="4138059"/>
            <a:ext cx="16218139" cy="28553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62025" y="7548404"/>
            <a:ext cx="13356114" cy="340418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88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7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64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55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440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328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216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104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84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49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3833118" y="533449"/>
            <a:ext cx="4293037" cy="113657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54008" y="533449"/>
            <a:ext cx="12561107" cy="113657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07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27113" y="395660"/>
            <a:ext cx="17172147" cy="1374382"/>
          </a:xfrm>
        </p:spPr>
        <p:txBody>
          <a:bodyPr>
            <a:normAutofit/>
          </a:bodyPr>
          <a:lstStyle>
            <a:lvl1pPr algn="l">
              <a:defRPr sz="5400">
                <a:solidFill>
                  <a:srgbClr val="669900"/>
                </a:solidFill>
              </a:defRPr>
            </a:lvl1pPr>
          </a:lstStyle>
          <a:p>
            <a:r>
              <a:rPr lang="fr-FR" dirty="0" smtClean="0"/>
              <a:t>		SAE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 hasCustomPrompt="1"/>
          </p:nvPr>
        </p:nvSpPr>
        <p:spPr>
          <a:xfrm>
            <a:off x="899121" y="6228308"/>
            <a:ext cx="9865096" cy="5670916"/>
          </a:xfrm>
          <a:ln w="6350">
            <a:solidFill>
              <a:schemeClr val="tx1"/>
            </a:solidFill>
          </a:ln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0908233" y="6228308"/>
            <a:ext cx="7272808" cy="5670916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003577" y="12346331"/>
            <a:ext cx="9001000" cy="709205"/>
          </a:xfrm>
          <a:ln/>
        </p:spPr>
        <p:txBody>
          <a:bodyPr/>
          <a:lstStyle>
            <a:lvl1pPr algn="ctr" hangingPunct="0">
              <a:defRPr/>
            </a:lvl1pPr>
          </a:lstStyle>
          <a:p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l’Energie et de l’Efficacité Energétique – MTEE</a:t>
            </a:r>
          </a:p>
          <a:p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073" y="12371904"/>
            <a:ext cx="1884466" cy="73517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146239" y="11768440"/>
            <a:ext cx="1898898" cy="1516652"/>
          </a:xfrm>
          <a:prstGeom prst="rect">
            <a:avLst/>
          </a:prstGeom>
        </p:spPr>
      </p:pic>
      <p:sp>
        <p:nvSpPr>
          <p:cNvPr id="14" name="Espace réservé du contenu 13"/>
          <p:cNvSpPr>
            <a:spLocks noGrp="1"/>
          </p:cNvSpPr>
          <p:nvPr>
            <p:ph sz="quarter" idx="12" hasCustomPrompt="1"/>
          </p:nvPr>
        </p:nvSpPr>
        <p:spPr>
          <a:xfrm>
            <a:off x="899121" y="2195860"/>
            <a:ext cx="9865096" cy="3889028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15" name="Espace réservé du contenu 13"/>
          <p:cNvSpPr>
            <a:spLocks noGrp="1"/>
          </p:cNvSpPr>
          <p:nvPr>
            <p:ph sz="quarter" idx="13" hasCustomPrompt="1"/>
          </p:nvPr>
        </p:nvSpPr>
        <p:spPr>
          <a:xfrm>
            <a:off x="10908233" y="2195860"/>
            <a:ext cx="7273752" cy="3888284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72133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54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07201" y="8559793"/>
            <a:ext cx="16218139" cy="2645642"/>
          </a:xfrm>
        </p:spPr>
        <p:txBody>
          <a:bodyPr anchor="t"/>
          <a:lstStyle>
            <a:lvl1pPr algn="l">
              <a:defRPr sz="7769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07201" y="5645889"/>
            <a:ext cx="16218139" cy="2913905"/>
          </a:xfrm>
        </p:spPr>
        <p:txBody>
          <a:bodyPr anchor="b"/>
          <a:lstStyle>
            <a:lvl1pPr marL="0" indent="0">
              <a:buNone/>
              <a:defRPr sz="3885">
                <a:solidFill>
                  <a:schemeClr val="tx1">
                    <a:tint val="75000"/>
                  </a:schemeClr>
                </a:solidFill>
              </a:defRPr>
            </a:lvl1pPr>
            <a:lvl2pPr marL="888047" indent="0">
              <a:buNone/>
              <a:defRPr sz="3496">
                <a:solidFill>
                  <a:schemeClr val="tx1">
                    <a:tint val="75000"/>
                  </a:schemeClr>
                </a:solidFill>
              </a:defRPr>
            </a:lvl2pPr>
            <a:lvl3pPr marL="1776094" indent="0">
              <a:buNone/>
              <a:defRPr sz="3108">
                <a:solidFill>
                  <a:schemeClr val="tx1">
                    <a:tint val="75000"/>
                  </a:schemeClr>
                </a:solidFill>
              </a:defRPr>
            </a:lvl3pPr>
            <a:lvl4pPr marL="2664141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4pPr>
            <a:lvl5pPr marL="3552188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5pPr>
            <a:lvl6pPr marL="4440235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6pPr>
            <a:lvl7pPr marL="5328282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7pPr>
            <a:lvl8pPr marL="6216329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8pPr>
            <a:lvl9pPr marL="7104376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12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54008" y="3108169"/>
            <a:ext cx="8427072" cy="8791055"/>
          </a:xfrm>
        </p:spPr>
        <p:txBody>
          <a:bodyPr/>
          <a:lstStyle>
            <a:lvl1pPr>
              <a:defRPr sz="5439"/>
            </a:lvl1pPr>
            <a:lvl2pPr>
              <a:defRPr sz="4662"/>
            </a:lvl2pPr>
            <a:lvl3pPr>
              <a:defRPr sz="3885"/>
            </a:lvl3pPr>
            <a:lvl4pPr>
              <a:defRPr sz="3496"/>
            </a:lvl4pPr>
            <a:lvl5pPr>
              <a:defRPr sz="3496"/>
            </a:lvl5pPr>
            <a:lvl6pPr>
              <a:defRPr sz="3496"/>
            </a:lvl6pPr>
            <a:lvl7pPr>
              <a:defRPr sz="3496"/>
            </a:lvl7pPr>
            <a:lvl8pPr>
              <a:defRPr sz="3496"/>
            </a:lvl8pPr>
            <a:lvl9pPr>
              <a:defRPr sz="349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699083" y="3108169"/>
            <a:ext cx="8427072" cy="8791055"/>
          </a:xfrm>
        </p:spPr>
        <p:txBody>
          <a:bodyPr/>
          <a:lstStyle>
            <a:lvl1pPr>
              <a:defRPr sz="5439"/>
            </a:lvl1pPr>
            <a:lvl2pPr>
              <a:defRPr sz="4662"/>
            </a:lvl2pPr>
            <a:lvl3pPr>
              <a:defRPr sz="3885"/>
            </a:lvl3pPr>
            <a:lvl4pPr>
              <a:defRPr sz="3496"/>
            </a:lvl4pPr>
            <a:lvl5pPr>
              <a:defRPr sz="3496"/>
            </a:lvl5pPr>
            <a:lvl6pPr>
              <a:defRPr sz="3496"/>
            </a:lvl6pPr>
            <a:lvl7pPr>
              <a:defRPr sz="3496"/>
            </a:lvl7pPr>
            <a:lvl8pPr>
              <a:defRPr sz="3496"/>
            </a:lvl8pPr>
            <a:lvl9pPr>
              <a:defRPr sz="349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5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54011" y="2981746"/>
            <a:ext cx="8430385" cy="1242649"/>
          </a:xfrm>
        </p:spPr>
        <p:txBody>
          <a:bodyPr anchor="b"/>
          <a:lstStyle>
            <a:lvl1pPr marL="0" indent="0">
              <a:buNone/>
              <a:defRPr sz="4662" b="1"/>
            </a:lvl1pPr>
            <a:lvl2pPr marL="888047" indent="0">
              <a:buNone/>
              <a:defRPr sz="3885" b="1"/>
            </a:lvl2pPr>
            <a:lvl3pPr marL="1776094" indent="0">
              <a:buNone/>
              <a:defRPr sz="3496" b="1"/>
            </a:lvl3pPr>
            <a:lvl4pPr marL="2664141" indent="0">
              <a:buNone/>
              <a:defRPr sz="3108" b="1"/>
            </a:lvl4pPr>
            <a:lvl5pPr marL="3552188" indent="0">
              <a:buNone/>
              <a:defRPr sz="3108" b="1"/>
            </a:lvl5pPr>
            <a:lvl6pPr marL="4440235" indent="0">
              <a:buNone/>
              <a:defRPr sz="3108" b="1"/>
            </a:lvl6pPr>
            <a:lvl7pPr marL="5328282" indent="0">
              <a:buNone/>
              <a:defRPr sz="3108" b="1"/>
            </a:lvl7pPr>
            <a:lvl8pPr marL="6216329" indent="0">
              <a:buNone/>
              <a:defRPr sz="3108" b="1"/>
            </a:lvl8pPr>
            <a:lvl9pPr marL="7104376" indent="0">
              <a:buNone/>
              <a:defRPr sz="3108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54011" y="4224395"/>
            <a:ext cx="8430385" cy="7674828"/>
          </a:xfrm>
        </p:spPr>
        <p:txBody>
          <a:bodyPr/>
          <a:lstStyle>
            <a:lvl1pPr>
              <a:defRPr sz="4662"/>
            </a:lvl1pPr>
            <a:lvl2pPr>
              <a:defRPr sz="3885"/>
            </a:lvl2pPr>
            <a:lvl3pPr>
              <a:defRPr sz="3496"/>
            </a:lvl3pPr>
            <a:lvl4pPr>
              <a:defRPr sz="3108"/>
            </a:lvl4pPr>
            <a:lvl5pPr>
              <a:defRPr sz="3108"/>
            </a:lvl5pPr>
            <a:lvl6pPr>
              <a:defRPr sz="3108"/>
            </a:lvl6pPr>
            <a:lvl7pPr>
              <a:defRPr sz="3108"/>
            </a:lvl7pPr>
            <a:lvl8pPr>
              <a:defRPr sz="3108"/>
            </a:lvl8pPr>
            <a:lvl9pPr>
              <a:defRPr sz="3108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9692462" y="2981746"/>
            <a:ext cx="8433697" cy="1242649"/>
          </a:xfrm>
        </p:spPr>
        <p:txBody>
          <a:bodyPr anchor="b"/>
          <a:lstStyle>
            <a:lvl1pPr marL="0" indent="0">
              <a:buNone/>
              <a:defRPr sz="4662" b="1"/>
            </a:lvl1pPr>
            <a:lvl2pPr marL="888047" indent="0">
              <a:buNone/>
              <a:defRPr sz="3885" b="1"/>
            </a:lvl2pPr>
            <a:lvl3pPr marL="1776094" indent="0">
              <a:buNone/>
              <a:defRPr sz="3496" b="1"/>
            </a:lvl3pPr>
            <a:lvl4pPr marL="2664141" indent="0">
              <a:buNone/>
              <a:defRPr sz="3108" b="1"/>
            </a:lvl4pPr>
            <a:lvl5pPr marL="3552188" indent="0">
              <a:buNone/>
              <a:defRPr sz="3108" b="1"/>
            </a:lvl5pPr>
            <a:lvl6pPr marL="4440235" indent="0">
              <a:buNone/>
              <a:defRPr sz="3108" b="1"/>
            </a:lvl6pPr>
            <a:lvl7pPr marL="5328282" indent="0">
              <a:buNone/>
              <a:defRPr sz="3108" b="1"/>
            </a:lvl7pPr>
            <a:lvl8pPr marL="6216329" indent="0">
              <a:buNone/>
              <a:defRPr sz="3108" b="1"/>
            </a:lvl8pPr>
            <a:lvl9pPr marL="7104376" indent="0">
              <a:buNone/>
              <a:defRPr sz="3108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9692462" y="4224395"/>
            <a:ext cx="8433697" cy="7674828"/>
          </a:xfrm>
        </p:spPr>
        <p:txBody>
          <a:bodyPr/>
          <a:lstStyle>
            <a:lvl1pPr>
              <a:defRPr sz="4662"/>
            </a:lvl1pPr>
            <a:lvl2pPr>
              <a:defRPr sz="3885"/>
            </a:lvl2pPr>
            <a:lvl3pPr>
              <a:defRPr sz="3496"/>
            </a:lvl3pPr>
            <a:lvl4pPr>
              <a:defRPr sz="3108"/>
            </a:lvl4pPr>
            <a:lvl5pPr>
              <a:defRPr sz="3108"/>
            </a:lvl5pPr>
            <a:lvl6pPr>
              <a:defRPr sz="3108"/>
            </a:lvl6pPr>
            <a:lvl7pPr>
              <a:defRPr sz="3108"/>
            </a:lvl7pPr>
            <a:lvl8pPr>
              <a:defRPr sz="3108"/>
            </a:lvl8pPr>
            <a:lvl9pPr>
              <a:defRPr sz="3108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79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10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167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4010" y="530363"/>
            <a:ext cx="6277242" cy="2257121"/>
          </a:xfrm>
        </p:spPr>
        <p:txBody>
          <a:bodyPr anchor="b"/>
          <a:lstStyle>
            <a:lvl1pPr algn="l">
              <a:defRPr sz="3885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59814" y="530363"/>
            <a:ext cx="10666341" cy="11368859"/>
          </a:xfrm>
        </p:spPr>
        <p:txBody>
          <a:bodyPr/>
          <a:lstStyle>
            <a:lvl1pPr>
              <a:defRPr sz="6216"/>
            </a:lvl1pPr>
            <a:lvl2pPr>
              <a:defRPr sz="5439"/>
            </a:lvl2pPr>
            <a:lvl3pPr>
              <a:defRPr sz="4662"/>
            </a:lvl3pPr>
            <a:lvl4pPr>
              <a:defRPr sz="3885"/>
            </a:lvl4pPr>
            <a:lvl5pPr>
              <a:defRPr sz="3885"/>
            </a:lvl5pPr>
            <a:lvl6pPr>
              <a:defRPr sz="3885"/>
            </a:lvl6pPr>
            <a:lvl7pPr>
              <a:defRPr sz="3885"/>
            </a:lvl7pPr>
            <a:lvl8pPr>
              <a:defRPr sz="3885"/>
            </a:lvl8pPr>
            <a:lvl9pPr>
              <a:defRPr sz="3885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54010" y="2787484"/>
            <a:ext cx="6277242" cy="9111738"/>
          </a:xfrm>
        </p:spPr>
        <p:txBody>
          <a:bodyPr/>
          <a:lstStyle>
            <a:lvl1pPr marL="0" indent="0">
              <a:buNone/>
              <a:defRPr sz="2719"/>
            </a:lvl1pPr>
            <a:lvl2pPr marL="888047" indent="0">
              <a:buNone/>
              <a:defRPr sz="2331"/>
            </a:lvl2pPr>
            <a:lvl3pPr marL="1776094" indent="0">
              <a:buNone/>
              <a:defRPr sz="1942"/>
            </a:lvl3pPr>
            <a:lvl4pPr marL="2664141" indent="0">
              <a:buNone/>
              <a:defRPr sz="1748"/>
            </a:lvl4pPr>
            <a:lvl5pPr marL="3552188" indent="0">
              <a:buNone/>
              <a:defRPr sz="1748"/>
            </a:lvl5pPr>
            <a:lvl6pPr marL="4440235" indent="0">
              <a:buNone/>
              <a:defRPr sz="1748"/>
            </a:lvl6pPr>
            <a:lvl7pPr marL="5328282" indent="0">
              <a:buNone/>
              <a:defRPr sz="1748"/>
            </a:lvl7pPr>
            <a:lvl8pPr marL="6216329" indent="0">
              <a:buNone/>
              <a:defRPr sz="1748"/>
            </a:lvl8pPr>
            <a:lvl9pPr marL="7104376" indent="0">
              <a:buNone/>
              <a:defRPr sz="1748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5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39845" y="9324501"/>
            <a:ext cx="11448098" cy="1100810"/>
          </a:xfrm>
        </p:spPr>
        <p:txBody>
          <a:bodyPr anchor="b"/>
          <a:lstStyle>
            <a:lvl1pPr algn="l">
              <a:defRPr sz="3885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739845" y="1190230"/>
            <a:ext cx="11448098" cy="7992428"/>
          </a:xfrm>
        </p:spPr>
        <p:txBody>
          <a:bodyPr/>
          <a:lstStyle>
            <a:lvl1pPr marL="0" indent="0">
              <a:buNone/>
              <a:defRPr sz="6216"/>
            </a:lvl1pPr>
            <a:lvl2pPr marL="888047" indent="0">
              <a:buNone/>
              <a:defRPr sz="5439"/>
            </a:lvl2pPr>
            <a:lvl3pPr marL="1776094" indent="0">
              <a:buNone/>
              <a:defRPr sz="4662"/>
            </a:lvl3pPr>
            <a:lvl4pPr marL="2664141" indent="0">
              <a:buNone/>
              <a:defRPr sz="3885"/>
            </a:lvl4pPr>
            <a:lvl5pPr marL="3552188" indent="0">
              <a:buNone/>
              <a:defRPr sz="3885"/>
            </a:lvl5pPr>
            <a:lvl6pPr marL="4440235" indent="0">
              <a:buNone/>
              <a:defRPr sz="3885"/>
            </a:lvl6pPr>
            <a:lvl7pPr marL="5328282" indent="0">
              <a:buNone/>
              <a:defRPr sz="3885"/>
            </a:lvl7pPr>
            <a:lvl8pPr marL="6216329" indent="0">
              <a:buNone/>
              <a:defRPr sz="3885"/>
            </a:lvl8pPr>
            <a:lvl9pPr marL="7104376" indent="0">
              <a:buNone/>
              <a:defRPr sz="3885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39845" y="10425311"/>
            <a:ext cx="11448098" cy="1563333"/>
          </a:xfrm>
        </p:spPr>
        <p:txBody>
          <a:bodyPr/>
          <a:lstStyle>
            <a:lvl1pPr marL="0" indent="0">
              <a:buNone/>
              <a:defRPr sz="2719"/>
            </a:lvl1pPr>
            <a:lvl2pPr marL="888047" indent="0">
              <a:buNone/>
              <a:defRPr sz="2331"/>
            </a:lvl2pPr>
            <a:lvl3pPr marL="1776094" indent="0">
              <a:buNone/>
              <a:defRPr sz="1942"/>
            </a:lvl3pPr>
            <a:lvl4pPr marL="2664141" indent="0">
              <a:buNone/>
              <a:defRPr sz="1748"/>
            </a:lvl4pPr>
            <a:lvl5pPr marL="3552188" indent="0">
              <a:buNone/>
              <a:defRPr sz="1748"/>
            </a:lvl5pPr>
            <a:lvl6pPr marL="4440235" indent="0">
              <a:buNone/>
              <a:defRPr sz="1748"/>
            </a:lvl6pPr>
            <a:lvl7pPr marL="5328282" indent="0">
              <a:buNone/>
              <a:defRPr sz="1748"/>
            </a:lvl7pPr>
            <a:lvl8pPr marL="6216329" indent="0">
              <a:buNone/>
              <a:defRPr sz="1748"/>
            </a:lvl8pPr>
            <a:lvl9pPr marL="7104376" indent="0">
              <a:buNone/>
              <a:defRPr sz="1748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8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954008" y="533446"/>
            <a:ext cx="17172147" cy="2220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54008" y="3108169"/>
            <a:ext cx="17172147" cy="8791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54008" y="12346331"/>
            <a:ext cx="4452038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519056" y="12346331"/>
            <a:ext cx="6042052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3674117" y="12346331"/>
            <a:ext cx="4452038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9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1776094" rtl="0" eaLnBrk="1" latinLnBrk="0" hangingPunct="1">
        <a:spcBef>
          <a:spcPct val="0"/>
        </a:spcBef>
        <a:buNone/>
        <a:defRPr sz="85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6035" indent="-666035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16" kern="1200">
          <a:solidFill>
            <a:schemeClr val="tx1"/>
          </a:solidFill>
          <a:latin typeface="+mn-lt"/>
          <a:ea typeface="+mn-ea"/>
          <a:cs typeface="+mn-cs"/>
        </a:defRPr>
      </a:lvl1pPr>
      <a:lvl2pPr marL="1443076" indent="-555029" algn="l" defTabSz="1776094" rtl="0" eaLnBrk="1" latinLnBrk="0" hangingPunct="1">
        <a:spcBef>
          <a:spcPct val="20000"/>
        </a:spcBef>
        <a:buFont typeface="Arial" panose="020B0604020202020204" pitchFamily="34" charset="0"/>
        <a:buChar char="–"/>
        <a:defRPr sz="5439" kern="1200">
          <a:solidFill>
            <a:schemeClr val="tx1"/>
          </a:solidFill>
          <a:latin typeface="+mn-lt"/>
          <a:ea typeface="+mn-ea"/>
          <a:cs typeface="+mn-cs"/>
        </a:defRPr>
      </a:lvl2pPr>
      <a:lvl3pPr marL="2220117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62" kern="1200">
          <a:solidFill>
            <a:schemeClr val="tx1"/>
          </a:solidFill>
          <a:latin typeface="+mn-lt"/>
          <a:ea typeface="+mn-ea"/>
          <a:cs typeface="+mn-cs"/>
        </a:defRPr>
      </a:lvl3pPr>
      <a:lvl4pPr marL="3108164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–"/>
        <a:defRPr sz="3885" kern="1200">
          <a:solidFill>
            <a:schemeClr val="tx1"/>
          </a:solidFill>
          <a:latin typeface="+mn-lt"/>
          <a:ea typeface="+mn-ea"/>
          <a:cs typeface="+mn-cs"/>
        </a:defRPr>
      </a:lvl4pPr>
      <a:lvl5pPr marL="3996211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»"/>
        <a:defRPr sz="3885" kern="1200">
          <a:solidFill>
            <a:schemeClr val="tx1"/>
          </a:solidFill>
          <a:latin typeface="+mn-lt"/>
          <a:ea typeface="+mn-ea"/>
          <a:cs typeface="+mn-cs"/>
        </a:defRPr>
      </a:lvl5pPr>
      <a:lvl6pPr marL="4884258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6pPr>
      <a:lvl7pPr marL="5772305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7pPr>
      <a:lvl8pPr marL="6660352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8pPr>
      <a:lvl9pPr marL="7548399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1pPr>
      <a:lvl2pPr marL="888047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2pPr>
      <a:lvl3pPr marL="1776094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3pPr>
      <a:lvl4pPr marL="2664141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4pPr>
      <a:lvl5pPr marL="3552188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5pPr>
      <a:lvl6pPr marL="4440235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6pPr>
      <a:lvl7pPr marL="5328282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7pPr>
      <a:lvl8pPr marL="6216329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8pPr>
      <a:lvl9pPr marL="7104376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971953"/>
              </p:ext>
            </p:extLst>
          </p:nvPr>
        </p:nvGraphicFramePr>
        <p:xfrm>
          <a:off x="755105" y="1691804"/>
          <a:ext cx="18002000" cy="102251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02000">
                  <a:extLst>
                    <a:ext uri="{9D8B030D-6E8A-4147-A177-3AD203B41FA5}">
                      <a16:colId xmlns:a16="http://schemas.microsoft.com/office/drawing/2014/main" val="1186678206"/>
                    </a:ext>
                  </a:extLst>
                </a:gridCol>
              </a:tblGrid>
              <a:tr h="10225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i="0" kern="1600" dirty="0" smtClean="0">
                          <a:solidFill>
                            <a:schemeClr val="tx1"/>
                          </a:solidFill>
                          <a:latin typeface="+mn-lt"/>
                          <a:ea typeface="Times New Roman" panose="02020603050405020304" pitchFamily="18" charset="0"/>
                        </a:rPr>
                        <a:t>Contenu</a:t>
                      </a:r>
                      <a:r>
                        <a:rPr lang="fr-FR" sz="2800" b="0" i="1" kern="1600" dirty="0" smtClean="0">
                          <a:solidFill>
                            <a:schemeClr val="tx1"/>
                          </a:solidFill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0" i="1" kern="1600" dirty="0" smtClean="0">
                        <a:solidFill>
                          <a:schemeClr val="tx1"/>
                        </a:solidFill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Thème</a:t>
                      </a: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: </a:t>
                      </a: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961663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225193" y="12254978"/>
            <a:ext cx="11049378" cy="80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l’Energie 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l’Efficacité Energétique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MTEE, 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46708" y="36127"/>
            <a:ext cx="5874352" cy="152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SAE</a:t>
            </a:r>
            <a:r>
              <a:rPr lang="fr-FR" sz="5400" b="1" kern="1600" dirty="0">
                <a:solidFill>
                  <a:srgbClr val="6699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REALISER S2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Romain.Roudet@univ-grenoble-alpes.fr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Pascal.Rain@univ-grenoble-alpes.fr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3937" y="107628"/>
            <a:ext cx="1044116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>
                <a:solidFill>
                  <a:srgbClr val="00B050"/>
                </a:solidFill>
              </a:rPr>
              <a:t>AC13.01 : Extraire des informations d’un cahier des charges pour identifier les besoins d'un client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AC13.02 : Analyser un plan technique, un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AC13.03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les </a:t>
            </a:r>
            <a:r>
              <a:rPr lang="fr-FR" sz="1400" i="1" dirty="0" err="1">
                <a:solidFill>
                  <a:srgbClr val="00B050"/>
                </a:solidFill>
              </a:rPr>
              <a:t>métrés</a:t>
            </a:r>
            <a:r>
              <a:rPr lang="fr-FR" sz="1400" i="1" dirty="0">
                <a:solidFill>
                  <a:srgbClr val="00B050"/>
                </a:solidFill>
              </a:rPr>
              <a:t> et quantifier les besoins en fournitures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AC13.04 : </a:t>
            </a:r>
            <a:r>
              <a:rPr lang="fr-FR" sz="1400" i="1" dirty="0" err="1">
                <a:solidFill>
                  <a:srgbClr val="00B050"/>
                </a:solidFill>
              </a:rPr>
              <a:t>Vérifier</a:t>
            </a:r>
            <a:r>
              <a:rPr lang="fr-FR" sz="1400" i="1" dirty="0">
                <a:solidFill>
                  <a:srgbClr val="00B050"/>
                </a:solidFill>
              </a:rPr>
              <a:t> le dimensionnement (notes de calculs) des </a:t>
            </a:r>
            <a:r>
              <a:rPr lang="fr-FR" sz="1400" i="1" dirty="0" err="1">
                <a:solidFill>
                  <a:srgbClr val="00B050"/>
                </a:solidFill>
              </a:rPr>
              <a:t>équipements</a:t>
            </a:r>
            <a:r>
              <a:rPr lang="fr-FR" sz="1400" i="1" dirty="0">
                <a:solidFill>
                  <a:srgbClr val="00B050"/>
                </a:solidFill>
              </a:rPr>
              <a:t> thermiques, hydrauliques et </a:t>
            </a:r>
            <a:r>
              <a:rPr lang="fr-FR" sz="1400" i="1" dirty="0" err="1">
                <a:solidFill>
                  <a:srgbClr val="00B050"/>
                </a:solidFill>
              </a:rPr>
              <a:t>aérauliques</a:t>
            </a:r>
            <a:r>
              <a:rPr lang="fr-FR" sz="1400" i="1" dirty="0">
                <a:solidFill>
                  <a:srgbClr val="00B050"/>
                </a:solidFill>
              </a:rPr>
              <a:t> 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AC13.05 : Déterminer les besoins en équipements et fournitures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AC13.06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 d’une installation simple, les plans d’</a:t>
            </a:r>
            <a:r>
              <a:rPr lang="fr-FR" sz="1400" i="1" dirty="0" err="1">
                <a:solidFill>
                  <a:srgbClr val="00B050"/>
                </a:solidFill>
              </a:rPr>
              <a:t>exécution</a:t>
            </a:r>
            <a:r>
              <a:rPr lang="fr-FR" sz="1400" i="1" dirty="0">
                <a:solidFill>
                  <a:srgbClr val="00B050"/>
                </a:solidFill>
              </a:rPr>
              <a:t>, de </a:t>
            </a:r>
            <a:r>
              <a:rPr lang="fr-FR" sz="1400" i="1" dirty="0" err="1">
                <a:solidFill>
                  <a:srgbClr val="00B050"/>
                </a:solidFill>
              </a:rPr>
              <a:t>réservation</a:t>
            </a:r>
            <a:r>
              <a:rPr lang="fr-FR" sz="1400" i="1" dirty="0">
                <a:solidFill>
                  <a:srgbClr val="00B050"/>
                </a:solidFill>
              </a:rPr>
              <a:t> et d’incorporation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AC13.07 : Consulter des fournisseurs</a:t>
            </a:r>
            <a:endParaRPr lang="fr-FR" sz="1400" i="1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57" y="251644"/>
            <a:ext cx="1884466" cy="735178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6239" y="107628"/>
            <a:ext cx="1898898" cy="151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86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089512"/>
              </p:ext>
            </p:extLst>
          </p:nvPr>
        </p:nvGraphicFramePr>
        <p:xfrm>
          <a:off x="755105" y="1691804"/>
          <a:ext cx="18002000" cy="102251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02000">
                  <a:extLst>
                    <a:ext uri="{9D8B030D-6E8A-4147-A177-3AD203B41FA5}">
                      <a16:colId xmlns:a16="http://schemas.microsoft.com/office/drawing/2014/main" val="1186678206"/>
                    </a:ext>
                  </a:extLst>
                </a:gridCol>
              </a:tblGrid>
              <a:tr h="10225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3200" b="1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Organisation</a:t>
                      </a:r>
                      <a:r>
                        <a:rPr kumimoji="0" lang="fr-FR" sz="20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000" b="0" i="1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Séquence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Prérequis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Évaluation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kumimoji="0" lang="en-GB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961663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225193" y="12254978"/>
            <a:ext cx="11049378" cy="80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l’Energie 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l’Efficacité Energétique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MTEE, 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46708" y="36127"/>
            <a:ext cx="5874352" cy="152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SAE</a:t>
            </a:r>
            <a:r>
              <a:rPr lang="fr-FR" sz="5400" b="1" kern="1600" dirty="0">
                <a:solidFill>
                  <a:srgbClr val="6699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REALISER S2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Romain.Roudet@univ-grenoble-alpes.fr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Pascal.Rain@univ-grenoble-alpes.fr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3937" y="107628"/>
            <a:ext cx="1044116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>
                <a:solidFill>
                  <a:srgbClr val="00B050"/>
                </a:solidFill>
              </a:rPr>
              <a:t>AC13.01 : Extraire des informations d’un cahier des charges pour identifier les besoins d'un client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AC13.02 : Analyser un plan technique, un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AC13.03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les </a:t>
            </a:r>
            <a:r>
              <a:rPr lang="fr-FR" sz="1400" i="1" dirty="0" err="1">
                <a:solidFill>
                  <a:srgbClr val="00B050"/>
                </a:solidFill>
              </a:rPr>
              <a:t>métrés</a:t>
            </a:r>
            <a:r>
              <a:rPr lang="fr-FR" sz="1400" i="1" dirty="0">
                <a:solidFill>
                  <a:srgbClr val="00B050"/>
                </a:solidFill>
              </a:rPr>
              <a:t> et quantifier les besoins en fournitures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AC13.04 : </a:t>
            </a:r>
            <a:r>
              <a:rPr lang="fr-FR" sz="1400" i="1" dirty="0" err="1">
                <a:solidFill>
                  <a:srgbClr val="00B050"/>
                </a:solidFill>
              </a:rPr>
              <a:t>Vérifier</a:t>
            </a:r>
            <a:r>
              <a:rPr lang="fr-FR" sz="1400" i="1" dirty="0">
                <a:solidFill>
                  <a:srgbClr val="00B050"/>
                </a:solidFill>
              </a:rPr>
              <a:t> le dimensionnement (notes de calculs) des </a:t>
            </a:r>
            <a:r>
              <a:rPr lang="fr-FR" sz="1400" i="1" dirty="0" err="1">
                <a:solidFill>
                  <a:srgbClr val="00B050"/>
                </a:solidFill>
              </a:rPr>
              <a:t>équipements</a:t>
            </a:r>
            <a:r>
              <a:rPr lang="fr-FR" sz="1400" i="1" dirty="0">
                <a:solidFill>
                  <a:srgbClr val="00B050"/>
                </a:solidFill>
              </a:rPr>
              <a:t> thermiques, hydrauliques et </a:t>
            </a:r>
            <a:r>
              <a:rPr lang="fr-FR" sz="1400" i="1" dirty="0" err="1">
                <a:solidFill>
                  <a:srgbClr val="00B050"/>
                </a:solidFill>
              </a:rPr>
              <a:t>aérauliques</a:t>
            </a:r>
            <a:r>
              <a:rPr lang="fr-FR" sz="1400" i="1" dirty="0">
                <a:solidFill>
                  <a:srgbClr val="00B050"/>
                </a:solidFill>
              </a:rPr>
              <a:t> 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AC13.05 : Déterminer les besoins en équipements et fournitures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AC13.06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 d’une installation simple, les plans d’</a:t>
            </a:r>
            <a:r>
              <a:rPr lang="fr-FR" sz="1400" i="1" dirty="0" err="1">
                <a:solidFill>
                  <a:srgbClr val="00B050"/>
                </a:solidFill>
              </a:rPr>
              <a:t>exécution</a:t>
            </a:r>
            <a:r>
              <a:rPr lang="fr-FR" sz="1400" i="1" dirty="0">
                <a:solidFill>
                  <a:srgbClr val="00B050"/>
                </a:solidFill>
              </a:rPr>
              <a:t>, de </a:t>
            </a:r>
            <a:r>
              <a:rPr lang="fr-FR" sz="1400" i="1" dirty="0" err="1">
                <a:solidFill>
                  <a:srgbClr val="00B050"/>
                </a:solidFill>
              </a:rPr>
              <a:t>réservation</a:t>
            </a:r>
            <a:r>
              <a:rPr lang="fr-FR" sz="1400" i="1" dirty="0">
                <a:solidFill>
                  <a:srgbClr val="00B050"/>
                </a:solidFill>
              </a:rPr>
              <a:t> et d’incorporation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AC13.07 : Consulter des fournisseurs</a:t>
            </a:r>
            <a:endParaRPr lang="fr-FR" sz="1400" i="1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57" y="251644"/>
            <a:ext cx="1884466" cy="735178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6239" y="107628"/>
            <a:ext cx="1898898" cy="151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76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502263"/>
              </p:ext>
            </p:extLst>
          </p:nvPr>
        </p:nvGraphicFramePr>
        <p:xfrm>
          <a:off x="755105" y="1691804"/>
          <a:ext cx="18002000" cy="102251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02000">
                  <a:extLst>
                    <a:ext uri="{9D8B030D-6E8A-4147-A177-3AD203B41FA5}">
                      <a16:colId xmlns:a16="http://schemas.microsoft.com/office/drawing/2014/main" val="1186678206"/>
                    </a:ext>
                  </a:extLst>
                </a:gridCol>
              </a:tblGrid>
              <a:tr h="10225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961663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225193" y="12254978"/>
            <a:ext cx="11049378" cy="80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l’Energie 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l’Efficacité Energétique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MTEE, 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46708" y="36127"/>
            <a:ext cx="5874352" cy="152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SAE</a:t>
            </a:r>
            <a:r>
              <a:rPr lang="fr-FR" sz="5400" b="1" kern="1600" dirty="0">
                <a:solidFill>
                  <a:srgbClr val="6699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REALISER S2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Romain.Roudet@univ-grenoble-alpes.fr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Pascal.Rain@univ-grenoble-alpes.fr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3937" y="107628"/>
            <a:ext cx="1044116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>
                <a:solidFill>
                  <a:srgbClr val="00B050"/>
                </a:solidFill>
              </a:rPr>
              <a:t>AC13.01 : Extraire des informations d’un cahier des charges pour identifier les besoins d'un client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AC13.02 : Analyser un plan technique, un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AC13.03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les </a:t>
            </a:r>
            <a:r>
              <a:rPr lang="fr-FR" sz="1400" i="1" dirty="0" err="1">
                <a:solidFill>
                  <a:srgbClr val="00B050"/>
                </a:solidFill>
              </a:rPr>
              <a:t>métrés</a:t>
            </a:r>
            <a:r>
              <a:rPr lang="fr-FR" sz="1400" i="1" dirty="0">
                <a:solidFill>
                  <a:srgbClr val="00B050"/>
                </a:solidFill>
              </a:rPr>
              <a:t> et quantifier les besoins en fournitures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AC13.04 : </a:t>
            </a:r>
            <a:r>
              <a:rPr lang="fr-FR" sz="1400" i="1" dirty="0" err="1">
                <a:solidFill>
                  <a:srgbClr val="00B050"/>
                </a:solidFill>
              </a:rPr>
              <a:t>Vérifier</a:t>
            </a:r>
            <a:r>
              <a:rPr lang="fr-FR" sz="1400" i="1" dirty="0">
                <a:solidFill>
                  <a:srgbClr val="00B050"/>
                </a:solidFill>
              </a:rPr>
              <a:t> le dimensionnement (notes de calculs) des </a:t>
            </a:r>
            <a:r>
              <a:rPr lang="fr-FR" sz="1400" i="1" dirty="0" err="1">
                <a:solidFill>
                  <a:srgbClr val="00B050"/>
                </a:solidFill>
              </a:rPr>
              <a:t>équipements</a:t>
            </a:r>
            <a:r>
              <a:rPr lang="fr-FR" sz="1400" i="1" dirty="0">
                <a:solidFill>
                  <a:srgbClr val="00B050"/>
                </a:solidFill>
              </a:rPr>
              <a:t> thermiques, hydrauliques et </a:t>
            </a:r>
            <a:r>
              <a:rPr lang="fr-FR" sz="1400" i="1" dirty="0" err="1">
                <a:solidFill>
                  <a:srgbClr val="00B050"/>
                </a:solidFill>
              </a:rPr>
              <a:t>aérauliques</a:t>
            </a:r>
            <a:r>
              <a:rPr lang="fr-FR" sz="1400" i="1" dirty="0">
                <a:solidFill>
                  <a:srgbClr val="00B050"/>
                </a:solidFill>
              </a:rPr>
              <a:t> 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AC13.05 : Déterminer les besoins en équipements et fournitures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AC13.06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 d’une installation simple, les plans d’</a:t>
            </a:r>
            <a:r>
              <a:rPr lang="fr-FR" sz="1400" i="1" dirty="0" err="1">
                <a:solidFill>
                  <a:srgbClr val="00B050"/>
                </a:solidFill>
              </a:rPr>
              <a:t>exécution</a:t>
            </a:r>
            <a:r>
              <a:rPr lang="fr-FR" sz="1400" i="1" dirty="0">
                <a:solidFill>
                  <a:srgbClr val="00B050"/>
                </a:solidFill>
              </a:rPr>
              <a:t>, de </a:t>
            </a:r>
            <a:r>
              <a:rPr lang="fr-FR" sz="1400" i="1" dirty="0" err="1">
                <a:solidFill>
                  <a:srgbClr val="00B050"/>
                </a:solidFill>
              </a:rPr>
              <a:t>réservation</a:t>
            </a:r>
            <a:r>
              <a:rPr lang="fr-FR" sz="1400" i="1" dirty="0">
                <a:solidFill>
                  <a:srgbClr val="00B050"/>
                </a:solidFill>
              </a:rPr>
              <a:t> et d’incorporation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AC13.07 : Consulter des fournisseurs</a:t>
            </a:r>
            <a:endParaRPr lang="fr-FR" sz="1400" i="1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57" y="251644"/>
            <a:ext cx="1884466" cy="735178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6239" y="107628"/>
            <a:ext cx="1898898" cy="1516652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72824"/>
              </p:ext>
            </p:extLst>
          </p:nvPr>
        </p:nvGraphicFramePr>
        <p:xfrm>
          <a:off x="755104" y="1691804"/>
          <a:ext cx="17641960" cy="993710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820980">
                  <a:extLst>
                    <a:ext uri="{9D8B030D-6E8A-4147-A177-3AD203B41FA5}">
                      <a16:colId xmlns:a16="http://schemas.microsoft.com/office/drawing/2014/main" val="2366311515"/>
                    </a:ext>
                  </a:extLst>
                </a:gridCol>
                <a:gridCol w="8820980">
                  <a:extLst>
                    <a:ext uri="{9D8B030D-6E8A-4147-A177-3AD203B41FA5}">
                      <a16:colId xmlns:a16="http://schemas.microsoft.com/office/drawing/2014/main" val="4163581632"/>
                    </a:ext>
                  </a:extLst>
                </a:gridCol>
              </a:tblGrid>
              <a:tr h="66808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3200" b="1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Bilan</a:t>
                      </a:r>
                      <a:r>
                        <a:rPr kumimoji="0" lang="fr-FR" sz="28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kumimoji="0" lang="fr-FR" sz="28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Les +: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Les -: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532495"/>
                  </a:ext>
                </a:extLst>
              </a:tr>
              <a:tr h="325621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32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Sondage </a:t>
                      </a:r>
                      <a:r>
                        <a:rPr kumimoji="0" lang="fr-FR" sz="32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étudiants</a:t>
                      </a:r>
                      <a:r>
                        <a:rPr kumimoji="0" lang="fr-FR" sz="32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  </a:t>
                      </a:r>
                      <a:endParaRPr kumimoji="0" lang="fr-FR" sz="32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….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9866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58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502263"/>
              </p:ext>
            </p:extLst>
          </p:nvPr>
        </p:nvGraphicFramePr>
        <p:xfrm>
          <a:off x="755105" y="1691804"/>
          <a:ext cx="18002000" cy="102251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02000">
                  <a:extLst>
                    <a:ext uri="{9D8B030D-6E8A-4147-A177-3AD203B41FA5}">
                      <a16:colId xmlns:a16="http://schemas.microsoft.com/office/drawing/2014/main" val="1186678206"/>
                    </a:ext>
                  </a:extLst>
                </a:gridCol>
              </a:tblGrid>
              <a:tr h="10225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961663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225193" y="12254978"/>
            <a:ext cx="11049378" cy="80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l’Energie 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l’Efficacité Energétique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MTEE, 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46708" y="36127"/>
            <a:ext cx="5874352" cy="152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SAE</a:t>
            </a:r>
            <a:r>
              <a:rPr lang="fr-FR" sz="5400" b="1" kern="1600" dirty="0">
                <a:solidFill>
                  <a:srgbClr val="6699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REALISER S2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Romain.Roudet@univ-grenoble-alpes.fr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Pascal.Rain@univ-grenoble-alpes.fr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3937" y="107628"/>
            <a:ext cx="1044116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>
                <a:solidFill>
                  <a:srgbClr val="00B050"/>
                </a:solidFill>
              </a:rPr>
              <a:t>AC13.01 : Extraire des informations d’un cahier des charges pour identifier les besoins d'un client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AC13.02 : Analyser un plan technique, un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AC13.03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les </a:t>
            </a:r>
            <a:r>
              <a:rPr lang="fr-FR" sz="1400" i="1" dirty="0" err="1">
                <a:solidFill>
                  <a:srgbClr val="00B050"/>
                </a:solidFill>
              </a:rPr>
              <a:t>métrés</a:t>
            </a:r>
            <a:r>
              <a:rPr lang="fr-FR" sz="1400" i="1" dirty="0">
                <a:solidFill>
                  <a:srgbClr val="00B050"/>
                </a:solidFill>
              </a:rPr>
              <a:t> et quantifier les besoins en fournitures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AC13.04 : </a:t>
            </a:r>
            <a:r>
              <a:rPr lang="fr-FR" sz="1400" i="1" dirty="0" err="1">
                <a:solidFill>
                  <a:srgbClr val="00B050"/>
                </a:solidFill>
              </a:rPr>
              <a:t>Vérifier</a:t>
            </a:r>
            <a:r>
              <a:rPr lang="fr-FR" sz="1400" i="1" dirty="0">
                <a:solidFill>
                  <a:srgbClr val="00B050"/>
                </a:solidFill>
              </a:rPr>
              <a:t> le dimensionnement (notes de calculs) des </a:t>
            </a:r>
            <a:r>
              <a:rPr lang="fr-FR" sz="1400" i="1" dirty="0" err="1">
                <a:solidFill>
                  <a:srgbClr val="00B050"/>
                </a:solidFill>
              </a:rPr>
              <a:t>équipements</a:t>
            </a:r>
            <a:r>
              <a:rPr lang="fr-FR" sz="1400" i="1" dirty="0">
                <a:solidFill>
                  <a:srgbClr val="00B050"/>
                </a:solidFill>
              </a:rPr>
              <a:t> thermiques, hydrauliques et </a:t>
            </a:r>
            <a:r>
              <a:rPr lang="fr-FR" sz="1400" i="1" dirty="0" err="1">
                <a:solidFill>
                  <a:srgbClr val="00B050"/>
                </a:solidFill>
              </a:rPr>
              <a:t>aérauliques</a:t>
            </a:r>
            <a:r>
              <a:rPr lang="fr-FR" sz="1400" i="1" dirty="0">
                <a:solidFill>
                  <a:srgbClr val="00B050"/>
                </a:solidFill>
              </a:rPr>
              <a:t> 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AC13.05 : Déterminer les besoins en équipements et fournitures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AC13.06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 d’une installation simple, les plans d’</a:t>
            </a:r>
            <a:r>
              <a:rPr lang="fr-FR" sz="1400" i="1" dirty="0" err="1">
                <a:solidFill>
                  <a:srgbClr val="00B050"/>
                </a:solidFill>
              </a:rPr>
              <a:t>exécution</a:t>
            </a:r>
            <a:r>
              <a:rPr lang="fr-FR" sz="1400" i="1" dirty="0">
                <a:solidFill>
                  <a:srgbClr val="00B050"/>
                </a:solidFill>
              </a:rPr>
              <a:t>, de </a:t>
            </a:r>
            <a:r>
              <a:rPr lang="fr-FR" sz="1400" i="1" dirty="0" err="1">
                <a:solidFill>
                  <a:srgbClr val="00B050"/>
                </a:solidFill>
              </a:rPr>
              <a:t>réservation</a:t>
            </a:r>
            <a:r>
              <a:rPr lang="fr-FR" sz="1400" i="1" dirty="0">
                <a:solidFill>
                  <a:srgbClr val="00B050"/>
                </a:solidFill>
              </a:rPr>
              <a:t> et d’incorporation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AC13.07 : Consulter des fournisseurs</a:t>
            </a:r>
            <a:endParaRPr lang="fr-FR" sz="1400" i="1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57" y="251644"/>
            <a:ext cx="1884466" cy="735178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6239" y="107628"/>
            <a:ext cx="1898898" cy="1516652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327969"/>
              </p:ext>
            </p:extLst>
          </p:nvPr>
        </p:nvGraphicFramePr>
        <p:xfrm>
          <a:off x="755104" y="1691805"/>
          <a:ext cx="17641960" cy="1036915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41960">
                  <a:extLst>
                    <a:ext uri="{9D8B030D-6E8A-4147-A177-3AD203B41FA5}">
                      <a16:colId xmlns:a16="http://schemas.microsoft.com/office/drawing/2014/main" val="2366311515"/>
                    </a:ext>
                  </a:extLst>
                </a:gridCol>
              </a:tblGrid>
              <a:tr h="88641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3200" b="1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Projet</a:t>
                      </a:r>
                      <a:r>
                        <a:rPr kumimoji="0" lang="fr-FR" sz="28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Problème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solution.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Problème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solution.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Problème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solution.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Times New Roman" panose="02020603050405020304" pitchFamily="18" charset="0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532495"/>
                  </a:ext>
                </a:extLst>
              </a:tr>
              <a:tr h="15049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1199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61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24734</TotalTime>
  <Words>503</Words>
  <Application>Microsoft Office PowerPoint</Application>
  <PresentationFormat>Personnalisé</PresentationFormat>
  <Paragraphs>77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G2ELab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</dc:title>
  <dc:creator>Pascal Rain</dc:creator>
  <cp:lastModifiedBy>Pascal Rain</cp:lastModifiedBy>
  <cp:revision>1363</cp:revision>
  <cp:lastPrinted>2018-01-31T10:45:26Z</cp:lastPrinted>
  <dcterms:created xsi:type="dcterms:W3CDTF">2014-03-15T09:47:37Z</dcterms:created>
  <dcterms:modified xsi:type="dcterms:W3CDTF">2022-04-26T04:55:47Z</dcterms:modified>
</cp:coreProperties>
</file>