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770" r:id="rId2"/>
  </p:sldIdLst>
  <p:sldSz cx="19080163" cy="13320713"/>
  <p:notesSz cx="7102475" cy="10234613"/>
  <p:defaultTextStyle>
    <a:defPPr>
      <a:defRPr lang="en-US"/>
    </a:defPPr>
    <a:lvl1pPr marL="0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1pPr>
    <a:lvl2pPr marL="925594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2pPr>
    <a:lvl3pPr marL="1851187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3pPr>
    <a:lvl4pPr marL="2776781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4pPr>
    <a:lvl5pPr marL="3702375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5pPr>
    <a:lvl6pPr marL="4627967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6pPr>
    <a:lvl7pPr marL="5553561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7pPr>
    <a:lvl8pPr marL="6479155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8pPr>
    <a:lvl9pPr marL="7404749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96" userDrawn="1">
          <p15:clr>
            <a:srgbClr val="A4A3A4"/>
          </p15:clr>
        </p15:guide>
        <p15:guide id="2" pos="601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scal Rain 2" initials="PR2" lastIdx="8" clrIdx="0"/>
  <p:cmAuthor id="1" name="Pascal Rain" initials="PR" lastIdx="1" clrIdx="1">
    <p:extLst>
      <p:ext uri="{19B8F6BF-5375-455C-9EA6-DF929625EA0E}">
        <p15:presenceInfo xmlns:p15="http://schemas.microsoft.com/office/powerpoint/2012/main" userId="Pascal Ra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00"/>
    <a:srgbClr val="0033CC"/>
    <a:srgbClr val="99CC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38" autoAdjust="0"/>
    <p:restoredTop sz="87469" autoAdjust="0"/>
  </p:normalViewPr>
  <p:slideViewPr>
    <p:cSldViewPr>
      <p:cViewPr>
        <p:scale>
          <a:sx n="60" d="100"/>
          <a:sy n="60" d="100"/>
        </p:scale>
        <p:origin x="418" y="86"/>
      </p:cViewPr>
      <p:guideLst>
        <p:guide orient="horz" pos="4196"/>
        <p:guide pos="6010"/>
      </p:guideLst>
    </p:cSldViewPr>
  </p:slideViewPr>
  <p:outlineViewPr>
    <p:cViewPr>
      <p:scale>
        <a:sx n="33" d="100"/>
        <a:sy n="33" d="100"/>
      </p:scale>
      <p:origin x="0" y="-13188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216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BBA0C-3B75-4981-B822-08879637143B}" type="datetimeFigureOut">
              <a:rPr lang="en-GB" smtClean="0"/>
              <a:t>27/04/2022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2725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BA3F85-7A1B-46F1-A148-8E1D4AF2ECA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0349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739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093" y="1"/>
            <a:ext cx="3077739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F490C46-77CA-416C-BF6E-772EC3497B8A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03275" y="768350"/>
            <a:ext cx="5495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7739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093" y="9721107"/>
            <a:ext cx="3077739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621DC85-C1AB-4AC1-877A-A4D1F8AF90F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235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1pPr>
    <a:lvl2pPr marL="925594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2pPr>
    <a:lvl3pPr marL="1851187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3pPr>
    <a:lvl4pPr marL="2776781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4pPr>
    <a:lvl5pPr marL="3702375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5pPr>
    <a:lvl6pPr marL="4627967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6pPr>
    <a:lvl7pPr marL="5553561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7pPr>
    <a:lvl8pPr marL="6479155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8pPr>
    <a:lvl9pPr marL="7404749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803275" y="768350"/>
            <a:ext cx="5495925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1DC85-C1AB-4AC1-877A-A4D1F8AF90F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04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31012" y="4138059"/>
            <a:ext cx="16218139" cy="2855319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62025" y="7548404"/>
            <a:ext cx="13356114" cy="340418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880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776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6641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552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440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3282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2163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104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0846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049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3833118" y="533449"/>
            <a:ext cx="4293037" cy="1136577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54008" y="533449"/>
            <a:ext cx="12561107" cy="1136577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9072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827113" y="395660"/>
            <a:ext cx="17172147" cy="1374382"/>
          </a:xfrm>
        </p:spPr>
        <p:txBody>
          <a:bodyPr>
            <a:normAutofit/>
          </a:bodyPr>
          <a:lstStyle>
            <a:lvl1pPr algn="l">
              <a:defRPr sz="5400">
                <a:solidFill>
                  <a:srgbClr val="669900"/>
                </a:solidFill>
              </a:defRPr>
            </a:lvl1pPr>
          </a:lstStyle>
          <a:p>
            <a:r>
              <a:rPr lang="fr-FR" dirty="0" smtClean="0"/>
              <a:t>		SAE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 hasCustomPrompt="1"/>
          </p:nvPr>
        </p:nvSpPr>
        <p:spPr>
          <a:xfrm>
            <a:off x="899121" y="6228308"/>
            <a:ext cx="9865096" cy="5670916"/>
          </a:xfrm>
          <a:ln w="6350">
            <a:solidFill>
              <a:schemeClr val="tx1"/>
            </a:solidFill>
          </a:ln>
        </p:spPr>
        <p:txBody>
          <a:bodyPr/>
          <a:lstStyle>
            <a:lvl1pPr>
              <a:defRPr sz="1900"/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10908233" y="6228308"/>
            <a:ext cx="7272808" cy="5670916"/>
          </a:xfrm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>
              <a:defRPr sz="1900"/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003577" y="12346331"/>
            <a:ext cx="9001000" cy="709205"/>
          </a:xfrm>
          <a:ln/>
        </p:spPr>
        <p:txBody>
          <a:bodyPr/>
          <a:lstStyle>
            <a:lvl1pPr algn="ctr" hangingPunct="0">
              <a:defRPr/>
            </a:lvl1pPr>
          </a:lstStyle>
          <a:p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Colloque des Métiers de l’Energie et de l’Efficacité Energétique – MTEE</a:t>
            </a:r>
          </a:p>
          <a:p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Grenoble 9-10 juin 2022</a:t>
            </a:r>
            <a:endParaRPr lang="fr-FR" sz="2331" kern="1600" dirty="0">
              <a:solidFill>
                <a:srgbClr val="6699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7073" y="12371904"/>
            <a:ext cx="1884466" cy="73517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146239" y="11768440"/>
            <a:ext cx="1898898" cy="1516652"/>
          </a:xfrm>
          <a:prstGeom prst="rect">
            <a:avLst/>
          </a:prstGeom>
        </p:spPr>
      </p:pic>
      <p:sp>
        <p:nvSpPr>
          <p:cNvPr id="14" name="Espace réservé du contenu 13"/>
          <p:cNvSpPr>
            <a:spLocks noGrp="1"/>
          </p:cNvSpPr>
          <p:nvPr>
            <p:ph sz="quarter" idx="12" hasCustomPrompt="1"/>
          </p:nvPr>
        </p:nvSpPr>
        <p:spPr>
          <a:xfrm>
            <a:off x="899121" y="2195860"/>
            <a:ext cx="9865096" cy="3889028"/>
          </a:xfrm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>
              <a:defRPr sz="1900"/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15" name="Espace réservé du contenu 13"/>
          <p:cNvSpPr>
            <a:spLocks noGrp="1"/>
          </p:cNvSpPr>
          <p:nvPr>
            <p:ph sz="quarter" idx="13" hasCustomPrompt="1"/>
          </p:nvPr>
        </p:nvSpPr>
        <p:spPr>
          <a:xfrm>
            <a:off x="10908233" y="2195860"/>
            <a:ext cx="7273752" cy="3888284"/>
          </a:xfrm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>
              <a:defRPr sz="1900"/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72133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054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07201" y="8559793"/>
            <a:ext cx="16218139" cy="2645642"/>
          </a:xfrm>
        </p:spPr>
        <p:txBody>
          <a:bodyPr anchor="t"/>
          <a:lstStyle>
            <a:lvl1pPr algn="l">
              <a:defRPr sz="7769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07201" y="5645889"/>
            <a:ext cx="16218139" cy="2913905"/>
          </a:xfrm>
        </p:spPr>
        <p:txBody>
          <a:bodyPr anchor="b"/>
          <a:lstStyle>
            <a:lvl1pPr marL="0" indent="0">
              <a:buNone/>
              <a:defRPr sz="3885">
                <a:solidFill>
                  <a:schemeClr val="tx1">
                    <a:tint val="75000"/>
                  </a:schemeClr>
                </a:solidFill>
              </a:defRPr>
            </a:lvl1pPr>
            <a:lvl2pPr marL="888047" indent="0">
              <a:buNone/>
              <a:defRPr sz="3496">
                <a:solidFill>
                  <a:schemeClr val="tx1">
                    <a:tint val="75000"/>
                  </a:schemeClr>
                </a:solidFill>
              </a:defRPr>
            </a:lvl2pPr>
            <a:lvl3pPr marL="1776094" indent="0">
              <a:buNone/>
              <a:defRPr sz="3108">
                <a:solidFill>
                  <a:schemeClr val="tx1">
                    <a:tint val="75000"/>
                  </a:schemeClr>
                </a:solidFill>
              </a:defRPr>
            </a:lvl3pPr>
            <a:lvl4pPr marL="2664141" indent="0">
              <a:buNone/>
              <a:defRPr sz="2719">
                <a:solidFill>
                  <a:schemeClr val="tx1">
                    <a:tint val="75000"/>
                  </a:schemeClr>
                </a:solidFill>
              </a:defRPr>
            </a:lvl4pPr>
            <a:lvl5pPr marL="3552188" indent="0">
              <a:buNone/>
              <a:defRPr sz="2719">
                <a:solidFill>
                  <a:schemeClr val="tx1">
                    <a:tint val="75000"/>
                  </a:schemeClr>
                </a:solidFill>
              </a:defRPr>
            </a:lvl5pPr>
            <a:lvl6pPr marL="4440235" indent="0">
              <a:buNone/>
              <a:defRPr sz="2719">
                <a:solidFill>
                  <a:schemeClr val="tx1">
                    <a:tint val="75000"/>
                  </a:schemeClr>
                </a:solidFill>
              </a:defRPr>
            </a:lvl6pPr>
            <a:lvl7pPr marL="5328282" indent="0">
              <a:buNone/>
              <a:defRPr sz="2719">
                <a:solidFill>
                  <a:schemeClr val="tx1">
                    <a:tint val="75000"/>
                  </a:schemeClr>
                </a:solidFill>
              </a:defRPr>
            </a:lvl7pPr>
            <a:lvl8pPr marL="6216329" indent="0">
              <a:buNone/>
              <a:defRPr sz="2719">
                <a:solidFill>
                  <a:schemeClr val="tx1">
                    <a:tint val="75000"/>
                  </a:schemeClr>
                </a:solidFill>
              </a:defRPr>
            </a:lvl8pPr>
            <a:lvl9pPr marL="7104376" indent="0">
              <a:buNone/>
              <a:defRPr sz="271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4123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954008" y="3108169"/>
            <a:ext cx="8427072" cy="8791055"/>
          </a:xfrm>
        </p:spPr>
        <p:txBody>
          <a:bodyPr/>
          <a:lstStyle>
            <a:lvl1pPr>
              <a:defRPr sz="5439"/>
            </a:lvl1pPr>
            <a:lvl2pPr>
              <a:defRPr sz="4662"/>
            </a:lvl2pPr>
            <a:lvl3pPr>
              <a:defRPr sz="3885"/>
            </a:lvl3pPr>
            <a:lvl4pPr>
              <a:defRPr sz="3496"/>
            </a:lvl4pPr>
            <a:lvl5pPr>
              <a:defRPr sz="3496"/>
            </a:lvl5pPr>
            <a:lvl6pPr>
              <a:defRPr sz="3496"/>
            </a:lvl6pPr>
            <a:lvl7pPr>
              <a:defRPr sz="3496"/>
            </a:lvl7pPr>
            <a:lvl8pPr>
              <a:defRPr sz="3496"/>
            </a:lvl8pPr>
            <a:lvl9pPr>
              <a:defRPr sz="349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9699083" y="3108169"/>
            <a:ext cx="8427072" cy="8791055"/>
          </a:xfrm>
        </p:spPr>
        <p:txBody>
          <a:bodyPr/>
          <a:lstStyle>
            <a:lvl1pPr>
              <a:defRPr sz="5439"/>
            </a:lvl1pPr>
            <a:lvl2pPr>
              <a:defRPr sz="4662"/>
            </a:lvl2pPr>
            <a:lvl3pPr>
              <a:defRPr sz="3885"/>
            </a:lvl3pPr>
            <a:lvl4pPr>
              <a:defRPr sz="3496"/>
            </a:lvl4pPr>
            <a:lvl5pPr>
              <a:defRPr sz="3496"/>
            </a:lvl5pPr>
            <a:lvl6pPr>
              <a:defRPr sz="3496"/>
            </a:lvl6pPr>
            <a:lvl7pPr>
              <a:defRPr sz="3496"/>
            </a:lvl7pPr>
            <a:lvl8pPr>
              <a:defRPr sz="3496"/>
            </a:lvl8pPr>
            <a:lvl9pPr>
              <a:defRPr sz="349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54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54011" y="2981746"/>
            <a:ext cx="8430385" cy="1242649"/>
          </a:xfrm>
        </p:spPr>
        <p:txBody>
          <a:bodyPr anchor="b"/>
          <a:lstStyle>
            <a:lvl1pPr marL="0" indent="0">
              <a:buNone/>
              <a:defRPr sz="4662" b="1"/>
            </a:lvl1pPr>
            <a:lvl2pPr marL="888047" indent="0">
              <a:buNone/>
              <a:defRPr sz="3885" b="1"/>
            </a:lvl2pPr>
            <a:lvl3pPr marL="1776094" indent="0">
              <a:buNone/>
              <a:defRPr sz="3496" b="1"/>
            </a:lvl3pPr>
            <a:lvl4pPr marL="2664141" indent="0">
              <a:buNone/>
              <a:defRPr sz="3108" b="1"/>
            </a:lvl4pPr>
            <a:lvl5pPr marL="3552188" indent="0">
              <a:buNone/>
              <a:defRPr sz="3108" b="1"/>
            </a:lvl5pPr>
            <a:lvl6pPr marL="4440235" indent="0">
              <a:buNone/>
              <a:defRPr sz="3108" b="1"/>
            </a:lvl6pPr>
            <a:lvl7pPr marL="5328282" indent="0">
              <a:buNone/>
              <a:defRPr sz="3108" b="1"/>
            </a:lvl7pPr>
            <a:lvl8pPr marL="6216329" indent="0">
              <a:buNone/>
              <a:defRPr sz="3108" b="1"/>
            </a:lvl8pPr>
            <a:lvl9pPr marL="7104376" indent="0">
              <a:buNone/>
              <a:defRPr sz="3108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954011" y="4224395"/>
            <a:ext cx="8430385" cy="7674828"/>
          </a:xfrm>
        </p:spPr>
        <p:txBody>
          <a:bodyPr/>
          <a:lstStyle>
            <a:lvl1pPr>
              <a:defRPr sz="4662"/>
            </a:lvl1pPr>
            <a:lvl2pPr>
              <a:defRPr sz="3885"/>
            </a:lvl2pPr>
            <a:lvl3pPr>
              <a:defRPr sz="3496"/>
            </a:lvl3pPr>
            <a:lvl4pPr>
              <a:defRPr sz="3108"/>
            </a:lvl4pPr>
            <a:lvl5pPr>
              <a:defRPr sz="3108"/>
            </a:lvl5pPr>
            <a:lvl6pPr>
              <a:defRPr sz="3108"/>
            </a:lvl6pPr>
            <a:lvl7pPr>
              <a:defRPr sz="3108"/>
            </a:lvl7pPr>
            <a:lvl8pPr>
              <a:defRPr sz="3108"/>
            </a:lvl8pPr>
            <a:lvl9pPr>
              <a:defRPr sz="3108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9692462" y="2981746"/>
            <a:ext cx="8433697" cy="1242649"/>
          </a:xfrm>
        </p:spPr>
        <p:txBody>
          <a:bodyPr anchor="b"/>
          <a:lstStyle>
            <a:lvl1pPr marL="0" indent="0">
              <a:buNone/>
              <a:defRPr sz="4662" b="1"/>
            </a:lvl1pPr>
            <a:lvl2pPr marL="888047" indent="0">
              <a:buNone/>
              <a:defRPr sz="3885" b="1"/>
            </a:lvl2pPr>
            <a:lvl3pPr marL="1776094" indent="0">
              <a:buNone/>
              <a:defRPr sz="3496" b="1"/>
            </a:lvl3pPr>
            <a:lvl4pPr marL="2664141" indent="0">
              <a:buNone/>
              <a:defRPr sz="3108" b="1"/>
            </a:lvl4pPr>
            <a:lvl5pPr marL="3552188" indent="0">
              <a:buNone/>
              <a:defRPr sz="3108" b="1"/>
            </a:lvl5pPr>
            <a:lvl6pPr marL="4440235" indent="0">
              <a:buNone/>
              <a:defRPr sz="3108" b="1"/>
            </a:lvl6pPr>
            <a:lvl7pPr marL="5328282" indent="0">
              <a:buNone/>
              <a:defRPr sz="3108" b="1"/>
            </a:lvl7pPr>
            <a:lvl8pPr marL="6216329" indent="0">
              <a:buNone/>
              <a:defRPr sz="3108" b="1"/>
            </a:lvl8pPr>
            <a:lvl9pPr marL="7104376" indent="0">
              <a:buNone/>
              <a:defRPr sz="3108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9692462" y="4224395"/>
            <a:ext cx="8433697" cy="7674828"/>
          </a:xfrm>
        </p:spPr>
        <p:txBody>
          <a:bodyPr/>
          <a:lstStyle>
            <a:lvl1pPr>
              <a:defRPr sz="4662"/>
            </a:lvl1pPr>
            <a:lvl2pPr>
              <a:defRPr sz="3885"/>
            </a:lvl2pPr>
            <a:lvl3pPr>
              <a:defRPr sz="3496"/>
            </a:lvl3pPr>
            <a:lvl4pPr>
              <a:defRPr sz="3108"/>
            </a:lvl4pPr>
            <a:lvl5pPr>
              <a:defRPr sz="3108"/>
            </a:lvl5pPr>
            <a:lvl6pPr>
              <a:defRPr sz="3108"/>
            </a:lvl6pPr>
            <a:lvl7pPr>
              <a:defRPr sz="3108"/>
            </a:lvl7pPr>
            <a:lvl8pPr>
              <a:defRPr sz="3108"/>
            </a:lvl8pPr>
            <a:lvl9pPr>
              <a:defRPr sz="3108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7797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910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167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54010" y="530363"/>
            <a:ext cx="6277242" cy="2257121"/>
          </a:xfrm>
        </p:spPr>
        <p:txBody>
          <a:bodyPr anchor="b"/>
          <a:lstStyle>
            <a:lvl1pPr algn="l">
              <a:defRPr sz="3885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59814" y="530363"/>
            <a:ext cx="10666341" cy="11368859"/>
          </a:xfrm>
        </p:spPr>
        <p:txBody>
          <a:bodyPr/>
          <a:lstStyle>
            <a:lvl1pPr>
              <a:defRPr sz="6216"/>
            </a:lvl1pPr>
            <a:lvl2pPr>
              <a:defRPr sz="5439"/>
            </a:lvl2pPr>
            <a:lvl3pPr>
              <a:defRPr sz="4662"/>
            </a:lvl3pPr>
            <a:lvl4pPr>
              <a:defRPr sz="3885"/>
            </a:lvl4pPr>
            <a:lvl5pPr>
              <a:defRPr sz="3885"/>
            </a:lvl5pPr>
            <a:lvl6pPr>
              <a:defRPr sz="3885"/>
            </a:lvl6pPr>
            <a:lvl7pPr>
              <a:defRPr sz="3885"/>
            </a:lvl7pPr>
            <a:lvl8pPr>
              <a:defRPr sz="3885"/>
            </a:lvl8pPr>
            <a:lvl9pPr>
              <a:defRPr sz="3885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54010" y="2787484"/>
            <a:ext cx="6277242" cy="9111738"/>
          </a:xfrm>
        </p:spPr>
        <p:txBody>
          <a:bodyPr/>
          <a:lstStyle>
            <a:lvl1pPr marL="0" indent="0">
              <a:buNone/>
              <a:defRPr sz="2719"/>
            </a:lvl1pPr>
            <a:lvl2pPr marL="888047" indent="0">
              <a:buNone/>
              <a:defRPr sz="2331"/>
            </a:lvl2pPr>
            <a:lvl3pPr marL="1776094" indent="0">
              <a:buNone/>
              <a:defRPr sz="1942"/>
            </a:lvl3pPr>
            <a:lvl4pPr marL="2664141" indent="0">
              <a:buNone/>
              <a:defRPr sz="1748"/>
            </a:lvl4pPr>
            <a:lvl5pPr marL="3552188" indent="0">
              <a:buNone/>
              <a:defRPr sz="1748"/>
            </a:lvl5pPr>
            <a:lvl6pPr marL="4440235" indent="0">
              <a:buNone/>
              <a:defRPr sz="1748"/>
            </a:lvl6pPr>
            <a:lvl7pPr marL="5328282" indent="0">
              <a:buNone/>
              <a:defRPr sz="1748"/>
            </a:lvl7pPr>
            <a:lvl8pPr marL="6216329" indent="0">
              <a:buNone/>
              <a:defRPr sz="1748"/>
            </a:lvl8pPr>
            <a:lvl9pPr marL="7104376" indent="0">
              <a:buNone/>
              <a:defRPr sz="1748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25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39845" y="9324501"/>
            <a:ext cx="11448098" cy="1100810"/>
          </a:xfrm>
        </p:spPr>
        <p:txBody>
          <a:bodyPr anchor="b"/>
          <a:lstStyle>
            <a:lvl1pPr algn="l">
              <a:defRPr sz="3885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739845" y="1190230"/>
            <a:ext cx="11448098" cy="7992428"/>
          </a:xfrm>
        </p:spPr>
        <p:txBody>
          <a:bodyPr/>
          <a:lstStyle>
            <a:lvl1pPr marL="0" indent="0">
              <a:buNone/>
              <a:defRPr sz="6216"/>
            </a:lvl1pPr>
            <a:lvl2pPr marL="888047" indent="0">
              <a:buNone/>
              <a:defRPr sz="5439"/>
            </a:lvl2pPr>
            <a:lvl3pPr marL="1776094" indent="0">
              <a:buNone/>
              <a:defRPr sz="4662"/>
            </a:lvl3pPr>
            <a:lvl4pPr marL="2664141" indent="0">
              <a:buNone/>
              <a:defRPr sz="3885"/>
            </a:lvl4pPr>
            <a:lvl5pPr marL="3552188" indent="0">
              <a:buNone/>
              <a:defRPr sz="3885"/>
            </a:lvl5pPr>
            <a:lvl6pPr marL="4440235" indent="0">
              <a:buNone/>
              <a:defRPr sz="3885"/>
            </a:lvl6pPr>
            <a:lvl7pPr marL="5328282" indent="0">
              <a:buNone/>
              <a:defRPr sz="3885"/>
            </a:lvl7pPr>
            <a:lvl8pPr marL="6216329" indent="0">
              <a:buNone/>
              <a:defRPr sz="3885"/>
            </a:lvl8pPr>
            <a:lvl9pPr marL="7104376" indent="0">
              <a:buNone/>
              <a:defRPr sz="3885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39845" y="10425311"/>
            <a:ext cx="11448098" cy="1563333"/>
          </a:xfrm>
        </p:spPr>
        <p:txBody>
          <a:bodyPr/>
          <a:lstStyle>
            <a:lvl1pPr marL="0" indent="0">
              <a:buNone/>
              <a:defRPr sz="2719"/>
            </a:lvl1pPr>
            <a:lvl2pPr marL="888047" indent="0">
              <a:buNone/>
              <a:defRPr sz="2331"/>
            </a:lvl2pPr>
            <a:lvl3pPr marL="1776094" indent="0">
              <a:buNone/>
              <a:defRPr sz="1942"/>
            </a:lvl3pPr>
            <a:lvl4pPr marL="2664141" indent="0">
              <a:buNone/>
              <a:defRPr sz="1748"/>
            </a:lvl4pPr>
            <a:lvl5pPr marL="3552188" indent="0">
              <a:buNone/>
              <a:defRPr sz="1748"/>
            </a:lvl5pPr>
            <a:lvl6pPr marL="4440235" indent="0">
              <a:buNone/>
              <a:defRPr sz="1748"/>
            </a:lvl6pPr>
            <a:lvl7pPr marL="5328282" indent="0">
              <a:buNone/>
              <a:defRPr sz="1748"/>
            </a:lvl7pPr>
            <a:lvl8pPr marL="6216329" indent="0">
              <a:buNone/>
              <a:defRPr sz="1748"/>
            </a:lvl8pPr>
            <a:lvl9pPr marL="7104376" indent="0">
              <a:buNone/>
              <a:defRPr sz="1748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284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954008" y="533446"/>
            <a:ext cx="17172147" cy="22201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54008" y="3108169"/>
            <a:ext cx="17172147" cy="87910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954008" y="12346331"/>
            <a:ext cx="4452038" cy="7092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6519056" y="12346331"/>
            <a:ext cx="6042052" cy="7092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3674117" y="12346331"/>
            <a:ext cx="4452038" cy="7092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39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1776094" rtl="0" eaLnBrk="1" latinLnBrk="0" hangingPunct="1">
        <a:spcBef>
          <a:spcPct val="0"/>
        </a:spcBef>
        <a:buNone/>
        <a:defRPr sz="85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66035" indent="-666035" algn="l" defTabSz="1776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6216" kern="1200">
          <a:solidFill>
            <a:schemeClr val="tx1"/>
          </a:solidFill>
          <a:latin typeface="+mn-lt"/>
          <a:ea typeface="+mn-ea"/>
          <a:cs typeface="+mn-cs"/>
        </a:defRPr>
      </a:lvl1pPr>
      <a:lvl2pPr marL="1443076" indent="-555029" algn="l" defTabSz="1776094" rtl="0" eaLnBrk="1" latinLnBrk="0" hangingPunct="1">
        <a:spcBef>
          <a:spcPct val="20000"/>
        </a:spcBef>
        <a:buFont typeface="Arial" panose="020B0604020202020204" pitchFamily="34" charset="0"/>
        <a:buChar char="–"/>
        <a:defRPr sz="5439" kern="1200">
          <a:solidFill>
            <a:schemeClr val="tx1"/>
          </a:solidFill>
          <a:latin typeface="+mn-lt"/>
          <a:ea typeface="+mn-ea"/>
          <a:cs typeface="+mn-cs"/>
        </a:defRPr>
      </a:lvl2pPr>
      <a:lvl3pPr marL="2220117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4662" kern="1200">
          <a:solidFill>
            <a:schemeClr val="tx1"/>
          </a:solidFill>
          <a:latin typeface="+mn-lt"/>
          <a:ea typeface="+mn-ea"/>
          <a:cs typeface="+mn-cs"/>
        </a:defRPr>
      </a:lvl3pPr>
      <a:lvl4pPr marL="3108164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–"/>
        <a:defRPr sz="3885" kern="1200">
          <a:solidFill>
            <a:schemeClr val="tx1"/>
          </a:solidFill>
          <a:latin typeface="+mn-lt"/>
          <a:ea typeface="+mn-ea"/>
          <a:cs typeface="+mn-cs"/>
        </a:defRPr>
      </a:lvl4pPr>
      <a:lvl5pPr marL="3996211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»"/>
        <a:defRPr sz="3885" kern="1200">
          <a:solidFill>
            <a:schemeClr val="tx1"/>
          </a:solidFill>
          <a:latin typeface="+mn-lt"/>
          <a:ea typeface="+mn-ea"/>
          <a:cs typeface="+mn-cs"/>
        </a:defRPr>
      </a:lvl5pPr>
      <a:lvl6pPr marL="4884258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3885" kern="1200">
          <a:solidFill>
            <a:schemeClr val="tx1"/>
          </a:solidFill>
          <a:latin typeface="+mn-lt"/>
          <a:ea typeface="+mn-ea"/>
          <a:cs typeface="+mn-cs"/>
        </a:defRPr>
      </a:lvl6pPr>
      <a:lvl7pPr marL="5772305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3885" kern="1200">
          <a:solidFill>
            <a:schemeClr val="tx1"/>
          </a:solidFill>
          <a:latin typeface="+mn-lt"/>
          <a:ea typeface="+mn-ea"/>
          <a:cs typeface="+mn-cs"/>
        </a:defRPr>
      </a:lvl7pPr>
      <a:lvl8pPr marL="6660352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3885" kern="1200">
          <a:solidFill>
            <a:schemeClr val="tx1"/>
          </a:solidFill>
          <a:latin typeface="+mn-lt"/>
          <a:ea typeface="+mn-ea"/>
          <a:cs typeface="+mn-cs"/>
        </a:defRPr>
      </a:lvl8pPr>
      <a:lvl9pPr marL="7548399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38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1pPr>
      <a:lvl2pPr marL="888047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2pPr>
      <a:lvl3pPr marL="1776094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3pPr>
      <a:lvl4pPr marL="2664141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4pPr>
      <a:lvl5pPr marL="3552188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5pPr>
      <a:lvl6pPr marL="4440235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6pPr>
      <a:lvl7pPr marL="5328282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7pPr>
      <a:lvl8pPr marL="6216329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8pPr>
      <a:lvl9pPr marL="7104376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958125"/>
              </p:ext>
            </p:extLst>
          </p:nvPr>
        </p:nvGraphicFramePr>
        <p:xfrm>
          <a:off x="755105" y="1691804"/>
          <a:ext cx="17641961" cy="1040936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078323">
                  <a:extLst>
                    <a:ext uri="{9D8B030D-6E8A-4147-A177-3AD203B41FA5}">
                      <a16:colId xmlns:a16="http://schemas.microsoft.com/office/drawing/2014/main" val="1186678206"/>
                    </a:ext>
                  </a:extLst>
                </a:gridCol>
                <a:gridCol w="6078323">
                  <a:extLst>
                    <a:ext uri="{9D8B030D-6E8A-4147-A177-3AD203B41FA5}">
                      <a16:colId xmlns:a16="http://schemas.microsoft.com/office/drawing/2014/main" val="3449040075"/>
                    </a:ext>
                  </a:extLst>
                </a:gridCol>
                <a:gridCol w="5485315">
                  <a:extLst>
                    <a:ext uri="{9D8B030D-6E8A-4147-A177-3AD203B41FA5}">
                      <a16:colId xmlns:a16="http://schemas.microsoft.com/office/drawing/2014/main" val="1454168469"/>
                    </a:ext>
                  </a:extLst>
                </a:gridCol>
              </a:tblGrid>
              <a:tr h="475642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0" i="0" kern="1600" dirty="0" smtClean="0">
                          <a:solidFill>
                            <a:schemeClr val="tx1"/>
                          </a:solidFill>
                          <a:latin typeface="+mn-lt"/>
                          <a:ea typeface="Times New Roman" panose="02020603050405020304" pitchFamily="18" charset="0"/>
                        </a:rPr>
                        <a:t>Contenu</a:t>
                      </a:r>
                      <a:r>
                        <a:rPr lang="fr-FR" sz="1500" b="0" i="1" kern="1600" dirty="0" smtClean="0">
                          <a:solidFill>
                            <a:schemeClr val="tx1"/>
                          </a:solidFill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9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Thème : rénovation de la chaufferie d’une école (remplacement d’une chaudière fioul 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9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 une chaudière bois</a:t>
                      </a:r>
                      <a:r>
                        <a:rPr lang="fr-FR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granulé</a:t>
                      </a:r>
                      <a:r>
                        <a:rPr lang="fr-FR" sz="19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  <a:endParaRPr lang="en-GB" sz="19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fr-FR" sz="1900" b="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Analyse du DCE (AC1&amp;2) :</a:t>
                      </a:r>
                      <a:r>
                        <a:rPr lang="fr-FR" sz="19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objectifs, acteurs, descriptif travaux, </a:t>
                      </a:r>
                    </a:p>
                    <a:p>
                      <a:pPr marL="0" indent="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None/>
                      </a:pPr>
                      <a:r>
                        <a:rPr lang="fr-FR" sz="19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planning, informations sur plans…</a:t>
                      </a:r>
                      <a:endParaRPr lang="en-GB" sz="19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fr-FR" sz="1900" b="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Schéma de principe de chauffage (AC6) *</a:t>
                      </a:r>
                      <a:endParaRPr lang="en-GB" sz="19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fr-FR" sz="1900" b="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Consultation de fournisseurs (AC3&amp;7) </a:t>
                      </a:r>
                      <a:r>
                        <a:rPr lang="fr-FR" sz="19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pPr marL="0" indent="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None/>
                      </a:pPr>
                      <a:r>
                        <a:rPr lang="fr-FR" sz="19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Sélection de matériels différents de ceux </a:t>
                      </a:r>
                    </a:p>
                    <a:p>
                      <a:pPr marL="0" indent="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None/>
                      </a:pPr>
                      <a:r>
                        <a:rPr lang="fr-FR" sz="19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préconisés par le BET : chaudière, ballons, silos.</a:t>
                      </a:r>
                      <a:endParaRPr lang="en-GB" sz="19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fr-FR" sz="1900" b="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 d’implantation (AC2&amp;</a:t>
                      </a:r>
                      <a:r>
                        <a:rPr lang="fr-FR" sz="19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6) *</a:t>
                      </a:r>
                    </a:p>
                    <a:p>
                      <a:pPr marL="342900" indent="-34290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fr-FR" sz="1900" b="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 de réservation</a:t>
                      </a:r>
                      <a:r>
                        <a:rPr lang="fr-FR" sz="19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(AC2&amp;6) *</a:t>
                      </a:r>
                    </a:p>
                    <a:p>
                      <a:pPr marL="342900" indent="-34290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fr-FR" sz="1900" b="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Vérification de dimensionnement </a:t>
                      </a:r>
                      <a:r>
                        <a:rPr lang="fr-FR" sz="19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(AC4)</a:t>
                      </a:r>
                    </a:p>
                    <a:p>
                      <a:pPr marL="0" indent="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None/>
                      </a:pPr>
                      <a:r>
                        <a:rPr lang="fr-FR" sz="19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 Réalisations étudiants</a:t>
                      </a:r>
                      <a:r>
                        <a:rPr lang="fr-FR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ci-contre</a:t>
                      </a:r>
                      <a:endParaRPr lang="fr-FR" sz="19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4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Organisation</a:t>
                      </a:r>
                      <a:r>
                        <a:rPr kumimoji="0" lang="fr-FR" sz="1500" b="0" i="1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500" b="0" i="1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900" b="0" i="0" u="sng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Séquence</a:t>
                      </a: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: 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- 9 séances de 4h, groupe TD, salle informatique, début S2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- 2 groupes en parallèle donc semi-encadrement/ </a:t>
                      </a:r>
                      <a:r>
                        <a:rPr kumimoji="0" lang="fr-FR" sz="1900" b="0" i="0" u="none" strike="noStrike" kern="16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semi-autonomie</a:t>
                      </a: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 (« navettes » d’une salle à l’autre), sauf phases de corrections ou de tests.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900" b="0" i="0" u="sng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Évaluation</a:t>
                      </a: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: </a:t>
                      </a:r>
                    </a:p>
                    <a:p>
                      <a:pPr marL="171450" marR="0" lvl="0" indent="-1714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QCM sur une autre affaire (2/6)</a:t>
                      </a:r>
                    </a:p>
                    <a:p>
                      <a:pPr marL="171450" marR="0" lvl="0" indent="-1714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comportement (1/6), </a:t>
                      </a:r>
                    </a:p>
                    <a:p>
                      <a:pPr marL="171450" marR="0" lvl="0" indent="-1714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3 rendus avec plans </a:t>
                      </a:r>
                      <a:r>
                        <a:rPr kumimoji="0" lang="fr-FR" sz="1900" b="0" i="0" u="none" strike="noStrike" kern="16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Autocad</a:t>
                      </a: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, informations issues du DCE ou de docs fournisseurs, et argumentaires (3/6)</a:t>
                      </a:r>
                      <a:endParaRPr kumimoji="0" lang="en-GB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2961663"/>
                  </a:ext>
                </a:extLst>
              </a:tr>
              <a:tr h="38362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4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Bilan</a:t>
                      </a:r>
                      <a:r>
                        <a:rPr kumimoji="0" lang="fr-FR" sz="1500" b="0" i="1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endParaRPr kumimoji="0" lang="fr-FR" sz="1900" b="0" i="0" u="sng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900" b="0" i="0" u="sng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Les +:</a:t>
                      </a:r>
                    </a:p>
                    <a:p>
                      <a:pPr marL="342900" marR="0" lvl="0" indent="-3429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Travail plus soutenu qu’en TD, sans doute parce qu’un rendu est demandé presque à chaque séance.</a:t>
                      </a:r>
                    </a:p>
                    <a:p>
                      <a:pPr marL="342900" marR="0" lvl="0" indent="-3429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Rendus souvent sous forme quasi professionnelle (plans d’implantation, de réservation</a:t>
                      </a:r>
                      <a:r>
                        <a:rPr kumimoji="0" lang="fr-FR" sz="1900" b="0" i="0" u="none" strike="noStrike" kern="16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, …).</a:t>
                      </a:r>
                      <a:endParaRPr kumimoji="0" lang="fr-FR" sz="19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Acquisition de connaissances technologiques, de savoir-faire (AC). Professionnalisation.</a:t>
                      </a:r>
                    </a:p>
                    <a:p>
                      <a:pPr marL="342900" marR="0" lvl="0" indent="-3429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QCM intéressants en exercice d’auto-apprentissage.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9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900" b="0" i="0" u="sng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900" b="0" i="0" u="sng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Les -: </a:t>
                      </a:r>
                    </a:p>
                    <a:p>
                      <a:pPr marL="342900" marR="0" lvl="0" indent="-3429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Lien avec les ressources faible : uniquement C-ECS-V, Techniques constructives, Dessin d’ingénierie-BIM (lecture de plans, </a:t>
                      </a:r>
                      <a:r>
                        <a:rPr kumimoji="0" lang="fr-FR" sz="1900" b="0" i="0" u="none" strike="noStrike" kern="16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Autocad</a:t>
                      </a: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) </a:t>
                      </a:r>
                    </a:p>
                    <a:p>
                      <a:pPr marL="342900" marR="0" lvl="0" indent="-3429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Pas de remédiation si AC pas ou peu maitrisée</a:t>
                      </a:r>
                    </a:p>
                    <a:p>
                      <a:pPr marL="342900" marR="0" lvl="0" indent="-3429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Désynchronisation du groupe sur un projet long qui s’enchaîne (a) </a:t>
                      </a:r>
                    </a:p>
                    <a:p>
                      <a:pPr marL="342900" marR="0" lvl="0" indent="-3429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Peu de corrections collectives ou de feedbacks individuels. Les étudiants les moins doués sont défavorisés (b)</a:t>
                      </a:r>
                    </a:p>
                    <a:p>
                      <a:pPr marL="342900" marR="0" lvl="0" indent="-3429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Rendus pas 100% personnels (c)</a:t>
                      </a:r>
                    </a:p>
                  </a:txBody>
                  <a:tcPr marL="177610" marR="177610" marT="88805" marB="888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4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Projet</a:t>
                      </a:r>
                      <a:r>
                        <a:rPr kumimoji="0" lang="fr-FR" sz="1500" b="0" i="1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500" b="0" i="1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  <a:sym typeface="Wingdings" panose="05000000000000000000" pitchFamily="2" charset="2"/>
                        </a:rPr>
                        <a:t>(a)  </a:t>
                      </a: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prévoir des questions supplémentaires (« soupapes ») pour ceux qui sont en avance.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(a), (b) </a:t>
                      </a: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  <a:sym typeface="Wingdings" panose="05000000000000000000" pitchFamily="2" charset="2"/>
                        </a:rPr>
                        <a:t> </a:t>
                      </a: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pour le feedback collectif et éviter la désynchronisation du groupe, prévoir des phases de correction en mode TD, donc mieux maitriser les objectifs de chaque séance.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(b) </a:t>
                      </a: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  <a:sym typeface="Wingdings" panose="05000000000000000000" pitchFamily="2" charset="2"/>
                        </a:rPr>
                        <a:t> </a:t>
                      </a: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Remédiation individuelle :</a:t>
                      </a: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  <a:sym typeface="Wingdings" panose="05000000000000000000" pitchFamily="2" charset="2"/>
                        </a:rPr>
                        <a:t> faire des retours réguliers et autoriser à reprendre ou continuer un travail insuffisant sur le temps personnel 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(c) </a:t>
                      </a: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  <a:sym typeface="Wingdings" panose="05000000000000000000" pitchFamily="2" charset="2"/>
                        </a:rPr>
                        <a:t> </a:t>
                      </a: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maintenir une évaluation individuelle et prévoir une note de comportement,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(d) </a:t>
                      </a: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  <a:sym typeface="Wingdings" panose="05000000000000000000" pitchFamily="2" charset="2"/>
                        </a:rPr>
                        <a:t> prévoir des séances de 2h et/ou mieux décomposer les séances avec des objectifs  intermédiaires.</a:t>
                      </a:r>
                      <a:endParaRPr kumimoji="0" lang="fr-FR" sz="19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4472345"/>
                  </a:ext>
                </a:extLst>
              </a:tr>
              <a:tr h="174834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sz="1900" b="0" i="0" u="sng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Sondage étudiants (extraits)</a:t>
                      </a: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:  </a:t>
                      </a:r>
                    </a:p>
                    <a:p>
                      <a:pPr marL="342900" marR="0" lvl="0" indent="-3429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« Que l'on ait des corrections un peu plus souvent »/ « Répondre aux questions si l'étudiant est vraiment en retard par rapport au reste du groupe ». (b)</a:t>
                      </a:r>
                    </a:p>
                    <a:p>
                      <a:pPr marL="342900" marR="0" lvl="0" indent="-3429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« Il faudrait que le temps de travail soit plus reparti (2x2h au lieu de 4h) afin de permettre de rester concentré plus longtemps et d‘être plus productif »/ « Les séances sont trop longues »/ (d)</a:t>
                      </a:r>
                    </a:p>
                  </a:txBody>
                  <a:tcPr marL="177610" marR="177610" marT="88805" marB="88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fr-FR" sz="19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9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5683803"/>
                  </a:ext>
                </a:extLst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4225193" y="12254978"/>
            <a:ext cx="11049378" cy="809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Colloque des Métiers de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l’Energie </a:t>
            </a:r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et de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l’Efficacité Energétique</a:t>
            </a:r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MTEE </a:t>
            </a:r>
            <a:endParaRPr lang="fr-FR" sz="2331" kern="1600" dirty="0">
              <a:solidFill>
                <a:srgbClr val="6699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hangingPunct="0"/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Grenoble 9-10 juin 2022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646708" y="36127"/>
            <a:ext cx="5874352" cy="1521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fr-FR" sz="5400" b="1" kern="1600" dirty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</a:rPr>
              <a:t>SAE REALISER S2</a:t>
            </a:r>
          </a:p>
          <a:p>
            <a:pPr algn="ctr" hangingPunct="0"/>
            <a:r>
              <a:rPr lang="fr-FR" sz="1800" kern="16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Romain.Roudet@univ-grenoble-alpes.fr</a:t>
            </a:r>
          </a:p>
          <a:p>
            <a:pPr algn="ctr" hangingPunct="0"/>
            <a:r>
              <a:rPr lang="fr-FR" sz="1800" kern="16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Pascal.Rain@univ-grenoble-alpes.fr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43937" y="107628"/>
            <a:ext cx="8928992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i="1" dirty="0">
                <a:solidFill>
                  <a:srgbClr val="00B050"/>
                </a:solidFill>
              </a:rPr>
              <a:t>AC13.01 : Extraire des informations d’un cahier des charges pour identifier les besoins d'un client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AC13.02 : Analyser un plan technique, un </a:t>
            </a:r>
            <a:r>
              <a:rPr lang="fr-FR" sz="1400" i="1" dirty="0" err="1">
                <a:solidFill>
                  <a:srgbClr val="00B050"/>
                </a:solidFill>
              </a:rPr>
              <a:t>schéma</a:t>
            </a:r>
            <a:r>
              <a:rPr lang="fr-FR" sz="1400" i="1" dirty="0">
                <a:solidFill>
                  <a:srgbClr val="00B050"/>
                </a:solidFill>
              </a:rPr>
              <a:t> de principe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AC13.03 : </a:t>
            </a:r>
            <a:r>
              <a:rPr lang="fr-FR" sz="1400" i="1" dirty="0" err="1">
                <a:solidFill>
                  <a:srgbClr val="00B050"/>
                </a:solidFill>
              </a:rPr>
              <a:t>Réaliser</a:t>
            </a:r>
            <a:r>
              <a:rPr lang="fr-FR" sz="1400" i="1" dirty="0">
                <a:solidFill>
                  <a:srgbClr val="00B050"/>
                </a:solidFill>
              </a:rPr>
              <a:t> les </a:t>
            </a:r>
            <a:r>
              <a:rPr lang="fr-FR" sz="1400" i="1" dirty="0" err="1">
                <a:solidFill>
                  <a:srgbClr val="00B050"/>
                </a:solidFill>
              </a:rPr>
              <a:t>métrés</a:t>
            </a:r>
            <a:r>
              <a:rPr lang="fr-FR" sz="1400" i="1" dirty="0">
                <a:solidFill>
                  <a:srgbClr val="00B050"/>
                </a:solidFill>
              </a:rPr>
              <a:t> et quantifier les besoins en fournitures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AC13.04 : </a:t>
            </a:r>
            <a:r>
              <a:rPr lang="fr-FR" sz="1400" i="1" dirty="0" err="1">
                <a:solidFill>
                  <a:srgbClr val="00B050"/>
                </a:solidFill>
              </a:rPr>
              <a:t>Vérifier</a:t>
            </a:r>
            <a:r>
              <a:rPr lang="fr-FR" sz="1400" i="1" dirty="0">
                <a:solidFill>
                  <a:srgbClr val="00B050"/>
                </a:solidFill>
              </a:rPr>
              <a:t> le dimensionnement (notes de calculs) des </a:t>
            </a:r>
            <a:r>
              <a:rPr lang="fr-FR" sz="1400" i="1" dirty="0" err="1">
                <a:solidFill>
                  <a:srgbClr val="00B050"/>
                </a:solidFill>
              </a:rPr>
              <a:t>équipements</a:t>
            </a:r>
            <a:r>
              <a:rPr lang="fr-FR" sz="1400" i="1" dirty="0">
                <a:solidFill>
                  <a:srgbClr val="00B050"/>
                </a:solidFill>
              </a:rPr>
              <a:t> thermiques, hydrauliques et </a:t>
            </a:r>
            <a:r>
              <a:rPr lang="fr-FR" sz="1400" i="1" dirty="0" err="1">
                <a:solidFill>
                  <a:srgbClr val="00B050"/>
                </a:solidFill>
              </a:rPr>
              <a:t>aérauliques</a:t>
            </a:r>
            <a:r>
              <a:rPr lang="fr-FR" sz="1400" i="1" dirty="0">
                <a:solidFill>
                  <a:srgbClr val="00B050"/>
                </a:solidFill>
              </a:rPr>
              <a:t> 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AC13.05 : Déterminer les besoins en équipements et fournitures</a:t>
            </a:r>
            <a:endParaRPr lang="en-GB" sz="1400" i="1" dirty="0">
              <a:solidFill>
                <a:srgbClr val="00B050"/>
              </a:solidFill>
            </a:endParaRPr>
          </a:p>
          <a:p>
            <a:r>
              <a:rPr lang="fr-FR" sz="1400" i="1" dirty="0">
                <a:solidFill>
                  <a:srgbClr val="00B050"/>
                </a:solidFill>
              </a:rPr>
              <a:t>AC13.06 : </a:t>
            </a:r>
            <a:r>
              <a:rPr lang="fr-FR" sz="1400" i="1" dirty="0" err="1">
                <a:solidFill>
                  <a:srgbClr val="00B050"/>
                </a:solidFill>
              </a:rPr>
              <a:t>Réaliser</a:t>
            </a:r>
            <a:r>
              <a:rPr lang="fr-FR" sz="1400" i="1" dirty="0">
                <a:solidFill>
                  <a:srgbClr val="00B050"/>
                </a:solidFill>
              </a:rPr>
              <a:t> le </a:t>
            </a:r>
            <a:r>
              <a:rPr lang="fr-FR" sz="1400" i="1" dirty="0" err="1">
                <a:solidFill>
                  <a:srgbClr val="00B050"/>
                </a:solidFill>
              </a:rPr>
              <a:t>schéma</a:t>
            </a:r>
            <a:r>
              <a:rPr lang="fr-FR" sz="1400" i="1" dirty="0">
                <a:solidFill>
                  <a:srgbClr val="00B050"/>
                </a:solidFill>
              </a:rPr>
              <a:t> de principe d’une installation simple, les plans d’</a:t>
            </a:r>
            <a:r>
              <a:rPr lang="fr-FR" sz="1400" i="1" dirty="0" err="1">
                <a:solidFill>
                  <a:srgbClr val="00B050"/>
                </a:solidFill>
              </a:rPr>
              <a:t>exécution</a:t>
            </a:r>
            <a:r>
              <a:rPr lang="fr-FR" sz="1400" i="1" dirty="0">
                <a:solidFill>
                  <a:srgbClr val="00B050"/>
                </a:solidFill>
              </a:rPr>
              <a:t>, de </a:t>
            </a:r>
            <a:r>
              <a:rPr lang="fr-FR" sz="1400" i="1" dirty="0" err="1">
                <a:solidFill>
                  <a:srgbClr val="00B050"/>
                </a:solidFill>
              </a:rPr>
              <a:t>réservation</a:t>
            </a:r>
            <a:r>
              <a:rPr lang="fr-FR" sz="1400" i="1" dirty="0">
                <a:solidFill>
                  <a:srgbClr val="00B050"/>
                </a:solidFill>
              </a:rPr>
              <a:t> et d’incorporation</a:t>
            </a:r>
            <a:endParaRPr lang="en-GB" sz="1400" i="1" dirty="0">
              <a:solidFill>
                <a:srgbClr val="00B050"/>
              </a:solidFill>
            </a:endParaRPr>
          </a:p>
          <a:p>
            <a:r>
              <a:rPr lang="fr-FR" sz="1400" i="1" dirty="0">
                <a:solidFill>
                  <a:srgbClr val="00B050"/>
                </a:solidFill>
              </a:rPr>
              <a:t>AC13.07 : Consulter des fournisseurs</a:t>
            </a:r>
            <a:endParaRPr lang="fr-FR" sz="1400" i="1" kern="16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5865" y="2483892"/>
            <a:ext cx="2678717" cy="2387817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32169" y="2195860"/>
            <a:ext cx="2537675" cy="188688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79641" y="3996060"/>
            <a:ext cx="5621917" cy="241658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40081" y="4212084"/>
            <a:ext cx="3279377" cy="214561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07633" y="3275980"/>
            <a:ext cx="2088232" cy="132459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3057" y="251644"/>
            <a:ext cx="1884466" cy="735178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146239" y="35620"/>
            <a:ext cx="1898898" cy="1516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86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24663</TotalTime>
  <Words>618</Words>
  <Application>Microsoft Office PowerPoint</Application>
  <PresentationFormat>Personnalisé</PresentationFormat>
  <Paragraphs>53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Courier New</vt:lpstr>
      <vt:lpstr>Times New Roman</vt:lpstr>
      <vt:lpstr>Wingdings</vt:lpstr>
      <vt:lpstr>Thème Office</vt:lpstr>
      <vt:lpstr>Présentation PowerPoint</vt:lpstr>
    </vt:vector>
  </TitlesOfParts>
  <Company>G2ELab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</dc:title>
  <dc:creator>Pascal Rain</dc:creator>
  <cp:lastModifiedBy>Pascal Rain</cp:lastModifiedBy>
  <cp:revision>1356</cp:revision>
  <cp:lastPrinted>2018-01-31T10:45:26Z</cp:lastPrinted>
  <dcterms:created xsi:type="dcterms:W3CDTF">2014-03-15T09:47:37Z</dcterms:created>
  <dcterms:modified xsi:type="dcterms:W3CDTF">2022-04-27T13:53:07Z</dcterms:modified>
</cp:coreProperties>
</file>