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89" r:id="rId3"/>
    <p:sldId id="6127" r:id="rId4"/>
    <p:sldId id="6198" r:id="rId5"/>
    <p:sldId id="6199" r:id="rId6"/>
    <p:sldId id="6200" r:id="rId7"/>
    <p:sldId id="6201" r:id="rId8"/>
    <p:sldId id="6202" r:id="rId9"/>
    <p:sldId id="6203" r:id="rId10"/>
    <p:sldId id="6176" r:id="rId11"/>
    <p:sldId id="292" r:id="rId12"/>
    <p:sldId id="6210" r:id="rId13"/>
    <p:sldId id="310" r:id="rId14"/>
    <p:sldId id="6134" r:id="rId15"/>
    <p:sldId id="6163" r:id="rId16"/>
    <p:sldId id="6157" r:id="rId17"/>
    <p:sldId id="6179" r:id="rId18"/>
    <p:sldId id="6196" r:id="rId19"/>
    <p:sldId id="6209" r:id="rId20"/>
    <p:sldId id="6194" r:id="rId21"/>
    <p:sldId id="6132" r:id="rId22"/>
    <p:sldId id="6135" r:id="rId23"/>
    <p:sldId id="6184" r:id="rId24"/>
    <p:sldId id="6211" r:id="rId25"/>
    <p:sldId id="6204" r:id="rId26"/>
    <p:sldId id="6185" r:id="rId27"/>
    <p:sldId id="6205" r:id="rId28"/>
    <p:sldId id="6206" r:id="rId29"/>
    <p:sldId id="6186" r:id="rId30"/>
    <p:sldId id="6207" r:id="rId31"/>
    <p:sldId id="6187" r:id="rId32"/>
    <p:sldId id="6195" r:id="rId33"/>
    <p:sldId id="6131" r:id="rId34"/>
    <p:sldId id="6133" r:id="rId35"/>
    <p:sldId id="6159" r:id="rId36"/>
    <p:sldId id="6189" r:id="rId37"/>
    <p:sldId id="309" r:id="rId38"/>
    <p:sldId id="6160" r:id="rId39"/>
    <p:sldId id="6158" r:id="rId40"/>
    <p:sldId id="6162" r:id="rId41"/>
    <p:sldId id="294" r:id="rId42"/>
    <p:sldId id="6161" r:id="rId43"/>
    <p:sldId id="6190" r:id="rId44"/>
    <p:sldId id="6182" r:id="rId45"/>
    <p:sldId id="6191" r:id="rId46"/>
    <p:sldId id="6193" r:id="rId47"/>
    <p:sldId id="287"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41593003-0307-469C-B1EF-C961F942C01D}">
          <p14:sldIdLst>
            <p14:sldId id="256"/>
            <p14:sldId id="289"/>
            <p14:sldId id="6127"/>
            <p14:sldId id="6198"/>
            <p14:sldId id="6199"/>
            <p14:sldId id="6200"/>
            <p14:sldId id="6201"/>
            <p14:sldId id="6202"/>
            <p14:sldId id="6203"/>
            <p14:sldId id="6176"/>
            <p14:sldId id="292"/>
            <p14:sldId id="6210"/>
          </p14:sldIdLst>
        </p14:section>
        <p14:section name="AUTOMATION" id="{2E7E01CB-B57D-45E6-AB06-6F7FBAB30E21}">
          <p14:sldIdLst>
            <p14:sldId id="310"/>
            <p14:sldId id="6134"/>
            <p14:sldId id="6163"/>
            <p14:sldId id="6157"/>
            <p14:sldId id="6179"/>
            <p14:sldId id="6196"/>
            <p14:sldId id="6209"/>
            <p14:sldId id="6194"/>
          </p14:sldIdLst>
        </p14:section>
        <p14:section name="DATA" id="{47AE1B4B-F7A2-416A-807B-B1CE5F7D6951}">
          <p14:sldIdLst>
            <p14:sldId id="6132"/>
            <p14:sldId id="6135"/>
            <p14:sldId id="6184"/>
            <p14:sldId id="6211"/>
            <p14:sldId id="6204"/>
            <p14:sldId id="6185"/>
            <p14:sldId id="6205"/>
            <p14:sldId id="6206"/>
            <p14:sldId id="6186"/>
            <p14:sldId id="6207"/>
            <p14:sldId id="6187"/>
            <p14:sldId id="6195"/>
          </p14:sldIdLst>
        </p14:section>
        <p14:section name="BIM" id="{4D8547F8-5688-4073-B394-7ABDDCB231F2}">
          <p14:sldIdLst>
            <p14:sldId id="6131"/>
            <p14:sldId id="6133"/>
            <p14:sldId id="6159"/>
            <p14:sldId id="6189"/>
            <p14:sldId id="309"/>
            <p14:sldId id="6160"/>
            <p14:sldId id="6158"/>
            <p14:sldId id="6162"/>
            <p14:sldId id="294"/>
            <p14:sldId id="6161"/>
            <p14:sldId id="6190"/>
            <p14:sldId id="6182"/>
            <p14:sldId id="6191"/>
            <p14:sldId id="6193"/>
            <p14:sldId id="28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Viglianisi" initials="FV" lastIdx="4" clrIdx="0">
    <p:extLst>
      <p:ext uri="{19B8F6BF-5375-455C-9EA6-DF929625EA0E}">
        <p15:presenceInfo xmlns:p15="http://schemas.microsoft.com/office/powerpoint/2012/main" userId="Francesco Vigliani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ADA"/>
    <a:srgbClr val="00BCFD"/>
    <a:srgbClr val="23D2B5"/>
    <a:srgbClr val="1F106D"/>
    <a:srgbClr val="FF5D5D"/>
    <a:srgbClr val="F78A31"/>
    <a:srgbClr val="79CBC9"/>
    <a:srgbClr val="F58A3D"/>
    <a:srgbClr val="43C59A"/>
    <a:srgbClr val="5187B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68" autoAdjust="0"/>
  </p:normalViewPr>
  <p:slideViewPr>
    <p:cSldViewPr snapToGrid="0" snapToObjects="1">
      <p:cViewPr varScale="1">
        <p:scale>
          <a:sx n="81" d="100"/>
          <a:sy n="81" d="100"/>
        </p:scale>
        <p:origin x="38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QT5124\Desktop\dossiers%20RC\0.BIM\4.%20comprehension%20environnement%20&amp;%20clients\chiffres%20chocs\chiffres%20progresison%20BI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 des opérations avec BIM en construction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Feuil1!$C$6</c:f>
              <c:strCache>
                <c:ptCount val="1"/>
                <c:pt idx="0">
                  <c:v>concours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Feuil1!$B$7:$B$9</c:f>
              <c:strCache>
                <c:ptCount val="3"/>
                <c:pt idx="0">
                  <c:v>2013-2014</c:v>
                </c:pt>
                <c:pt idx="1">
                  <c:v>2015-2016</c:v>
                </c:pt>
                <c:pt idx="2">
                  <c:v>2017-2018</c:v>
                </c:pt>
              </c:strCache>
            </c:strRef>
          </c:cat>
          <c:val>
            <c:numRef>
              <c:f>Feuil1!$C$7:$C$9</c:f>
              <c:numCache>
                <c:formatCode>0.00%</c:formatCode>
                <c:ptCount val="3"/>
                <c:pt idx="0">
                  <c:v>4.8999999999999998E-3</c:v>
                </c:pt>
                <c:pt idx="1">
                  <c:v>5.7200000000000001E-2</c:v>
                </c:pt>
                <c:pt idx="2">
                  <c:v>8.1000000000000003E-2</c:v>
                </c:pt>
              </c:numCache>
            </c:numRef>
          </c:val>
          <c:smooth val="0"/>
          <c:extLst>
            <c:ext xmlns:c16="http://schemas.microsoft.com/office/drawing/2014/chart" uri="{C3380CC4-5D6E-409C-BE32-E72D297353CC}">
              <c16:uniqueId val="{00000000-7C11-4864-876D-24ACD6CC069F}"/>
            </c:ext>
          </c:extLst>
        </c:ser>
        <c:ser>
          <c:idx val="1"/>
          <c:order val="1"/>
          <c:tx>
            <c:strRef>
              <c:f>Feuil1!$D$6</c:f>
              <c:strCache>
                <c:ptCount val="1"/>
                <c:pt idx="0">
                  <c:v>marchés globaux</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Feuil1!$B$7:$B$9</c:f>
              <c:strCache>
                <c:ptCount val="3"/>
                <c:pt idx="0">
                  <c:v>2013-2014</c:v>
                </c:pt>
                <c:pt idx="1">
                  <c:v>2015-2016</c:v>
                </c:pt>
                <c:pt idx="2">
                  <c:v>2017-2018</c:v>
                </c:pt>
              </c:strCache>
            </c:strRef>
          </c:cat>
          <c:val>
            <c:numRef>
              <c:f>Feuil1!$D$7:$D$9</c:f>
              <c:numCache>
                <c:formatCode>0.00%</c:formatCode>
                <c:ptCount val="3"/>
                <c:pt idx="0">
                  <c:v>5.3900000000000003E-2</c:v>
                </c:pt>
                <c:pt idx="1">
                  <c:v>0.1174</c:v>
                </c:pt>
                <c:pt idx="2">
                  <c:v>0.15340000000000001</c:v>
                </c:pt>
              </c:numCache>
            </c:numRef>
          </c:val>
          <c:smooth val="0"/>
          <c:extLst>
            <c:ext xmlns:c16="http://schemas.microsoft.com/office/drawing/2014/chart" uri="{C3380CC4-5D6E-409C-BE32-E72D297353CC}">
              <c16:uniqueId val="{00000001-7C11-4864-876D-24ACD6CC069F}"/>
            </c:ext>
          </c:extLst>
        </c:ser>
        <c:dLbls>
          <c:showLegendKey val="0"/>
          <c:showVal val="0"/>
          <c:showCatName val="0"/>
          <c:showSerName val="0"/>
          <c:showPercent val="0"/>
          <c:showBubbleSize val="0"/>
        </c:dLbls>
        <c:marker val="1"/>
        <c:smooth val="0"/>
        <c:axId val="605183152"/>
        <c:axId val="608347744"/>
      </c:lineChart>
      <c:catAx>
        <c:axId val="60518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8347744"/>
        <c:crosses val="autoZero"/>
        <c:auto val="1"/>
        <c:lblAlgn val="ctr"/>
        <c:lblOffset val="100"/>
        <c:noMultiLvlLbl val="0"/>
      </c:catAx>
      <c:valAx>
        <c:axId val="6083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0518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05483-2675-B843-8489-5A66A72575E8}" type="datetimeFigureOut">
              <a:rPr lang="fr-FR" smtClean="0"/>
              <a:t>29/03/2021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08CB8-CF70-7D42-B195-D3046E37999B}" type="slidenum">
              <a:rPr lang="fr-FR" smtClean="0"/>
              <a:t>‹N°›</a:t>
            </a:fld>
            <a:endParaRPr lang="fr-FR"/>
          </a:p>
        </p:txBody>
      </p:sp>
    </p:spTree>
    <p:extLst>
      <p:ext uri="{BB962C8B-B14F-4D97-AF65-F5344CB8AC3E}">
        <p14:creationId xmlns:p14="http://schemas.microsoft.com/office/powerpoint/2010/main" val="30198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Moitié AXIMA (3 entités) moitié INEO (4 entités)</a:t>
            </a:r>
          </a:p>
          <a:p>
            <a:r>
              <a:rPr lang="fr-FR" dirty="0"/>
              <a:t>460 pers : La plus grosse structure sur ces expertises en 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Nos </a:t>
            </a:r>
            <a:r>
              <a:rPr lang="fr-FR" sz="1200" b="1" u="sng" kern="1200" dirty="0">
                <a:solidFill>
                  <a:schemeClr val="tx1"/>
                </a:solidFill>
                <a:effectLst/>
                <a:latin typeface="+mn-lt"/>
                <a:ea typeface="+mn-ea"/>
                <a:cs typeface="+mn-cs"/>
              </a:rPr>
              <a:t>expertises</a:t>
            </a:r>
            <a:r>
              <a:rPr lang="fr-FR" sz="1200" b="1" kern="1200" dirty="0">
                <a:solidFill>
                  <a:schemeClr val="tx1"/>
                </a:solidFill>
                <a:effectLst/>
                <a:latin typeface="+mn-lt"/>
                <a:ea typeface="+mn-ea"/>
                <a:cs typeface="+mn-cs"/>
              </a:rPr>
              <a:t> à haute valeur ajoutée permettent de </a:t>
            </a:r>
            <a:r>
              <a:rPr lang="fr-FR" sz="1200" b="1" u="sng" kern="1200" dirty="0">
                <a:solidFill>
                  <a:schemeClr val="tx1"/>
                </a:solidFill>
                <a:effectLst/>
                <a:latin typeface="+mn-lt"/>
                <a:ea typeface="+mn-ea"/>
                <a:cs typeface="+mn-cs"/>
              </a:rPr>
              <a:t>remonter dans la chaine de valeur </a:t>
            </a:r>
            <a:r>
              <a:rPr lang="fr-FR" sz="1200" b="1" kern="1200" dirty="0">
                <a:solidFill>
                  <a:schemeClr val="tx1"/>
                </a:solidFill>
                <a:effectLst/>
                <a:latin typeface="+mn-lt"/>
                <a:ea typeface="+mn-ea"/>
                <a:cs typeface="+mn-cs"/>
              </a:rPr>
              <a:t>et </a:t>
            </a:r>
            <a:r>
              <a:rPr lang="fr-FR" sz="1200" b="1" u="sng" kern="1200" dirty="0">
                <a:solidFill>
                  <a:schemeClr val="tx1"/>
                </a:solidFill>
                <a:effectLst/>
                <a:latin typeface="+mn-lt"/>
                <a:ea typeface="+mn-ea"/>
                <a:cs typeface="+mn-cs"/>
              </a:rPr>
              <a:t>d’avoir plus d’influence sur le contenu des projets </a:t>
            </a:r>
            <a:r>
              <a:rPr lang="fr-FR" sz="1200" b="1" kern="1200" dirty="0">
                <a:solidFill>
                  <a:schemeClr val="tx1"/>
                </a:solidFill>
                <a:effectLst/>
                <a:latin typeface="+mn-lt"/>
                <a:ea typeface="+mn-ea"/>
                <a:cs typeface="+mn-cs"/>
              </a:rPr>
              <a:t>des clients</a:t>
            </a:r>
            <a:r>
              <a:rPr lang="fr-FR" sz="1200" kern="1200" dirty="0">
                <a:solidFill>
                  <a:schemeClr val="tx1"/>
                </a:solidFill>
                <a:effectLst/>
                <a:latin typeface="+mn-lt"/>
                <a:ea typeface="+mn-ea"/>
                <a:cs typeface="+mn-cs"/>
              </a:rPr>
              <a:t> »</a:t>
            </a:r>
          </a:p>
          <a:p>
            <a:endParaRPr lang="fr-FR" dirty="0"/>
          </a:p>
          <a:p>
            <a:r>
              <a:rPr lang="fr-FR" dirty="0"/>
              <a:t>	</a:t>
            </a:r>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3</a:t>
            </a:fld>
            <a:endParaRPr lang="fr-FR"/>
          </a:p>
        </p:txBody>
      </p:sp>
    </p:spTree>
    <p:extLst>
      <p:ext uri="{BB962C8B-B14F-4D97-AF65-F5344CB8AC3E}">
        <p14:creationId xmlns:p14="http://schemas.microsoft.com/office/powerpoint/2010/main" val="203880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Moitié AXIMA (3 entités) moitié INEO (4 entités)</a:t>
            </a:r>
          </a:p>
          <a:p>
            <a:r>
              <a:rPr lang="fr-FR" dirty="0"/>
              <a:t>460 pers : La plus grosse structure sur ces expertises en 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Nos </a:t>
            </a:r>
            <a:r>
              <a:rPr lang="fr-FR" sz="1200" b="1" u="sng" kern="1200" dirty="0">
                <a:solidFill>
                  <a:schemeClr val="tx1"/>
                </a:solidFill>
                <a:effectLst/>
                <a:latin typeface="+mn-lt"/>
                <a:ea typeface="+mn-ea"/>
                <a:cs typeface="+mn-cs"/>
              </a:rPr>
              <a:t>expertises</a:t>
            </a:r>
            <a:r>
              <a:rPr lang="fr-FR" sz="1200" b="1" kern="1200" dirty="0">
                <a:solidFill>
                  <a:schemeClr val="tx1"/>
                </a:solidFill>
                <a:effectLst/>
                <a:latin typeface="+mn-lt"/>
                <a:ea typeface="+mn-ea"/>
                <a:cs typeface="+mn-cs"/>
              </a:rPr>
              <a:t> à haute valeur ajoutée permettent de </a:t>
            </a:r>
            <a:r>
              <a:rPr lang="fr-FR" sz="1200" b="1" u="sng" kern="1200" dirty="0">
                <a:solidFill>
                  <a:schemeClr val="tx1"/>
                </a:solidFill>
                <a:effectLst/>
                <a:latin typeface="+mn-lt"/>
                <a:ea typeface="+mn-ea"/>
                <a:cs typeface="+mn-cs"/>
              </a:rPr>
              <a:t>remonter dans la chaine de valeur </a:t>
            </a:r>
            <a:r>
              <a:rPr lang="fr-FR" sz="1200" b="1" kern="1200" dirty="0">
                <a:solidFill>
                  <a:schemeClr val="tx1"/>
                </a:solidFill>
                <a:effectLst/>
                <a:latin typeface="+mn-lt"/>
                <a:ea typeface="+mn-ea"/>
                <a:cs typeface="+mn-cs"/>
              </a:rPr>
              <a:t>et </a:t>
            </a:r>
            <a:r>
              <a:rPr lang="fr-FR" sz="1200" b="1" u="sng" kern="1200" dirty="0">
                <a:solidFill>
                  <a:schemeClr val="tx1"/>
                </a:solidFill>
                <a:effectLst/>
                <a:latin typeface="+mn-lt"/>
                <a:ea typeface="+mn-ea"/>
                <a:cs typeface="+mn-cs"/>
              </a:rPr>
              <a:t>d’avoir plus d’influence sur le contenu des projets </a:t>
            </a:r>
            <a:r>
              <a:rPr lang="fr-FR" sz="1200" b="1" kern="1200" dirty="0">
                <a:solidFill>
                  <a:schemeClr val="tx1"/>
                </a:solidFill>
                <a:effectLst/>
                <a:latin typeface="+mn-lt"/>
                <a:ea typeface="+mn-ea"/>
                <a:cs typeface="+mn-cs"/>
              </a:rPr>
              <a:t>des clients</a:t>
            </a:r>
            <a:r>
              <a:rPr lang="fr-FR" sz="1200" kern="1200" dirty="0">
                <a:solidFill>
                  <a:schemeClr val="tx1"/>
                </a:solidFill>
                <a:effectLst/>
                <a:latin typeface="+mn-lt"/>
                <a:ea typeface="+mn-ea"/>
                <a:cs typeface="+mn-cs"/>
              </a:rPr>
              <a:t> »</a:t>
            </a:r>
          </a:p>
          <a:p>
            <a:endParaRPr lang="fr-FR" dirty="0"/>
          </a:p>
          <a:p>
            <a:r>
              <a:rPr lang="fr-FR" dirty="0"/>
              <a:t>	</a:t>
            </a:r>
          </a:p>
        </p:txBody>
      </p:sp>
      <p:sp>
        <p:nvSpPr>
          <p:cNvPr id="4" name="Espace réservé du numéro de diapositive 3"/>
          <p:cNvSpPr>
            <a:spLocks noGrp="1"/>
          </p:cNvSpPr>
          <p:nvPr>
            <p:ph type="sldNum" sz="quarter" idx="5"/>
          </p:nvPr>
        </p:nvSpPr>
        <p:spPr/>
        <p:txBody>
          <a:bodyPr/>
          <a:lstStyle/>
          <a:p>
            <a:fld id="{D5608CB8-CF70-7D42-B195-D3046E37999B}" type="slidenum">
              <a:rPr lang="fr-FR" smtClean="0"/>
              <a:t>4</a:t>
            </a:fld>
            <a:endParaRPr lang="fr-FR"/>
          </a:p>
        </p:txBody>
      </p:sp>
    </p:spTree>
    <p:extLst>
      <p:ext uri="{BB962C8B-B14F-4D97-AF65-F5344CB8AC3E}">
        <p14:creationId xmlns:p14="http://schemas.microsoft.com/office/powerpoint/2010/main" val="1584536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121857-A052-F94E-8BFC-E3EC8536992A}"/>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7A18F7B5-0E1D-B542-B88B-13F77C1EAC99}"/>
              </a:ext>
            </a:extLst>
          </p:cNvPr>
          <p:cNvGrpSpPr/>
          <p:nvPr userDrawn="1"/>
        </p:nvGrpSpPr>
        <p:grpSpPr>
          <a:xfrm>
            <a:off x="4660055" y="6248453"/>
            <a:ext cx="419945" cy="419945"/>
            <a:chOff x="4609070" y="6174127"/>
            <a:chExt cx="494271" cy="494271"/>
          </a:xfrm>
          <a:solidFill>
            <a:srgbClr val="24C2E7">
              <a:alpha val="42000"/>
            </a:srgbClr>
          </a:solidFill>
        </p:grpSpPr>
        <p:sp>
          <p:nvSpPr>
            <p:cNvPr id="11" name="Ellipse 10">
              <a:extLst>
                <a:ext uri="{FF2B5EF4-FFF2-40B4-BE49-F238E27FC236}">
                  <a16:creationId xmlns:a16="http://schemas.microsoft.com/office/drawing/2014/main" id="{F710E38D-EDC3-FA4F-83DF-8D627AEF9789}"/>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05C39667-9EE5-3C46-B7FB-854526B562B1}"/>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3" name="Groupe 12">
            <a:extLst>
              <a:ext uri="{FF2B5EF4-FFF2-40B4-BE49-F238E27FC236}">
                <a16:creationId xmlns:a16="http://schemas.microsoft.com/office/drawing/2014/main" id="{530D9ADB-0369-A149-B536-E0488CE423B4}"/>
              </a:ext>
            </a:extLst>
          </p:cNvPr>
          <p:cNvGrpSpPr/>
          <p:nvPr userDrawn="1"/>
        </p:nvGrpSpPr>
        <p:grpSpPr>
          <a:xfrm>
            <a:off x="5885605" y="6248453"/>
            <a:ext cx="419945" cy="419945"/>
            <a:chOff x="4609070" y="6174127"/>
            <a:chExt cx="494271" cy="494271"/>
          </a:xfrm>
          <a:solidFill>
            <a:srgbClr val="24C2E7">
              <a:alpha val="42000"/>
            </a:srgbClr>
          </a:solidFill>
        </p:grpSpPr>
        <p:sp>
          <p:nvSpPr>
            <p:cNvPr id="14" name="Ellipse 13">
              <a:extLst>
                <a:ext uri="{FF2B5EF4-FFF2-40B4-BE49-F238E27FC236}">
                  <a16:creationId xmlns:a16="http://schemas.microsoft.com/office/drawing/2014/main" id="{E8292D3A-879B-2A47-8679-2E1E1791FE2D}"/>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014635B0-AEC8-C741-AD60-D77C3B5FD87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6" name="Groupe 15">
            <a:extLst>
              <a:ext uri="{FF2B5EF4-FFF2-40B4-BE49-F238E27FC236}">
                <a16:creationId xmlns:a16="http://schemas.microsoft.com/office/drawing/2014/main" id="{6C0D24D2-73E8-5D4C-8AFB-5EBFE1A47183}"/>
              </a:ext>
            </a:extLst>
          </p:cNvPr>
          <p:cNvGrpSpPr/>
          <p:nvPr userDrawn="1"/>
        </p:nvGrpSpPr>
        <p:grpSpPr>
          <a:xfrm>
            <a:off x="7104805" y="6248453"/>
            <a:ext cx="419945" cy="419945"/>
            <a:chOff x="4609070" y="6174127"/>
            <a:chExt cx="494271" cy="494271"/>
          </a:xfrm>
          <a:solidFill>
            <a:srgbClr val="24C2E7">
              <a:alpha val="42000"/>
            </a:srgbClr>
          </a:solidFill>
        </p:grpSpPr>
        <p:sp>
          <p:nvSpPr>
            <p:cNvPr id="17" name="Ellipse 16">
              <a:extLst>
                <a:ext uri="{FF2B5EF4-FFF2-40B4-BE49-F238E27FC236}">
                  <a16:creationId xmlns:a16="http://schemas.microsoft.com/office/drawing/2014/main" id="{F0F8CBF2-5A1B-A44B-94E3-F9093160842E}"/>
                </a:ext>
              </a:extLst>
            </p:cNvPr>
            <p:cNvSpPr/>
            <p:nvPr/>
          </p:nvSpPr>
          <p:spPr>
            <a:xfrm>
              <a:off x="4609070" y="6174127"/>
              <a:ext cx="494271" cy="494271"/>
            </a:xfrm>
            <a:prstGeom prst="ellipse">
              <a:avLst/>
            </a:prstGeom>
            <a:solidFill>
              <a:srgbClr val="24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9E1F1ACA-9D2B-2446-9183-6782AED15DDF}"/>
                </a:ext>
              </a:extLst>
            </p:cNvPr>
            <p:cNvSpPr/>
            <p:nvPr/>
          </p:nvSpPr>
          <p:spPr>
            <a:xfrm>
              <a:off x="4746139" y="6311196"/>
              <a:ext cx="220133" cy="2201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3" name="ZoneTexte 22">
            <a:extLst>
              <a:ext uri="{FF2B5EF4-FFF2-40B4-BE49-F238E27FC236}">
                <a16:creationId xmlns:a16="http://schemas.microsoft.com/office/drawing/2014/main" id="{3D933291-E105-AE4A-92E3-2EB916112BF1}"/>
              </a:ext>
            </a:extLst>
          </p:cNvPr>
          <p:cNvSpPr txBox="1"/>
          <p:nvPr userDrawn="1"/>
        </p:nvSpPr>
        <p:spPr>
          <a:xfrm>
            <a:off x="4355869" y="5951759"/>
            <a:ext cx="1039091" cy="215444"/>
          </a:xfrm>
          <a:prstGeom prst="rect">
            <a:avLst/>
          </a:prstGeom>
          <a:noFill/>
        </p:spPr>
        <p:txBody>
          <a:bodyPr wrap="square" rtlCol="0">
            <a:spAutoFit/>
          </a:bodyPr>
          <a:lstStyle/>
          <a:p>
            <a:pPr algn="ctr"/>
            <a:r>
              <a:rPr lang="fr-FR" sz="800" b="1" i="0" spc="0" dirty="0">
                <a:solidFill>
                  <a:schemeClr val="bg1"/>
                </a:solidFill>
                <a:latin typeface="Arial" panose="020B0604020202020204" pitchFamily="34" charset="0"/>
                <a:cs typeface="Arial" panose="020B0604020202020204" pitchFamily="34" charset="0"/>
              </a:rPr>
              <a:t>RESTREINT</a:t>
            </a:r>
          </a:p>
        </p:txBody>
      </p:sp>
      <p:sp>
        <p:nvSpPr>
          <p:cNvPr id="24" name="ZoneTexte 23">
            <a:extLst>
              <a:ext uri="{FF2B5EF4-FFF2-40B4-BE49-F238E27FC236}">
                <a16:creationId xmlns:a16="http://schemas.microsoft.com/office/drawing/2014/main" id="{86357EDE-F8A6-F443-9B8D-CDE73D61CEC1}"/>
              </a:ext>
            </a:extLst>
          </p:cNvPr>
          <p:cNvSpPr txBox="1"/>
          <p:nvPr userDrawn="1"/>
        </p:nvSpPr>
        <p:spPr>
          <a:xfrm>
            <a:off x="5594465" y="5951759"/>
            <a:ext cx="1039091" cy="215444"/>
          </a:xfrm>
          <a:prstGeom prst="rect">
            <a:avLst/>
          </a:prstGeom>
          <a:noFill/>
        </p:spPr>
        <p:txBody>
          <a:bodyPr wrap="square" rtlCol="0">
            <a:spAutoFit/>
          </a:bodyPr>
          <a:lstStyle/>
          <a:p>
            <a:pPr algn="ctr"/>
            <a:r>
              <a:rPr lang="fr-FR" sz="800" b="1" i="0" spc="0" dirty="0">
                <a:solidFill>
                  <a:schemeClr val="bg1"/>
                </a:solidFill>
                <a:latin typeface="Arial" panose="020B0604020202020204" pitchFamily="34" charset="0"/>
                <a:cs typeface="Arial" panose="020B0604020202020204" pitchFamily="34" charset="0"/>
              </a:rPr>
              <a:t>INTERNE</a:t>
            </a:r>
          </a:p>
        </p:txBody>
      </p:sp>
      <p:sp>
        <p:nvSpPr>
          <p:cNvPr id="25" name="ZoneTexte 24">
            <a:extLst>
              <a:ext uri="{FF2B5EF4-FFF2-40B4-BE49-F238E27FC236}">
                <a16:creationId xmlns:a16="http://schemas.microsoft.com/office/drawing/2014/main" id="{CF9BCEED-06D5-1749-B492-8AA53A07AD61}"/>
              </a:ext>
            </a:extLst>
          </p:cNvPr>
          <p:cNvSpPr txBox="1"/>
          <p:nvPr userDrawn="1"/>
        </p:nvSpPr>
        <p:spPr>
          <a:xfrm>
            <a:off x="6758246" y="5951759"/>
            <a:ext cx="1039091" cy="215444"/>
          </a:xfrm>
          <a:prstGeom prst="rect">
            <a:avLst/>
          </a:prstGeom>
          <a:noFill/>
        </p:spPr>
        <p:txBody>
          <a:bodyPr wrap="square" rtlCol="0">
            <a:spAutoFit/>
          </a:bodyPr>
          <a:lstStyle/>
          <a:p>
            <a:pPr algn="ctr"/>
            <a:r>
              <a:rPr lang="fr-FR" sz="800" b="1" i="0" spc="0" dirty="0">
                <a:solidFill>
                  <a:schemeClr val="bg1"/>
                </a:solidFill>
                <a:latin typeface="Arial" panose="020B0604020202020204" pitchFamily="34" charset="0"/>
                <a:cs typeface="Arial" panose="020B0604020202020204" pitchFamily="34" charset="0"/>
              </a:rPr>
              <a:t>SECRET</a:t>
            </a:r>
          </a:p>
        </p:txBody>
      </p:sp>
      <p:cxnSp>
        <p:nvCxnSpPr>
          <p:cNvPr id="26" name="Connecteur droit 25">
            <a:extLst>
              <a:ext uri="{FF2B5EF4-FFF2-40B4-BE49-F238E27FC236}">
                <a16:creationId xmlns:a16="http://schemas.microsoft.com/office/drawing/2014/main" id="{FC1216F5-5582-C143-9A86-78019EE6F156}"/>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FDCDA9B-3935-594F-A368-545B2A7DF986}"/>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Espace réservé du texte 28">
            <a:extLst>
              <a:ext uri="{FF2B5EF4-FFF2-40B4-BE49-F238E27FC236}">
                <a16:creationId xmlns:a16="http://schemas.microsoft.com/office/drawing/2014/main" id="{9A69F975-04D1-3842-AD03-63BE37ED6BBC}"/>
              </a:ext>
            </a:extLst>
          </p:cNvPr>
          <p:cNvSpPr>
            <a:spLocks noGrp="1"/>
          </p:cNvSpPr>
          <p:nvPr>
            <p:ph type="body" sz="quarter" idx="14" hasCustomPrompt="1"/>
          </p:nvPr>
        </p:nvSpPr>
        <p:spPr>
          <a:xfrm>
            <a:off x="3755601" y="3084015"/>
            <a:ext cx="4679950" cy="1271588"/>
          </a:xfrm>
        </p:spPr>
        <p:txBody>
          <a:bodyPr>
            <a:noAutofit/>
          </a:bodyPr>
          <a:lstStyle>
            <a:lvl1pPr marL="0" indent="0" algn="ctr">
              <a:lnSpc>
                <a:spcPts val="3540"/>
              </a:lnSpc>
              <a:buNone/>
              <a:defRPr sz="4700" b="1" i="0">
                <a:solidFill>
                  <a:srgbClr val="353A3D"/>
                </a:solidFill>
                <a:latin typeface="Arial Black" panose="020B0604020202020204" pitchFamily="34" charset="0"/>
                <a:cs typeface="Arial Black" panose="020B0604020202020204" pitchFamily="34" charset="0"/>
              </a:defRPr>
            </a:lvl1pPr>
          </a:lstStyle>
          <a:p>
            <a:pPr lvl="0"/>
            <a:r>
              <a:rPr lang="fr-FR" dirty="0"/>
              <a:t>Titre de la</a:t>
            </a:r>
          </a:p>
          <a:p>
            <a:pPr lvl="0"/>
            <a:r>
              <a:rPr lang="fr-FR" dirty="0"/>
              <a:t>Présentation</a:t>
            </a:r>
          </a:p>
        </p:txBody>
      </p:sp>
      <p:sp>
        <p:nvSpPr>
          <p:cNvPr id="31" name="Espace réservé du texte 30">
            <a:extLst>
              <a:ext uri="{FF2B5EF4-FFF2-40B4-BE49-F238E27FC236}">
                <a16:creationId xmlns:a16="http://schemas.microsoft.com/office/drawing/2014/main" id="{2731F205-A66A-0B40-9E17-B9D466167B36}"/>
              </a:ext>
            </a:extLst>
          </p:cNvPr>
          <p:cNvSpPr>
            <a:spLocks noGrp="1"/>
          </p:cNvSpPr>
          <p:nvPr>
            <p:ph type="body" sz="quarter" idx="15" hasCustomPrompt="1"/>
          </p:nvPr>
        </p:nvSpPr>
        <p:spPr>
          <a:xfrm>
            <a:off x="4687780" y="4357782"/>
            <a:ext cx="3002626" cy="430212"/>
          </a:xfrm>
        </p:spPr>
        <p:txBody>
          <a:bodyPr>
            <a:noAutofit/>
          </a:bodyPr>
          <a:lstStyle>
            <a:lvl1pPr marL="0" indent="0" algn="ctr">
              <a:buNone/>
              <a:defRPr sz="1100" b="1">
                <a:solidFill>
                  <a:schemeClr val="bg1"/>
                </a:solidFill>
              </a:defRPr>
            </a:lvl1pPr>
          </a:lstStyle>
          <a:p>
            <a:pPr lvl="0"/>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adietuer</a:t>
            </a:r>
            <a:r>
              <a:rPr lang="fr-FR" dirty="0"/>
              <a:t> </a:t>
            </a:r>
            <a:r>
              <a:rPr lang="fr-FR" dirty="0" err="1"/>
              <a:t>adipiscing</a:t>
            </a:r>
            <a:r>
              <a:rPr lang="fr-FR" dirty="0"/>
              <a:t> </a:t>
            </a:r>
            <a:r>
              <a:rPr lang="fr-FR" dirty="0" err="1"/>
              <a:t>elit</a:t>
            </a:r>
            <a:r>
              <a:rPr lang="fr-FR" dirty="0"/>
              <a:t>, </a:t>
            </a:r>
            <a:r>
              <a:rPr lang="fr-FR" dirty="0" err="1"/>
              <a:t>Lorem</a:t>
            </a:r>
            <a:r>
              <a:rPr lang="fr-FR" dirty="0"/>
              <a:t> </a:t>
            </a:r>
          </a:p>
        </p:txBody>
      </p:sp>
      <p:sp>
        <p:nvSpPr>
          <p:cNvPr id="21" name="Espace réservé de la date 20"/>
          <p:cNvSpPr>
            <a:spLocks noGrp="1"/>
          </p:cNvSpPr>
          <p:nvPr>
            <p:ph type="dt" sz="half" idx="16"/>
          </p:nvPr>
        </p:nvSpPr>
        <p:spPr/>
        <p:txBody>
          <a:bodyPr/>
          <a:lstStyle/>
          <a:p>
            <a:fld id="{F9DE4937-1CD5-47EA-8DA3-A55CCE1C9F45}" type="datetime4">
              <a:rPr lang="fr-FR" smtClean="0"/>
              <a:t>29 mars 2021</a:t>
            </a:fld>
            <a:endParaRPr lang="fr-FR" dirty="0"/>
          </a:p>
        </p:txBody>
      </p:sp>
      <p:pic>
        <p:nvPicPr>
          <p:cNvPr id="22" name="Image 21">
            <a:extLst>
              <a:ext uri="{FF2B5EF4-FFF2-40B4-BE49-F238E27FC236}">
                <a16:creationId xmlns:a16="http://schemas.microsoft.com/office/drawing/2014/main" id="{9001A8CD-A00D-0944-B7D1-FA41054AB6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1000" y="891340"/>
            <a:ext cx="2970000" cy="1853735"/>
          </a:xfrm>
          <a:prstGeom prst="rect">
            <a:avLst/>
          </a:prstGeom>
        </p:spPr>
      </p:pic>
    </p:spTree>
    <p:extLst>
      <p:ext uri="{BB962C8B-B14F-4D97-AF65-F5344CB8AC3E}">
        <p14:creationId xmlns:p14="http://schemas.microsoft.com/office/powerpoint/2010/main" val="324269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dirty="0"/>
              <a:t>Sous Titre</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815888" y="1746032"/>
            <a:ext cx="10576012" cy="4261843"/>
          </a:xfrm>
          <a:solidFill>
            <a:schemeClr val="bg1">
              <a:lumMod val="95000"/>
            </a:schemeClr>
          </a:solidFill>
        </p:spPr>
        <p:txBody>
          <a:bodyPr/>
          <a:lstStyle/>
          <a:p>
            <a:endParaRPr lang="fr-FR" dirty="0"/>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29 mars 2021</a:t>
            </a:fld>
            <a:endParaRPr lang="fr-FR" dirty="0"/>
          </a:p>
        </p:txBody>
      </p:sp>
      <p:sp>
        <p:nvSpPr>
          <p:cNvPr id="13" name="Espace réservé du numéro de diapositive 22">
            <a:extLst>
              <a:ext uri="{FF2B5EF4-FFF2-40B4-BE49-F238E27FC236}">
                <a16:creationId xmlns:a16="http://schemas.microsoft.com/office/drawing/2014/main" id="{148DED39-893A-314C-BAC5-378BFA3DDE1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dirty="0"/>
          </a:p>
        </p:txBody>
      </p:sp>
      <p:pic>
        <p:nvPicPr>
          <p:cNvPr id="17" name="Image 16">
            <a:extLst>
              <a:ext uri="{FF2B5EF4-FFF2-40B4-BE49-F238E27FC236}">
                <a16:creationId xmlns:a16="http://schemas.microsoft.com/office/drawing/2014/main" id="{3C04C7FC-20D6-7E4F-AB33-5BFB9DD50C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Tree>
    <p:extLst>
      <p:ext uri="{BB962C8B-B14F-4D97-AF65-F5344CB8AC3E}">
        <p14:creationId xmlns:p14="http://schemas.microsoft.com/office/powerpoint/2010/main" val="79711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dirty="0"/>
              <a:t>Sous Titre</a:t>
            </a:r>
          </a:p>
        </p:txBody>
      </p:sp>
      <p:sp>
        <p:nvSpPr>
          <p:cNvPr id="15" name="Espace réservé du texte 4">
            <a:extLst>
              <a:ext uri="{FF2B5EF4-FFF2-40B4-BE49-F238E27FC236}">
                <a16:creationId xmlns:a16="http://schemas.microsoft.com/office/drawing/2014/main" id="{0BBEB3DC-4746-AA48-95FF-262E3E4DC2AF}"/>
              </a:ext>
            </a:extLst>
          </p:cNvPr>
          <p:cNvSpPr>
            <a:spLocks noGrp="1"/>
          </p:cNvSpPr>
          <p:nvPr>
            <p:ph type="body" sz="quarter" idx="17" hasCustomPrompt="1"/>
          </p:nvPr>
        </p:nvSpPr>
        <p:spPr>
          <a:xfrm>
            <a:off x="706440" y="1952521"/>
            <a:ext cx="3132136" cy="514668"/>
          </a:xfrm>
        </p:spPr>
        <p:txBody>
          <a:bodyPr>
            <a:noAutofit/>
          </a:bodyPr>
          <a:lstStyle>
            <a:lvl1pPr marL="0" indent="0">
              <a:lnSpc>
                <a:spcPct val="100000"/>
              </a:lnSpc>
              <a:buNone/>
              <a:defRPr sz="1400" b="1"/>
            </a:lvl1pPr>
          </a:lstStyle>
          <a:p>
            <a:pPr lvl="0"/>
            <a:r>
              <a:rPr lang="fr-FR" dirty="0"/>
              <a:t>Texte de niveau 1 </a:t>
            </a:r>
            <a:r>
              <a:rPr lang="fr-FR" dirty="0" err="1"/>
              <a:t>dolor</a:t>
            </a:r>
            <a:r>
              <a:rPr lang="fr-FR" dirty="0"/>
              <a:t> </a:t>
            </a:r>
            <a:r>
              <a:rPr lang="fr-FR" dirty="0" err="1"/>
              <a:t>sit</a:t>
            </a:r>
            <a:r>
              <a:rPr lang="fr-FR" dirty="0"/>
              <a:t> </a:t>
            </a:r>
            <a:r>
              <a:rPr lang="fr-FR" dirty="0" err="1"/>
              <a:t>amet</a:t>
            </a:r>
            <a:r>
              <a:rPr lang="fr-FR" dirty="0"/>
              <a:t>, </a:t>
            </a:r>
            <a:br>
              <a:rPr lang="fr-FR" dirty="0"/>
            </a:br>
            <a:r>
              <a:rPr lang="fr-FR" dirty="0" err="1"/>
              <a:t>consectetuer</a:t>
            </a:r>
            <a:r>
              <a:rPr lang="fr-FR" dirty="0"/>
              <a:t> </a:t>
            </a:r>
            <a:r>
              <a:rPr lang="fr-FR" dirty="0" err="1"/>
              <a:t>adipiscing</a:t>
            </a:r>
            <a:r>
              <a:rPr lang="fr-FR" dirty="0"/>
              <a:t> </a:t>
            </a:r>
            <a:r>
              <a:rPr lang="fr-FR" dirty="0" err="1"/>
              <a:t>elitsed</a:t>
            </a:r>
            <a:r>
              <a:rPr lang="fr-FR" dirty="0"/>
              <a:t>. </a:t>
            </a:r>
          </a:p>
        </p:txBody>
      </p:sp>
      <p:sp>
        <p:nvSpPr>
          <p:cNvPr id="16" name="Espace réservé du texte 14">
            <a:extLst>
              <a:ext uri="{FF2B5EF4-FFF2-40B4-BE49-F238E27FC236}">
                <a16:creationId xmlns:a16="http://schemas.microsoft.com/office/drawing/2014/main" id="{439D1B32-CE94-714F-AEAC-FEF47C2131D9}"/>
              </a:ext>
            </a:extLst>
          </p:cNvPr>
          <p:cNvSpPr>
            <a:spLocks noGrp="1"/>
          </p:cNvSpPr>
          <p:nvPr>
            <p:ph type="body" sz="quarter" idx="18" hasCustomPrompt="1"/>
          </p:nvPr>
        </p:nvSpPr>
        <p:spPr>
          <a:xfrm>
            <a:off x="70643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dirty="0"/>
              <a:t>Bullet Point de niveau 1 : </a:t>
            </a:r>
            <a:br>
              <a:rPr lang="fr-FR" dirty="0"/>
            </a:br>
            <a:r>
              <a:rPr lang="fr-FR" dirty="0" err="1"/>
              <a:t>sed</a:t>
            </a:r>
            <a:r>
              <a:rPr lang="fr-FR" dirty="0"/>
              <a:t> diam </a:t>
            </a:r>
            <a:r>
              <a:rPr lang="fr-FR" dirty="0" err="1"/>
              <a:t>nonummy</a:t>
            </a:r>
            <a:r>
              <a:rPr lang="fr-FR" dirty="0"/>
              <a:t> </a:t>
            </a:r>
            <a:r>
              <a:rPr lang="fr-FR" dirty="0" err="1"/>
              <a:t>nibh</a:t>
            </a:r>
            <a:endParaRPr lang="fr-FR" dirty="0"/>
          </a:p>
        </p:txBody>
      </p:sp>
      <p:sp>
        <p:nvSpPr>
          <p:cNvPr id="19" name="Espace réservé du texte 4">
            <a:extLst>
              <a:ext uri="{FF2B5EF4-FFF2-40B4-BE49-F238E27FC236}">
                <a16:creationId xmlns:a16="http://schemas.microsoft.com/office/drawing/2014/main" id="{1E67D183-9F99-3E4B-8362-3BF56E00265E}"/>
              </a:ext>
            </a:extLst>
          </p:cNvPr>
          <p:cNvSpPr>
            <a:spLocks noGrp="1"/>
          </p:cNvSpPr>
          <p:nvPr>
            <p:ph type="body" sz="quarter" idx="26" hasCustomPrompt="1"/>
          </p:nvPr>
        </p:nvSpPr>
        <p:spPr>
          <a:xfrm>
            <a:off x="4459290" y="1952521"/>
            <a:ext cx="3132136" cy="514668"/>
          </a:xfrm>
        </p:spPr>
        <p:txBody>
          <a:bodyPr>
            <a:noAutofit/>
          </a:bodyPr>
          <a:lstStyle>
            <a:lvl1pPr marL="0" indent="0">
              <a:lnSpc>
                <a:spcPct val="100000"/>
              </a:lnSpc>
              <a:buNone/>
              <a:defRPr sz="1400" b="1"/>
            </a:lvl1pPr>
          </a:lstStyle>
          <a:p>
            <a:pPr lvl="0"/>
            <a:r>
              <a:rPr lang="fr-FR" dirty="0"/>
              <a:t>Texte de niveau 1 </a:t>
            </a:r>
            <a:r>
              <a:rPr lang="fr-FR" dirty="0" err="1"/>
              <a:t>dolor</a:t>
            </a:r>
            <a:r>
              <a:rPr lang="fr-FR" dirty="0"/>
              <a:t> </a:t>
            </a:r>
            <a:r>
              <a:rPr lang="fr-FR" dirty="0" err="1"/>
              <a:t>sit</a:t>
            </a:r>
            <a:r>
              <a:rPr lang="fr-FR" dirty="0"/>
              <a:t> </a:t>
            </a:r>
            <a:r>
              <a:rPr lang="fr-FR" dirty="0" err="1"/>
              <a:t>amet</a:t>
            </a:r>
            <a:r>
              <a:rPr lang="fr-FR" dirty="0"/>
              <a:t>, </a:t>
            </a:r>
            <a:br>
              <a:rPr lang="fr-FR" dirty="0"/>
            </a:br>
            <a:r>
              <a:rPr lang="fr-FR" dirty="0" err="1"/>
              <a:t>consectetuer</a:t>
            </a:r>
            <a:r>
              <a:rPr lang="fr-FR" dirty="0"/>
              <a:t> </a:t>
            </a:r>
            <a:r>
              <a:rPr lang="fr-FR" dirty="0" err="1"/>
              <a:t>adipiscing</a:t>
            </a:r>
            <a:r>
              <a:rPr lang="fr-FR" dirty="0"/>
              <a:t> </a:t>
            </a:r>
            <a:r>
              <a:rPr lang="fr-FR" dirty="0" err="1"/>
              <a:t>elitsed</a:t>
            </a:r>
            <a:r>
              <a:rPr lang="fr-FR" dirty="0"/>
              <a:t>. </a:t>
            </a:r>
          </a:p>
        </p:txBody>
      </p:sp>
      <p:sp>
        <p:nvSpPr>
          <p:cNvPr id="21" name="Espace réservé du texte 14">
            <a:extLst>
              <a:ext uri="{FF2B5EF4-FFF2-40B4-BE49-F238E27FC236}">
                <a16:creationId xmlns:a16="http://schemas.microsoft.com/office/drawing/2014/main" id="{4A6D2825-7377-9141-B9CE-FE4D72918D71}"/>
              </a:ext>
            </a:extLst>
          </p:cNvPr>
          <p:cNvSpPr>
            <a:spLocks noGrp="1"/>
          </p:cNvSpPr>
          <p:nvPr>
            <p:ph type="body" sz="quarter" idx="27" hasCustomPrompt="1"/>
          </p:nvPr>
        </p:nvSpPr>
        <p:spPr>
          <a:xfrm>
            <a:off x="44592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dirty="0"/>
              <a:t>Bullet Point de niveau 1 : </a:t>
            </a:r>
            <a:br>
              <a:rPr lang="fr-FR" dirty="0"/>
            </a:br>
            <a:r>
              <a:rPr lang="fr-FR" dirty="0" err="1"/>
              <a:t>sed</a:t>
            </a:r>
            <a:r>
              <a:rPr lang="fr-FR" dirty="0"/>
              <a:t> diam </a:t>
            </a:r>
            <a:r>
              <a:rPr lang="fr-FR" dirty="0" err="1"/>
              <a:t>nonummy</a:t>
            </a:r>
            <a:r>
              <a:rPr lang="fr-FR" dirty="0"/>
              <a:t> </a:t>
            </a:r>
            <a:r>
              <a:rPr lang="fr-FR" dirty="0" err="1"/>
              <a:t>nibh</a:t>
            </a:r>
            <a:endParaRPr lang="fr-FR" dirty="0"/>
          </a:p>
        </p:txBody>
      </p:sp>
      <p:sp>
        <p:nvSpPr>
          <p:cNvPr id="23" name="Espace réservé du texte 4">
            <a:extLst>
              <a:ext uri="{FF2B5EF4-FFF2-40B4-BE49-F238E27FC236}">
                <a16:creationId xmlns:a16="http://schemas.microsoft.com/office/drawing/2014/main" id="{04C5F54C-789E-9044-82C0-380E381EE5DF}"/>
              </a:ext>
            </a:extLst>
          </p:cNvPr>
          <p:cNvSpPr>
            <a:spLocks noGrp="1"/>
          </p:cNvSpPr>
          <p:nvPr>
            <p:ph type="body" sz="quarter" idx="28" hasCustomPrompt="1"/>
          </p:nvPr>
        </p:nvSpPr>
        <p:spPr>
          <a:xfrm>
            <a:off x="8421690" y="1952521"/>
            <a:ext cx="3132136" cy="514668"/>
          </a:xfrm>
        </p:spPr>
        <p:txBody>
          <a:bodyPr>
            <a:noAutofit/>
          </a:bodyPr>
          <a:lstStyle>
            <a:lvl1pPr marL="0" indent="0">
              <a:lnSpc>
                <a:spcPct val="100000"/>
              </a:lnSpc>
              <a:buNone/>
              <a:defRPr sz="1400" b="1"/>
            </a:lvl1pPr>
          </a:lstStyle>
          <a:p>
            <a:pPr lvl="0"/>
            <a:r>
              <a:rPr lang="fr-FR" dirty="0"/>
              <a:t>Texte de niveau 1 </a:t>
            </a:r>
            <a:r>
              <a:rPr lang="fr-FR" dirty="0" err="1"/>
              <a:t>dolor</a:t>
            </a:r>
            <a:r>
              <a:rPr lang="fr-FR" dirty="0"/>
              <a:t> </a:t>
            </a:r>
            <a:r>
              <a:rPr lang="fr-FR" dirty="0" err="1"/>
              <a:t>sit</a:t>
            </a:r>
            <a:r>
              <a:rPr lang="fr-FR" dirty="0"/>
              <a:t> </a:t>
            </a:r>
            <a:r>
              <a:rPr lang="fr-FR" dirty="0" err="1"/>
              <a:t>amet</a:t>
            </a:r>
            <a:r>
              <a:rPr lang="fr-FR" dirty="0"/>
              <a:t>, </a:t>
            </a:r>
            <a:br>
              <a:rPr lang="fr-FR" dirty="0"/>
            </a:br>
            <a:r>
              <a:rPr lang="fr-FR" dirty="0" err="1"/>
              <a:t>consectetuer</a:t>
            </a:r>
            <a:r>
              <a:rPr lang="fr-FR" dirty="0"/>
              <a:t> </a:t>
            </a:r>
            <a:r>
              <a:rPr lang="fr-FR" dirty="0" err="1"/>
              <a:t>adipiscing</a:t>
            </a:r>
            <a:r>
              <a:rPr lang="fr-FR" dirty="0"/>
              <a:t> </a:t>
            </a:r>
            <a:r>
              <a:rPr lang="fr-FR" dirty="0" err="1"/>
              <a:t>elitsed</a:t>
            </a:r>
            <a:r>
              <a:rPr lang="fr-FR" dirty="0"/>
              <a:t>. </a:t>
            </a:r>
          </a:p>
        </p:txBody>
      </p:sp>
      <p:sp>
        <p:nvSpPr>
          <p:cNvPr id="24" name="Espace réservé du texte 14">
            <a:extLst>
              <a:ext uri="{FF2B5EF4-FFF2-40B4-BE49-F238E27FC236}">
                <a16:creationId xmlns:a16="http://schemas.microsoft.com/office/drawing/2014/main" id="{BF4636E0-9F2E-5644-9EFB-1E499C26FCA9}"/>
              </a:ext>
            </a:extLst>
          </p:cNvPr>
          <p:cNvSpPr>
            <a:spLocks noGrp="1"/>
          </p:cNvSpPr>
          <p:nvPr>
            <p:ph type="body" sz="quarter" idx="29" hasCustomPrompt="1"/>
          </p:nvPr>
        </p:nvSpPr>
        <p:spPr>
          <a:xfrm>
            <a:off x="8421689" y="2494194"/>
            <a:ext cx="3132135" cy="428625"/>
          </a:xfrm>
        </p:spPr>
        <p:txBody>
          <a:bodyPr>
            <a:noAutofit/>
          </a:bodyPr>
          <a:lstStyle>
            <a:lvl1pPr marL="228600" indent="-228600">
              <a:lnSpc>
                <a:spcPct val="100000"/>
              </a:lnSpc>
              <a:buFontTx/>
              <a:buBlip>
                <a:blip r:embed="rId2"/>
              </a:buBlip>
              <a:defRPr sz="1400" b="0" i="0">
                <a:latin typeface="Arial" panose="020B0604020202020204" pitchFamily="34" charset="0"/>
                <a:cs typeface="Arial" panose="020B0604020202020204" pitchFamily="34" charset="0"/>
              </a:defRPr>
            </a:lvl1pPr>
          </a:lstStyle>
          <a:p>
            <a:pPr lvl="0"/>
            <a:r>
              <a:rPr lang="fr-FR" dirty="0"/>
              <a:t>Bullet Point de niveau 1 : </a:t>
            </a:r>
            <a:br>
              <a:rPr lang="fr-FR" dirty="0"/>
            </a:br>
            <a:r>
              <a:rPr lang="fr-FR" dirty="0" err="1"/>
              <a:t>sed</a:t>
            </a:r>
            <a:r>
              <a:rPr lang="fr-FR" dirty="0"/>
              <a:t> diam </a:t>
            </a:r>
            <a:r>
              <a:rPr lang="fr-FR" dirty="0" err="1"/>
              <a:t>nonummy</a:t>
            </a:r>
            <a:r>
              <a:rPr lang="fr-FR" dirty="0"/>
              <a:t> </a:t>
            </a:r>
            <a:r>
              <a:rPr lang="fr-FR" dirty="0" err="1"/>
              <a:t>nibh</a:t>
            </a:r>
            <a:endParaRPr lang="fr-FR" dirty="0"/>
          </a:p>
        </p:txBody>
      </p:sp>
      <p:sp>
        <p:nvSpPr>
          <p:cNvPr id="26" name="Rectangle 25">
            <a:extLst>
              <a:ext uri="{FF2B5EF4-FFF2-40B4-BE49-F238E27FC236}">
                <a16:creationId xmlns:a16="http://schemas.microsoft.com/office/drawing/2014/main" id="{1B3B1FE7-B5B3-BF43-84F5-F6542E2A4185}"/>
              </a:ext>
            </a:extLst>
          </p:cNvPr>
          <p:cNvSpPr/>
          <p:nvPr userDrawn="1"/>
        </p:nvSpPr>
        <p:spPr>
          <a:xfrm>
            <a:off x="825176"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B0C234-08F5-5F4D-87F7-206480AA69AC}"/>
              </a:ext>
            </a:extLst>
          </p:cNvPr>
          <p:cNvSpPr/>
          <p:nvPr userDrawn="1"/>
        </p:nvSpPr>
        <p:spPr>
          <a:xfrm>
            <a:off x="1160300"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D1C40EED-6A05-3E4B-8B2C-F87E0EF4F59B}"/>
              </a:ext>
            </a:extLst>
          </p:cNvPr>
          <p:cNvSpPr>
            <a:spLocks noGrp="1"/>
          </p:cNvSpPr>
          <p:nvPr>
            <p:ph type="body" sz="quarter" idx="30" hasCustomPrompt="1"/>
          </p:nvPr>
        </p:nvSpPr>
        <p:spPr>
          <a:xfrm>
            <a:off x="1706399"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dirty="0"/>
              <a:t>Titre</a:t>
            </a:r>
          </a:p>
        </p:txBody>
      </p:sp>
      <p:sp>
        <p:nvSpPr>
          <p:cNvPr id="14" name="Espace réservé du texte 13">
            <a:extLst>
              <a:ext uri="{FF2B5EF4-FFF2-40B4-BE49-F238E27FC236}">
                <a16:creationId xmlns:a16="http://schemas.microsoft.com/office/drawing/2014/main" id="{4227F54B-F692-0648-A669-00FB02D9F937}"/>
              </a:ext>
            </a:extLst>
          </p:cNvPr>
          <p:cNvSpPr>
            <a:spLocks noGrp="1"/>
          </p:cNvSpPr>
          <p:nvPr>
            <p:ph type="body" sz="quarter" idx="31" hasCustomPrompt="1"/>
          </p:nvPr>
        </p:nvSpPr>
        <p:spPr>
          <a:xfrm>
            <a:off x="1273632" y="4094163"/>
            <a:ext cx="1859308" cy="1392237"/>
          </a:xfrm>
        </p:spPr>
        <p:txBody>
          <a:bodyPr>
            <a:noAutofit/>
          </a:bodyPr>
          <a:lstStyle>
            <a:lvl1pPr marL="0" indent="0" algn="ctr">
              <a:lnSpc>
                <a:spcPct val="150000"/>
              </a:lnSpc>
              <a:buNone/>
              <a:defRPr sz="1050" spc="0">
                <a:solidFill>
                  <a:schemeClr val="bg1"/>
                </a:solidFill>
              </a:defRPr>
            </a:lvl1pPr>
          </a:lstStyle>
          <a:p>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Lorem</a:t>
            </a:r>
            <a:r>
              <a:rPr lang="fr-FR" dirty="0"/>
              <a:t> </a:t>
            </a:r>
          </a:p>
        </p:txBody>
      </p:sp>
      <p:sp>
        <p:nvSpPr>
          <p:cNvPr id="33" name="Rectangle 32">
            <a:extLst>
              <a:ext uri="{FF2B5EF4-FFF2-40B4-BE49-F238E27FC236}">
                <a16:creationId xmlns:a16="http://schemas.microsoft.com/office/drawing/2014/main" id="{76B60E22-0065-0F49-B6DA-2AC1255390D4}"/>
              </a:ext>
            </a:extLst>
          </p:cNvPr>
          <p:cNvSpPr/>
          <p:nvPr userDrawn="1"/>
        </p:nvSpPr>
        <p:spPr>
          <a:xfrm>
            <a:off x="4552350"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CC53374E-9D5C-E843-B4CC-8E08C289D830}"/>
              </a:ext>
            </a:extLst>
          </p:cNvPr>
          <p:cNvSpPr/>
          <p:nvPr userDrawn="1"/>
        </p:nvSpPr>
        <p:spPr>
          <a:xfrm>
            <a:off x="4887474"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space réservé du texte 3">
            <a:extLst>
              <a:ext uri="{FF2B5EF4-FFF2-40B4-BE49-F238E27FC236}">
                <a16:creationId xmlns:a16="http://schemas.microsoft.com/office/drawing/2014/main" id="{A4FC1F4A-1EDB-D94C-B698-044A817D4A06}"/>
              </a:ext>
            </a:extLst>
          </p:cNvPr>
          <p:cNvSpPr>
            <a:spLocks noGrp="1"/>
          </p:cNvSpPr>
          <p:nvPr>
            <p:ph type="body" sz="quarter" idx="32" hasCustomPrompt="1"/>
          </p:nvPr>
        </p:nvSpPr>
        <p:spPr>
          <a:xfrm>
            <a:off x="5433573"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dirty="0"/>
              <a:t>Titre</a:t>
            </a:r>
          </a:p>
        </p:txBody>
      </p:sp>
      <p:sp>
        <p:nvSpPr>
          <p:cNvPr id="36" name="Espace réservé du texte 13">
            <a:extLst>
              <a:ext uri="{FF2B5EF4-FFF2-40B4-BE49-F238E27FC236}">
                <a16:creationId xmlns:a16="http://schemas.microsoft.com/office/drawing/2014/main" id="{4A49AEF9-1280-A949-B0D2-DD4EC24A60A4}"/>
              </a:ext>
            </a:extLst>
          </p:cNvPr>
          <p:cNvSpPr>
            <a:spLocks noGrp="1"/>
          </p:cNvSpPr>
          <p:nvPr>
            <p:ph type="body" sz="quarter" idx="33" hasCustomPrompt="1"/>
          </p:nvPr>
        </p:nvSpPr>
        <p:spPr>
          <a:xfrm>
            <a:off x="5000806" y="4094163"/>
            <a:ext cx="1859308" cy="1392237"/>
          </a:xfrm>
        </p:spPr>
        <p:txBody>
          <a:bodyPr>
            <a:noAutofit/>
          </a:bodyPr>
          <a:lstStyle>
            <a:lvl1pPr marL="0" indent="0" algn="ctr">
              <a:lnSpc>
                <a:spcPct val="150000"/>
              </a:lnSpc>
              <a:buNone/>
              <a:defRPr sz="1050" spc="0">
                <a:solidFill>
                  <a:schemeClr val="bg1"/>
                </a:solidFill>
              </a:defRPr>
            </a:lvl1pPr>
          </a:lstStyle>
          <a:p>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Lorem</a:t>
            </a:r>
            <a:r>
              <a:rPr lang="fr-FR" dirty="0"/>
              <a:t> </a:t>
            </a:r>
          </a:p>
        </p:txBody>
      </p:sp>
      <p:sp>
        <p:nvSpPr>
          <p:cNvPr id="37" name="Rectangle 36">
            <a:extLst>
              <a:ext uri="{FF2B5EF4-FFF2-40B4-BE49-F238E27FC236}">
                <a16:creationId xmlns:a16="http://schemas.microsoft.com/office/drawing/2014/main" id="{D3A7DC9C-206C-814C-A1DB-3C3045BBD69C}"/>
              </a:ext>
            </a:extLst>
          </p:cNvPr>
          <p:cNvSpPr/>
          <p:nvPr userDrawn="1"/>
        </p:nvSpPr>
        <p:spPr>
          <a:xfrm>
            <a:off x="8508124"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A19A15D5-4C89-564F-92A7-FB7C149DCBB1}"/>
              </a:ext>
            </a:extLst>
          </p:cNvPr>
          <p:cNvSpPr/>
          <p:nvPr userDrawn="1"/>
        </p:nvSpPr>
        <p:spPr>
          <a:xfrm>
            <a:off x="8843248"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space réservé du texte 3">
            <a:extLst>
              <a:ext uri="{FF2B5EF4-FFF2-40B4-BE49-F238E27FC236}">
                <a16:creationId xmlns:a16="http://schemas.microsoft.com/office/drawing/2014/main" id="{23A20845-150D-1D46-9D9B-A65D641E9049}"/>
              </a:ext>
            </a:extLst>
          </p:cNvPr>
          <p:cNvSpPr>
            <a:spLocks noGrp="1"/>
          </p:cNvSpPr>
          <p:nvPr>
            <p:ph type="body" sz="quarter" idx="34" hasCustomPrompt="1"/>
          </p:nvPr>
        </p:nvSpPr>
        <p:spPr>
          <a:xfrm>
            <a:off x="9389347" y="3761244"/>
            <a:ext cx="993775" cy="263052"/>
          </a:xfrm>
        </p:spPr>
        <p:txBody>
          <a:bodyP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stStyle>
          <a:p>
            <a:r>
              <a:rPr lang="fr-FR" dirty="0"/>
              <a:t>Titre</a:t>
            </a:r>
          </a:p>
        </p:txBody>
      </p:sp>
      <p:sp>
        <p:nvSpPr>
          <p:cNvPr id="40" name="Espace réservé du texte 13">
            <a:extLst>
              <a:ext uri="{FF2B5EF4-FFF2-40B4-BE49-F238E27FC236}">
                <a16:creationId xmlns:a16="http://schemas.microsoft.com/office/drawing/2014/main" id="{491ECF39-1009-A54A-A272-A5701E52B1A7}"/>
              </a:ext>
            </a:extLst>
          </p:cNvPr>
          <p:cNvSpPr>
            <a:spLocks noGrp="1"/>
          </p:cNvSpPr>
          <p:nvPr>
            <p:ph type="body" sz="quarter" idx="35" hasCustomPrompt="1"/>
          </p:nvPr>
        </p:nvSpPr>
        <p:spPr>
          <a:xfrm>
            <a:off x="8956580" y="4094163"/>
            <a:ext cx="1859308" cy="1392237"/>
          </a:xfrm>
        </p:spPr>
        <p:txBody>
          <a:bodyPr>
            <a:noAutofit/>
          </a:bodyPr>
          <a:lstStyle>
            <a:lvl1pPr marL="0" indent="0" algn="ctr">
              <a:lnSpc>
                <a:spcPct val="150000"/>
              </a:lnSpc>
              <a:buNone/>
              <a:defRPr sz="1050" spc="0">
                <a:solidFill>
                  <a:schemeClr val="bg1"/>
                </a:solidFill>
              </a:defRPr>
            </a:lvl1pPr>
          </a:lstStyle>
          <a:p>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r>
              <a:rPr lang="fr-FR" dirty="0" err="1"/>
              <a:t>Lorem</a:t>
            </a:r>
            <a:r>
              <a:rPr lang="fr-FR" dirty="0"/>
              <a:t> </a:t>
            </a:r>
          </a:p>
        </p:txBody>
      </p:sp>
      <p:sp>
        <p:nvSpPr>
          <p:cNvPr id="2" name="Espace réservé de la date 1"/>
          <p:cNvSpPr>
            <a:spLocks noGrp="1"/>
          </p:cNvSpPr>
          <p:nvPr>
            <p:ph type="dt" sz="half" idx="36"/>
          </p:nvPr>
        </p:nvSpPr>
        <p:spPr/>
        <p:txBody>
          <a:bodyPr/>
          <a:lstStyle>
            <a:lvl1pPr>
              <a:defRPr>
                <a:solidFill>
                  <a:schemeClr val="bg1"/>
                </a:solidFill>
              </a:defRPr>
            </a:lvl1pPr>
          </a:lstStyle>
          <a:p>
            <a:fld id="{672A0C82-3269-4DD4-AD38-3F36F0F81EB6}" type="datetime4">
              <a:rPr lang="fr-FR" smtClean="0"/>
              <a:pPr/>
              <a:t>29 mars 2021</a:t>
            </a:fld>
            <a:endParaRPr lang="fr-FR" dirty="0"/>
          </a:p>
        </p:txBody>
      </p:sp>
      <p:sp>
        <p:nvSpPr>
          <p:cNvPr id="31" name="Espace réservé du numéro de diapositive 22">
            <a:extLst>
              <a:ext uri="{FF2B5EF4-FFF2-40B4-BE49-F238E27FC236}">
                <a16:creationId xmlns:a16="http://schemas.microsoft.com/office/drawing/2014/main" id="{63A96AAB-FB2E-0E49-95BD-F486210D940B}"/>
              </a:ext>
            </a:extLst>
          </p:cNvPr>
          <p:cNvSpPr txBox="1">
            <a:spLocks/>
          </p:cNvSpPr>
          <p:nvPr userDrawn="1"/>
        </p:nvSpPr>
        <p:spPr>
          <a:xfrm>
            <a:off x="4724400" y="6459108"/>
            <a:ext cx="2743200" cy="285932"/>
          </a:xfrm>
          <a:prstGeom prst="rect">
            <a:avLst/>
          </a:prstGeom>
        </p:spPr>
        <p:txBody>
          <a:bodyPr vert="horz" lIns="91440" tIns="45720" rIns="91440" bIns="45720" rtlCol="0" anchor="ctr"/>
          <a:lstStyle>
            <a:defPPr>
              <a:defRPr lang="fr-FR"/>
            </a:defPPr>
            <a:lvl1pPr marL="0" algn="ctr"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E28664-C9A0-B14D-A7D3-D0482E77A9F4}" type="slidenum">
              <a:rPr lang="fr-FR" smtClean="0"/>
              <a:pPr/>
              <a:t>‹N°›</a:t>
            </a:fld>
            <a:endParaRPr lang="fr-FR" dirty="0"/>
          </a:p>
        </p:txBody>
      </p:sp>
      <p:pic>
        <p:nvPicPr>
          <p:cNvPr id="41" name="Image 40">
            <a:extLst>
              <a:ext uri="{FF2B5EF4-FFF2-40B4-BE49-F238E27FC236}">
                <a16:creationId xmlns:a16="http://schemas.microsoft.com/office/drawing/2014/main" id="{806DDF17-B811-FE4B-B428-F4F5F8EEA4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Tree>
    <p:extLst>
      <p:ext uri="{BB962C8B-B14F-4D97-AF65-F5344CB8AC3E}">
        <p14:creationId xmlns:p14="http://schemas.microsoft.com/office/powerpoint/2010/main" val="75283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9671"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9671" cy="514667"/>
          </a:xfrm>
        </p:spPr>
        <p:txBody>
          <a:bodyPr>
            <a:normAutofit/>
          </a:bodyPr>
          <a:lstStyle>
            <a:lvl1pPr marL="0" indent="0">
              <a:buNone/>
              <a:defRPr sz="1800">
                <a:solidFill>
                  <a:srgbClr val="00BCFD"/>
                </a:solidFill>
              </a:defRPr>
            </a:lvl1pPr>
          </a:lstStyle>
          <a:p>
            <a:pPr lvl="0"/>
            <a:r>
              <a:rPr lang="fr-FR" dirty="0"/>
              <a:t>Sous Titre</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dirty="0"/>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320851" y="753892"/>
            <a:ext cx="3835848" cy="5351463"/>
          </a:xfrm>
        </p:spPr>
        <p:txBody>
          <a:bodyPr/>
          <a:lstStyle/>
          <a:p>
            <a:endParaRPr lang="fr-FR"/>
          </a:p>
        </p:txBody>
      </p:sp>
      <p:sp>
        <p:nvSpPr>
          <p:cNvPr id="8" name="Espace réservé du graphique 7">
            <a:extLst>
              <a:ext uri="{FF2B5EF4-FFF2-40B4-BE49-F238E27FC236}">
                <a16:creationId xmlns:a16="http://schemas.microsoft.com/office/drawing/2014/main" id="{B6177BF9-10F8-1442-ADA3-23DD8BC75578}"/>
              </a:ext>
            </a:extLst>
          </p:cNvPr>
          <p:cNvSpPr>
            <a:spLocks noGrp="1"/>
          </p:cNvSpPr>
          <p:nvPr>
            <p:ph type="chart" sz="quarter" idx="27"/>
          </p:nvPr>
        </p:nvSpPr>
        <p:spPr>
          <a:xfrm>
            <a:off x="9315909" y="753892"/>
            <a:ext cx="1800000" cy="1800000"/>
          </a:xfrm>
        </p:spPr>
        <p:txBody>
          <a:bodyPr/>
          <a:lstStyle/>
          <a:p>
            <a:endParaRPr lang="fr-FR" dirty="0"/>
          </a:p>
        </p:txBody>
      </p:sp>
      <p:sp>
        <p:nvSpPr>
          <p:cNvPr id="25" name="Espace réservé du graphique 7">
            <a:extLst>
              <a:ext uri="{FF2B5EF4-FFF2-40B4-BE49-F238E27FC236}">
                <a16:creationId xmlns:a16="http://schemas.microsoft.com/office/drawing/2014/main" id="{E9B729B3-2032-2F4E-8D42-FE550D2AE92C}"/>
              </a:ext>
            </a:extLst>
          </p:cNvPr>
          <p:cNvSpPr>
            <a:spLocks noGrp="1"/>
          </p:cNvSpPr>
          <p:nvPr>
            <p:ph type="chart" sz="quarter" idx="28"/>
          </p:nvPr>
        </p:nvSpPr>
        <p:spPr>
          <a:xfrm>
            <a:off x="9315909" y="2869677"/>
            <a:ext cx="1800000" cy="1800000"/>
          </a:xfrm>
        </p:spPr>
        <p:txBody>
          <a:bodyPr/>
          <a:lstStyle/>
          <a:p>
            <a:endParaRPr lang="fr-FR" dirty="0"/>
          </a:p>
        </p:txBody>
      </p:sp>
      <p:sp>
        <p:nvSpPr>
          <p:cNvPr id="26" name="Espace réservé du graphique 7">
            <a:extLst>
              <a:ext uri="{FF2B5EF4-FFF2-40B4-BE49-F238E27FC236}">
                <a16:creationId xmlns:a16="http://schemas.microsoft.com/office/drawing/2014/main" id="{7999B301-0597-D442-B726-A9917B3966D7}"/>
              </a:ext>
            </a:extLst>
          </p:cNvPr>
          <p:cNvSpPr>
            <a:spLocks noGrp="1" noChangeAspect="1"/>
          </p:cNvSpPr>
          <p:nvPr>
            <p:ph type="chart" sz="quarter" idx="29"/>
          </p:nvPr>
        </p:nvSpPr>
        <p:spPr>
          <a:xfrm>
            <a:off x="9315909" y="4995338"/>
            <a:ext cx="1116000" cy="1116000"/>
          </a:xfrm>
        </p:spPr>
        <p:txBody>
          <a:bodyPr/>
          <a:lstStyle/>
          <a:p>
            <a:endParaRPr lang="fr-FR" dirty="0"/>
          </a:p>
        </p:txBody>
      </p:sp>
      <p:sp>
        <p:nvSpPr>
          <p:cNvPr id="27" name="Espace réservé du graphique 7">
            <a:extLst>
              <a:ext uri="{FF2B5EF4-FFF2-40B4-BE49-F238E27FC236}">
                <a16:creationId xmlns:a16="http://schemas.microsoft.com/office/drawing/2014/main" id="{529658AE-DE3D-0A47-A546-E534872CFF84}"/>
              </a:ext>
            </a:extLst>
          </p:cNvPr>
          <p:cNvSpPr>
            <a:spLocks noGrp="1" noChangeAspect="1"/>
          </p:cNvSpPr>
          <p:nvPr>
            <p:ph type="chart" sz="quarter" idx="30"/>
          </p:nvPr>
        </p:nvSpPr>
        <p:spPr>
          <a:xfrm>
            <a:off x="10560369" y="4995338"/>
            <a:ext cx="1116000" cy="1116000"/>
          </a:xfrm>
        </p:spPr>
        <p:txBody>
          <a:bodyPr/>
          <a:lstStyle/>
          <a:p>
            <a:endParaRPr lang="fr-FR" dirty="0"/>
          </a:p>
        </p:txBody>
      </p:sp>
      <p:sp>
        <p:nvSpPr>
          <p:cNvPr id="28" name="Espace réservé du texte 90">
            <a:extLst>
              <a:ext uri="{FF2B5EF4-FFF2-40B4-BE49-F238E27FC236}">
                <a16:creationId xmlns:a16="http://schemas.microsoft.com/office/drawing/2014/main" id="{A6713D72-FD5D-6942-B8B2-2252DC0FB469}"/>
              </a:ext>
            </a:extLst>
          </p:cNvPr>
          <p:cNvSpPr>
            <a:spLocks noGrp="1"/>
          </p:cNvSpPr>
          <p:nvPr>
            <p:ph type="body" sz="quarter" idx="31"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Titre de Page</a:t>
            </a:r>
          </a:p>
        </p:txBody>
      </p:sp>
      <p:sp>
        <p:nvSpPr>
          <p:cNvPr id="29" name="Espace réservé du texte 95">
            <a:extLst>
              <a:ext uri="{FF2B5EF4-FFF2-40B4-BE49-F238E27FC236}">
                <a16:creationId xmlns:a16="http://schemas.microsoft.com/office/drawing/2014/main" id="{3E904AF8-953F-C44C-8651-83B78CE263D5}"/>
              </a:ext>
            </a:extLst>
          </p:cNvPr>
          <p:cNvSpPr>
            <a:spLocks noGrp="1"/>
          </p:cNvSpPr>
          <p:nvPr>
            <p:ph type="body" sz="quarter" idx="32"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dirty="0"/>
              <a:t>Sous Titre</a:t>
            </a:r>
          </a:p>
        </p:txBody>
      </p:sp>
      <p:sp>
        <p:nvSpPr>
          <p:cNvPr id="30" name="Espace réservé du texte 4">
            <a:extLst>
              <a:ext uri="{FF2B5EF4-FFF2-40B4-BE49-F238E27FC236}">
                <a16:creationId xmlns:a16="http://schemas.microsoft.com/office/drawing/2014/main" id="{4EA966C8-EC89-8840-949B-C9CC738FC495}"/>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dirty="0"/>
              <a:t>Texte de niveau 1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31" name="Espace réservé du texte 14">
            <a:extLst>
              <a:ext uri="{FF2B5EF4-FFF2-40B4-BE49-F238E27FC236}">
                <a16:creationId xmlns:a16="http://schemas.microsoft.com/office/drawing/2014/main" id="{14E37284-0098-FA4F-BCFF-3534054755F7}"/>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dirty="0"/>
              <a:t>Bullet Point de niveau 1 : </a:t>
            </a:r>
            <a:r>
              <a:rPr lang="fr-FR" dirty="0" err="1"/>
              <a:t>sed</a:t>
            </a:r>
            <a:r>
              <a:rPr lang="fr-FR" dirty="0"/>
              <a:t> diam </a:t>
            </a:r>
            <a:r>
              <a:rPr lang="fr-FR" dirty="0" err="1"/>
              <a:t>nonummy</a:t>
            </a:r>
            <a:r>
              <a:rPr lang="fr-FR" dirty="0"/>
              <a:t> </a:t>
            </a:r>
            <a:r>
              <a:rPr lang="fr-FR" dirty="0" err="1"/>
              <a:t>nibh</a:t>
            </a:r>
            <a:endParaRPr lang="fr-FR" dirty="0"/>
          </a:p>
        </p:txBody>
      </p:sp>
      <p:sp>
        <p:nvSpPr>
          <p:cNvPr id="32" name="Espace réservé du texte 4">
            <a:extLst>
              <a:ext uri="{FF2B5EF4-FFF2-40B4-BE49-F238E27FC236}">
                <a16:creationId xmlns:a16="http://schemas.microsoft.com/office/drawing/2014/main" id="{0E1385AB-E7A3-2044-BA65-BCE60B75D87C}"/>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dirty="0"/>
              <a:t>Texte de niveau 2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33" name="Espace réservé du texte 14">
            <a:extLst>
              <a:ext uri="{FF2B5EF4-FFF2-40B4-BE49-F238E27FC236}">
                <a16:creationId xmlns:a16="http://schemas.microsoft.com/office/drawing/2014/main" id="{B173A4AC-04D4-E74B-88AB-C95107D5E5AC}"/>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dirty="0"/>
              <a:t>Bullet Point de niveau 2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endParaRPr lang="fr-FR" dirty="0"/>
          </a:p>
        </p:txBody>
      </p:sp>
      <p:sp>
        <p:nvSpPr>
          <p:cNvPr id="34" name="Espace réservé du texte 4">
            <a:extLst>
              <a:ext uri="{FF2B5EF4-FFF2-40B4-BE49-F238E27FC236}">
                <a16:creationId xmlns:a16="http://schemas.microsoft.com/office/drawing/2014/main" id="{56E51CBD-0A55-9B4D-9BB8-54C06C74DD05}"/>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dirty="0"/>
              <a:t>Texte de niveau 3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br>
              <a:rPr lang="fr-FR" dirty="0"/>
            </a:b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35" name="Espace réservé du texte 14">
            <a:extLst>
              <a:ext uri="{FF2B5EF4-FFF2-40B4-BE49-F238E27FC236}">
                <a16:creationId xmlns:a16="http://schemas.microsoft.com/office/drawing/2014/main" id="{11372422-E6D5-5F4C-B51F-E48C3A419C77}"/>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dirty="0"/>
              <a:t>Bullet Point de niveau 3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p>
        </p:txBody>
      </p:sp>
      <p:sp>
        <p:nvSpPr>
          <p:cNvPr id="2" name="Espace réservé de la date 1"/>
          <p:cNvSpPr>
            <a:spLocks noGrp="1"/>
          </p:cNvSpPr>
          <p:nvPr>
            <p:ph type="dt" sz="half" idx="33"/>
          </p:nvPr>
        </p:nvSpPr>
        <p:spPr/>
        <p:txBody>
          <a:bodyPr/>
          <a:lstStyle>
            <a:lvl1pPr>
              <a:defRPr>
                <a:solidFill>
                  <a:schemeClr val="bg1"/>
                </a:solidFill>
              </a:defRPr>
            </a:lvl1pPr>
          </a:lstStyle>
          <a:p>
            <a:fld id="{672A0C82-3269-4DD4-AD38-3F36F0F81EB6}" type="datetime4">
              <a:rPr lang="fr-FR" smtClean="0"/>
              <a:pPr/>
              <a:t>29 mars 2021</a:t>
            </a:fld>
            <a:endParaRPr lang="fr-FR" dirty="0"/>
          </a:p>
        </p:txBody>
      </p:sp>
      <p:pic>
        <p:nvPicPr>
          <p:cNvPr id="38" name="Image 37">
            <a:extLst>
              <a:ext uri="{FF2B5EF4-FFF2-40B4-BE49-F238E27FC236}">
                <a16:creationId xmlns:a16="http://schemas.microsoft.com/office/drawing/2014/main" id="{8D5D2221-16CC-834D-9577-13C083929D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Tree>
    <p:extLst>
      <p:ext uri="{BB962C8B-B14F-4D97-AF65-F5344CB8AC3E}">
        <p14:creationId xmlns:p14="http://schemas.microsoft.com/office/powerpoint/2010/main" val="324987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4303072"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4303072" cy="514667"/>
          </a:xfrm>
        </p:spPr>
        <p:txBody>
          <a:bodyPr>
            <a:normAutofit/>
          </a:bodyPr>
          <a:lstStyle>
            <a:lvl1pPr marL="0" indent="0">
              <a:buNone/>
              <a:defRPr sz="1800">
                <a:solidFill>
                  <a:srgbClr val="00BCFD"/>
                </a:solidFill>
              </a:defRPr>
            </a:lvl1pPr>
          </a:lstStyle>
          <a:p>
            <a:pPr lvl="0"/>
            <a:r>
              <a:rPr lang="fr-FR" dirty="0"/>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303390" cy="714375"/>
          </a:xfrm>
        </p:spPr>
        <p:txBody>
          <a:bodyPr>
            <a:noAutofit/>
          </a:bodyPr>
          <a:lstStyle>
            <a:lvl1pPr marL="0" indent="0">
              <a:lnSpc>
                <a:spcPct val="100000"/>
              </a:lnSpc>
              <a:buNone/>
              <a:defRPr sz="1300" b="1"/>
            </a:lvl1pPr>
          </a:lstStyle>
          <a:p>
            <a:pPr lvl="0"/>
            <a:r>
              <a:rPr lang="fr-FR" dirty="0"/>
              <a:t>Texte de niveau 1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43603"/>
            <a:ext cx="4309671"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dirty="0"/>
              <a:t>Bullet Point de niveau 1 : </a:t>
            </a:r>
            <a:r>
              <a:rPr lang="fr-FR" dirty="0" err="1"/>
              <a:t>sed</a:t>
            </a:r>
            <a:r>
              <a:rPr lang="fr-FR" dirty="0"/>
              <a:t> diam </a:t>
            </a:r>
            <a:r>
              <a:rPr lang="fr-FR" dirty="0" err="1"/>
              <a:t>nonummy</a:t>
            </a:r>
            <a:r>
              <a:rPr lang="fr-FR" dirty="0"/>
              <a:t> </a:t>
            </a:r>
            <a:r>
              <a:rPr lang="fr-FR" dirty="0" err="1"/>
              <a:t>nibh</a:t>
            </a:r>
            <a:endParaRPr lang="fr-FR" dirty="0"/>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1"/>
            <a:ext cx="4303390" cy="661772"/>
          </a:xfrm>
        </p:spPr>
        <p:txBody>
          <a:bodyPr>
            <a:normAutofit/>
          </a:bodyPr>
          <a:lstStyle>
            <a:lvl1pPr marL="0" indent="0">
              <a:lnSpc>
                <a:spcPct val="100000"/>
              </a:lnSpc>
              <a:buNone/>
              <a:defRPr sz="1200" b="1"/>
            </a:lvl1pPr>
          </a:lstStyle>
          <a:p>
            <a:pPr lvl="0"/>
            <a:r>
              <a:rPr lang="fr-FR" dirty="0"/>
              <a:t>Texte de niveau 2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25488"/>
            <a:ext cx="4303389"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dirty="0"/>
              <a:t>Bullet Point de niveau 2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endParaRPr lang="fr-FR" dirty="0"/>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792235"/>
            <a:ext cx="4303390" cy="714375"/>
          </a:xfrm>
        </p:spPr>
        <p:txBody>
          <a:bodyPr>
            <a:normAutofit/>
          </a:bodyPr>
          <a:lstStyle>
            <a:lvl1pPr marL="0" indent="0">
              <a:lnSpc>
                <a:spcPct val="100000"/>
              </a:lnSpc>
              <a:buNone/>
              <a:defRPr sz="1100" b="1"/>
            </a:lvl1pPr>
          </a:lstStyle>
          <a:p>
            <a:pPr lvl="0"/>
            <a:r>
              <a:rPr lang="fr-FR" dirty="0"/>
              <a:t>Texte de niveau 3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br>
              <a:rPr lang="fr-FR" dirty="0"/>
            </a:b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br>
              <a:rPr lang="fr-FR" dirty="0"/>
            </a:b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303390"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dirty="0"/>
              <a:t>Bullet Point de niveau 3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dirty="0"/>
          </a:p>
        </p:txBody>
      </p:sp>
      <p:sp>
        <p:nvSpPr>
          <p:cNvPr id="3" name="Espace réservé du graphique 2">
            <a:extLst>
              <a:ext uri="{FF2B5EF4-FFF2-40B4-BE49-F238E27FC236}">
                <a16:creationId xmlns:a16="http://schemas.microsoft.com/office/drawing/2014/main" id="{C16F9E7A-DDE6-D24F-A882-9D86E1AD757A}"/>
              </a:ext>
            </a:extLst>
          </p:cNvPr>
          <p:cNvSpPr>
            <a:spLocks noGrp="1"/>
          </p:cNvSpPr>
          <p:nvPr>
            <p:ph type="chart" sz="quarter" idx="26"/>
          </p:nvPr>
        </p:nvSpPr>
        <p:spPr>
          <a:xfrm>
            <a:off x="5111359" y="711200"/>
            <a:ext cx="6239128" cy="2987527"/>
          </a:xfrm>
        </p:spPr>
        <p:txBody>
          <a:bodyPr/>
          <a:lstStyle/>
          <a:p>
            <a:endParaRPr lang="fr-FR"/>
          </a:p>
        </p:txBody>
      </p:sp>
      <p:sp>
        <p:nvSpPr>
          <p:cNvPr id="28" name="Espace réservé pour une image  13">
            <a:extLst>
              <a:ext uri="{FF2B5EF4-FFF2-40B4-BE49-F238E27FC236}">
                <a16:creationId xmlns:a16="http://schemas.microsoft.com/office/drawing/2014/main" id="{21408889-F82B-7C4A-B24A-A5A8DCCDE96A}"/>
              </a:ext>
            </a:extLst>
          </p:cNvPr>
          <p:cNvSpPr>
            <a:spLocks noGrp="1"/>
          </p:cNvSpPr>
          <p:nvPr>
            <p:ph type="pic" sz="quarter" idx="27"/>
          </p:nvPr>
        </p:nvSpPr>
        <p:spPr>
          <a:xfrm>
            <a:off x="5111358" y="3782295"/>
            <a:ext cx="6239129" cy="2164620"/>
          </a:xfrm>
          <a:solidFill>
            <a:schemeClr val="bg1">
              <a:lumMod val="95000"/>
            </a:schemeClr>
          </a:solidFill>
        </p:spPr>
        <p:txBody>
          <a:bodyPr/>
          <a:lstStyle/>
          <a:p>
            <a:endParaRPr lang="fr-FR" dirty="0"/>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29 mars 2021</a:t>
            </a:fld>
            <a:endParaRPr lang="fr-FR" dirty="0"/>
          </a:p>
        </p:txBody>
      </p:sp>
      <p:pic>
        <p:nvPicPr>
          <p:cNvPr id="22" name="Image 21">
            <a:extLst>
              <a:ext uri="{FF2B5EF4-FFF2-40B4-BE49-F238E27FC236}">
                <a16:creationId xmlns:a16="http://schemas.microsoft.com/office/drawing/2014/main" id="{246FE226-30E2-1742-9F0F-8DDFF2B1F0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Tree>
    <p:extLst>
      <p:ext uri="{BB962C8B-B14F-4D97-AF65-F5344CB8AC3E}">
        <p14:creationId xmlns:p14="http://schemas.microsoft.com/office/powerpoint/2010/main" val="805875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6" y="396000"/>
            <a:ext cx="11397600" cy="607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B2633A-F630-BA4D-B717-9DB5FA4946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3030" y="2158453"/>
            <a:ext cx="2901818" cy="1810258"/>
          </a:xfrm>
          <a:prstGeom prst="rect">
            <a:avLst/>
          </a:prstGeom>
        </p:spPr>
      </p:pic>
      <p:sp>
        <p:nvSpPr>
          <p:cNvPr id="5" name="Espace réservé du texte 95">
            <a:extLst>
              <a:ext uri="{FF2B5EF4-FFF2-40B4-BE49-F238E27FC236}">
                <a16:creationId xmlns:a16="http://schemas.microsoft.com/office/drawing/2014/main" id="{5AF21BB3-0E41-6C43-B6C1-9F913BA61476}"/>
              </a:ext>
            </a:extLst>
          </p:cNvPr>
          <p:cNvSpPr txBox="1">
            <a:spLocks/>
          </p:cNvSpPr>
          <p:nvPr userDrawn="1"/>
        </p:nvSpPr>
        <p:spPr>
          <a:xfrm>
            <a:off x="3942403" y="5731163"/>
            <a:ext cx="4303072" cy="514667"/>
          </a:xfrm>
          <a:prstGeom prst="rect">
            <a:avLst/>
          </a:prstGeom>
        </p:spPr>
        <p:txBody>
          <a:bodyPr>
            <a:normAutofit/>
          </a:bodyPr>
          <a:lstStyle>
            <a:lvl1pPr marL="0" indent="0" algn="ctr" defTabSz="914400" rtl="0" eaLnBrk="1" latinLnBrk="0" hangingPunct="1">
              <a:lnSpc>
                <a:spcPct val="100000"/>
              </a:lnSpc>
              <a:spcBef>
                <a:spcPts val="1000"/>
              </a:spcBef>
              <a:buFont typeface="Arial" panose="020B0604020202020204" pitchFamily="34" charset="0"/>
              <a:buNone/>
              <a:defRPr sz="1600" b="1" i="0" kern="1200">
                <a:solidFill>
                  <a:srgbClr val="00A3D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92175" algn="l"/>
              </a:tabLst>
            </a:pPr>
            <a:r>
              <a:rPr lang="fr-FR" dirty="0">
                <a:solidFill>
                  <a:srgbClr val="00BCFD"/>
                </a:solidFill>
              </a:rPr>
              <a:t>engie-solutions.com</a:t>
            </a:r>
          </a:p>
        </p:txBody>
      </p:sp>
    </p:spTree>
    <p:extLst>
      <p:ext uri="{BB962C8B-B14F-4D97-AF65-F5344CB8AC3E}">
        <p14:creationId xmlns:p14="http://schemas.microsoft.com/office/powerpoint/2010/main" val="2070591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age vierg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CCC0F88-9A81-EB4E-BE97-15269A04E9B9}"/>
              </a:ext>
            </a:extLst>
          </p:cNvPr>
          <p:cNvSpPr/>
          <p:nvPr userDrawn="1"/>
        </p:nvSpPr>
        <p:spPr>
          <a:xfrm>
            <a:off x="-4119" y="-15633"/>
            <a:ext cx="12192000" cy="6889846"/>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BA582C-9CCF-C64B-92B1-E1A4D14374A9}"/>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a:extLst>
              <a:ext uri="{FF2B5EF4-FFF2-40B4-BE49-F238E27FC236}">
                <a16:creationId xmlns:a16="http://schemas.microsoft.com/office/drawing/2014/main" id="{08EF287F-E863-9C42-BE36-0810CF78FB21}"/>
              </a:ext>
            </a:extLst>
          </p:cNvPr>
          <p:cNvPicPr>
            <a:picLocks noChangeAspect="1"/>
          </p:cNvPicPr>
          <p:nvPr userDrawn="1"/>
        </p:nvPicPr>
        <p:blipFill>
          <a:blip r:embed="rId2"/>
          <a:stretch>
            <a:fillRect/>
          </a:stretch>
        </p:blipFill>
        <p:spPr>
          <a:xfrm>
            <a:off x="5153307" y="1314713"/>
            <a:ext cx="1885385" cy="682640"/>
          </a:xfrm>
          <a:prstGeom prst="rect">
            <a:avLst/>
          </a:prstGeom>
        </p:spPr>
      </p:pic>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Espace réservé du texte 90">
            <a:extLst>
              <a:ext uri="{FF2B5EF4-FFF2-40B4-BE49-F238E27FC236}">
                <a16:creationId xmlns:a16="http://schemas.microsoft.com/office/drawing/2014/main" id="{04C54A6B-AE95-4936-A42A-2CA728B2D89C}"/>
              </a:ext>
            </a:extLst>
          </p:cNvPr>
          <p:cNvSpPr>
            <a:spLocks noGrp="1"/>
          </p:cNvSpPr>
          <p:nvPr>
            <p:ph type="body" sz="quarter" idx="14" hasCustomPrompt="1"/>
          </p:nvPr>
        </p:nvSpPr>
        <p:spPr>
          <a:xfrm>
            <a:off x="706755" y="710624"/>
            <a:ext cx="107708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a:t>Titre de Page</a:t>
            </a:r>
          </a:p>
        </p:txBody>
      </p:sp>
      <p:sp>
        <p:nvSpPr>
          <p:cNvPr id="10" name="Espace réservé du numéro de diapositive 5">
            <a:extLst>
              <a:ext uri="{FF2B5EF4-FFF2-40B4-BE49-F238E27FC236}">
                <a16:creationId xmlns:a16="http://schemas.microsoft.com/office/drawing/2014/main" id="{85F731FB-8C92-4CCD-A7C3-CF1EA6379860}"/>
              </a:ext>
            </a:extLst>
          </p:cNvPr>
          <p:cNvSpPr>
            <a:spLocks noGrp="1"/>
          </p:cNvSpPr>
          <p:nvPr>
            <p:ph type="sldNum" sz="quarter" idx="12"/>
          </p:nvPr>
        </p:nvSpPr>
        <p:spPr>
          <a:xfrm>
            <a:off x="9048750" y="6480175"/>
            <a:ext cx="2743200" cy="365125"/>
          </a:xfrm>
        </p:spPr>
        <p:txBody>
          <a:bodyPr/>
          <a:lstStyle/>
          <a:p>
            <a:fld id="{CC4E6D10-CE5E-4587-B59C-63526B1F30AE}" type="slidenum">
              <a:rPr lang="fr-FR" smtClean="0"/>
              <a:t>‹N°›</a:t>
            </a:fld>
            <a:endParaRPr lang="fr-FR"/>
          </a:p>
        </p:txBody>
      </p:sp>
    </p:spTree>
    <p:extLst>
      <p:ext uri="{BB962C8B-B14F-4D97-AF65-F5344CB8AC3E}">
        <p14:creationId xmlns:p14="http://schemas.microsoft.com/office/powerpoint/2010/main" val="372638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0" y="0"/>
            <a:ext cx="12201815"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598D3DA-BA34-024E-90BB-6ECC57507C89}"/>
              </a:ext>
            </a:extLst>
          </p:cNvPr>
          <p:cNvSpPr>
            <a:spLocks noGrp="1"/>
          </p:cNvSpPr>
          <p:nvPr>
            <p:ph type="body" sz="quarter" idx="14" hasCustomPrompt="1"/>
          </p:nvPr>
        </p:nvSpPr>
        <p:spPr>
          <a:xfrm>
            <a:off x="4221806" y="2410674"/>
            <a:ext cx="3740150" cy="755650"/>
          </a:xfrm>
        </p:spPr>
        <p:txBody>
          <a:bodyPr>
            <a:normAutofit/>
          </a:bodyPr>
          <a:lstStyle>
            <a:lvl1pPr marL="0" indent="0" algn="ctr">
              <a:buNone/>
              <a:defRPr sz="4000" b="1" i="0" spc="-120" baseline="0">
                <a:solidFill>
                  <a:srgbClr val="00BCFD"/>
                </a:solidFill>
                <a:latin typeface="Arial" panose="020B0604020202020204" pitchFamily="34" charset="0"/>
                <a:cs typeface="Arial" panose="020B0604020202020204" pitchFamily="34" charset="0"/>
              </a:defRPr>
            </a:lvl1pPr>
          </a:lstStyle>
          <a:p>
            <a:r>
              <a:rPr lang="fr-FR" dirty="0"/>
              <a:t>Introduction</a:t>
            </a:r>
          </a:p>
        </p:txBody>
      </p:sp>
      <p:sp>
        <p:nvSpPr>
          <p:cNvPr id="13" name="Espace réservé du texte 12">
            <a:extLst>
              <a:ext uri="{FF2B5EF4-FFF2-40B4-BE49-F238E27FC236}">
                <a16:creationId xmlns:a16="http://schemas.microsoft.com/office/drawing/2014/main" id="{48298B14-D926-8947-8DC3-6D32333B0226}"/>
              </a:ext>
            </a:extLst>
          </p:cNvPr>
          <p:cNvSpPr>
            <a:spLocks noGrp="1"/>
          </p:cNvSpPr>
          <p:nvPr>
            <p:ph type="body" sz="quarter" idx="15" hasCustomPrompt="1"/>
          </p:nvPr>
        </p:nvSpPr>
        <p:spPr>
          <a:xfrm>
            <a:off x="3610618" y="3207063"/>
            <a:ext cx="4962525" cy="1562100"/>
          </a:xfrm>
        </p:spPr>
        <p:txBody>
          <a:bodyPr>
            <a:noAutofit/>
          </a:bodyPr>
          <a:lstStyle>
            <a:lvl1pPr marL="0" indent="0" algn="ctr">
              <a:buNone/>
              <a:defRPr sz="1800" b="1" i="0">
                <a:solidFill>
                  <a:srgbClr val="353A3D">
                    <a:alpha val="60000"/>
                  </a:srgbClr>
                </a:solidFill>
                <a:latin typeface="Arial" panose="020B0604020202020204" pitchFamily="34" charset="0"/>
                <a:cs typeface="Arial" panose="020B0604020202020204" pitchFamily="34" charset="0"/>
              </a:defRPr>
            </a:lvl1pPr>
          </a:lstStyle>
          <a:p>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a:t>
            </a:r>
            <a:r>
              <a:rPr lang="fr-FR" dirty="0" err="1"/>
              <a:t>diamipsum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a:t>
            </a:r>
          </a:p>
        </p:txBody>
      </p:sp>
      <p:sp>
        <p:nvSpPr>
          <p:cNvPr id="11" name="Espace réservé de la date 10"/>
          <p:cNvSpPr>
            <a:spLocks noGrp="1"/>
          </p:cNvSpPr>
          <p:nvPr>
            <p:ph type="dt" sz="half" idx="16"/>
          </p:nvPr>
        </p:nvSpPr>
        <p:spPr/>
        <p:txBody>
          <a:bodyPr/>
          <a:lstStyle>
            <a:lvl1pPr>
              <a:defRPr>
                <a:solidFill>
                  <a:schemeClr val="bg1"/>
                </a:solidFill>
              </a:defRPr>
            </a:lvl1pPr>
          </a:lstStyle>
          <a:p>
            <a:fld id="{38199507-FD5A-4636-803E-7027E20DDAE1}" type="datetime4">
              <a:rPr lang="fr-FR" smtClean="0"/>
              <a:t>29 mars 2021</a:t>
            </a:fld>
            <a:endParaRPr lang="fr-FR" dirty="0"/>
          </a:p>
        </p:txBody>
      </p:sp>
      <p:pic>
        <p:nvPicPr>
          <p:cNvPr id="9" name="Image 8">
            <a:extLst>
              <a:ext uri="{FF2B5EF4-FFF2-40B4-BE49-F238E27FC236}">
                <a16:creationId xmlns:a16="http://schemas.microsoft.com/office/drawing/2014/main" id="{80A0D34B-F497-D74F-B609-9764E7AA33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37729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CCC0F88-9A81-EB4E-BE97-15269A04E9B9}"/>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BA582C-9CCF-C64B-92B1-E1A4D14374A9}"/>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a:extLst>
              <a:ext uri="{FF2B5EF4-FFF2-40B4-BE49-F238E27FC236}">
                <a16:creationId xmlns:a16="http://schemas.microsoft.com/office/drawing/2014/main" id="{4AF3D653-BDB7-0B43-BC34-F0AFE989670A}"/>
              </a:ext>
            </a:extLst>
          </p:cNvPr>
          <p:cNvCxnSpPr>
            <a:cxnSpLocks/>
          </p:cNvCxnSpPr>
          <p:nvPr userDrawn="1"/>
        </p:nvCxnSpPr>
        <p:spPr>
          <a:xfrm>
            <a:off x="5473959"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4214A446-1A6E-7743-8468-EA87E90F93E3}"/>
              </a:ext>
            </a:extLst>
          </p:cNvPr>
          <p:cNvCxnSpPr>
            <a:cxnSpLocks/>
          </p:cNvCxnSpPr>
          <p:nvPr userDrawn="1"/>
        </p:nvCxnSpPr>
        <p:spPr>
          <a:xfrm>
            <a:off x="6705034" y="5946709"/>
            <a:ext cx="0" cy="19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e la date 1"/>
          <p:cNvSpPr>
            <a:spLocks noGrp="1"/>
          </p:cNvSpPr>
          <p:nvPr>
            <p:ph type="dt" sz="half" idx="10"/>
          </p:nvPr>
        </p:nvSpPr>
        <p:spPr/>
        <p:txBody>
          <a:bodyPr/>
          <a:lstStyle>
            <a:lvl1pPr>
              <a:defRPr>
                <a:solidFill>
                  <a:schemeClr val="bg1"/>
                </a:solidFill>
              </a:defRPr>
            </a:lvl1pPr>
          </a:lstStyle>
          <a:p>
            <a:fld id="{37BF25C2-3279-435F-89A6-9861F75B4B73}" type="datetime4">
              <a:rPr lang="fr-FR" smtClean="0"/>
              <a:pPr/>
              <a:t>29 mars 2021</a:t>
            </a:fld>
            <a:endParaRPr lang="fr-FR" dirty="0"/>
          </a:p>
        </p:txBody>
      </p:sp>
      <p:pic>
        <p:nvPicPr>
          <p:cNvPr id="9" name="Image 8">
            <a:extLst>
              <a:ext uri="{FF2B5EF4-FFF2-40B4-BE49-F238E27FC236}">
                <a16:creationId xmlns:a16="http://schemas.microsoft.com/office/drawing/2014/main" id="{F2C42FD3-6F03-FD4C-B845-D7FF66A26D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1200" y="1022400"/>
            <a:ext cx="1638000" cy="1021844"/>
          </a:xfrm>
          <a:prstGeom prst="rect">
            <a:avLst/>
          </a:prstGeom>
        </p:spPr>
      </p:pic>
    </p:spTree>
    <p:extLst>
      <p:ext uri="{BB962C8B-B14F-4D97-AF65-F5344CB8AC3E}">
        <p14:creationId xmlns:p14="http://schemas.microsoft.com/office/powerpoint/2010/main" val="109899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_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1292AAA-14D4-4A42-AF0B-9019287571DE}"/>
              </a:ext>
            </a:extLst>
          </p:cNvPr>
          <p:cNvSpPr/>
          <p:nvPr userDrawn="1"/>
        </p:nvSpPr>
        <p:spPr>
          <a:xfrm>
            <a:off x="397052" y="401283"/>
            <a:ext cx="11397049" cy="6071646"/>
          </a:xfrm>
          <a:prstGeom prst="rect">
            <a:avLst/>
          </a:prstGeom>
          <a:gradFill flip="none" rotWithShape="1">
            <a:gsLst>
              <a:gs pos="100000">
                <a:srgbClr val="00BCFD">
                  <a:lumMod val="100000"/>
                </a:srgbClr>
              </a:gs>
              <a:gs pos="12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chemeClr val="bg1"/>
                </a:solidFill>
                <a:latin typeface="Arial Black" panose="020B0604020202020204" pitchFamily="34" charset="0"/>
                <a:cs typeface="Arial Black" panose="020B0604020202020204" pitchFamily="34" charset="0"/>
              </a:defRPr>
            </a:lvl1pPr>
          </a:lstStyle>
          <a:p>
            <a:pPr lvl="0"/>
            <a:r>
              <a:rPr lang="fr-FR" dirty="0"/>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chemeClr val="bg1"/>
                  </a:solidFill>
                </a:ln>
                <a:noFill/>
                <a:latin typeface="Arial Black" panose="020B0604020202020204" pitchFamily="34" charset="0"/>
                <a:cs typeface="Arial Black" panose="020B0604020202020204" pitchFamily="34" charset="0"/>
              </a:defRPr>
            </a:lvl1pPr>
          </a:lstStyle>
          <a:p>
            <a:pPr lvl="0"/>
            <a:r>
              <a:rPr lang="fr-FR" dirty="0"/>
              <a:t>1</a:t>
            </a:r>
          </a:p>
        </p:txBody>
      </p:sp>
      <p:sp>
        <p:nvSpPr>
          <p:cNvPr id="2" name="Espace réservé de la date 1"/>
          <p:cNvSpPr>
            <a:spLocks noGrp="1"/>
          </p:cNvSpPr>
          <p:nvPr>
            <p:ph type="dt" sz="half" idx="17"/>
          </p:nvPr>
        </p:nvSpPr>
        <p:spPr/>
        <p:txBody>
          <a:bodyPr/>
          <a:lstStyle/>
          <a:p>
            <a:fld id="{672A0C82-3269-4DD4-AD38-3F36F0F81EB6}" type="datetime4">
              <a:rPr lang="fr-FR" smtClean="0"/>
              <a:t>29 mars 2021</a:t>
            </a:fld>
            <a:endParaRPr lang="fr-FR" dirty="0"/>
          </a:p>
        </p:txBody>
      </p:sp>
    </p:spTree>
    <p:extLst>
      <p:ext uri="{BB962C8B-B14F-4D97-AF65-F5344CB8AC3E}">
        <p14:creationId xmlns:p14="http://schemas.microsoft.com/office/powerpoint/2010/main" val="20631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_version_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0998DD-C758-7647-BE6B-0E9879307B53}"/>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7E04D6-2EC8-CA43-BDF6-3DEC1B75E710}"/>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texte 28">
            <a:extLst>
              <a:ext uri="{FF2B5EF4-FFF2-40B4-BE49-F238E27FC236}">
                <a16:creationId xmlns:a16="http://schemas.microsoft.com/office/drawing/2014/main" id="{5CF7BE68-3FE6-AF41-B459-6A8A765C5BFC}"/>
              </a:ext>
            </a:extLst>
          </p:cNvPr>
          <p:cNvSpPr>
            <a:spLocks noGrp="1"/>
          </p:cNvSpPr>
          <p:nvPr>
            <p:ph type="body" sz="quarter" idx="14" hasCustomPrompt="1"/>
          </p:nvPr>
        </p:nvSpPr>
        <p:spPr>
          <a:xfrm>
            <a:off x="3755601" y="4750890"/>
            <a:ext cx="4679950" cy="1271588"/>
          </a:xfr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dirty="0"/>
              <a:t>Titre chapitre </a:t>
            </a:r>
          </a:p>
        </p:txBody>
      </p:sp>
      <p:sp>
        <p:nvSpPr>
          <p:cNvPr id="23" name="Espace réservé du texte 97">
            <a:extLst>
              <a:ext uri="{FF2B5EF4-FFF2-40B4-BE49-F238E27FC236}">
                <a16:creationId xmlns:a16="http://schemas.microsoft.com/office/drawing/2014/main" id="{A56D0E4E-E397-4842-9D18-6D522BA34659}"/>
              </a:ext>
            </a:extLst>
          </p:cNvPr>
          <p:cNvSpPr>
            <a:spLocks noGrp="1"/>
          </p:cNvSpPr>
          <p:nvPr>
            <p:ph type="body" sz="quarter" idx="16" hasCustomPrompt="1"/>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dirty="0"/>
              <a:t>1</a:t>
            </a:r>
          </a:p>
        </p:txBody>
      </p:sp>
      <p:sp>
        <p:nvSpPr>
          <p:cNvPr id="2" name="Espace réservé de la date 1"/>
          <p:cNvSpPr>
            <a:spLocks noGrp="1"/>
          </p:cNvSpPr>
          <p:nvPr>
            <p:ph type="dt" sz="half" idx="17"/>
          </p:nvPr>
        </p:nvSpPr>
        <p:spPr/>
        <p:txBody>
          <a:bodyPr/>
          <a:lstStyle>
            <a:lvl1pPr>
              <a:defRPr>
                <a:solidFill>
                  <a:schemeClr val="bg1"/>
                </a:solidFill>
              </a:defRPr>
            </a:lvl1pPr>
          </a:lstStyle>
          <a:p>
            <a:fld id="{672A0C82-3269-4DD4-AD38-3F36F0F81EB6}" type="datetime4">
              <a:rPr lang="fr-FR" smtClean="0"/>
              <a:pPr/>
              <a:t>29 mars 2021</a:t>
            </a:fld>
            <a:endParaRPr lang="fr-FR" dirty="0"/>
          </a:p>
        </p:txBody>
      </p:sp>
    </p:spTree>
    <p:extLst>
      <p:ext uri="{BB962C8B-B14F-4D97-AF65-F5344CB8AC3E}">
        <p14:creationId xmlns:p14="http://schemas.microsoft.com/office/powerpoint/2010/main" val="128585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672115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5" y="1147798"/>
            <a:ext cx="6721151" cy="514667"/>
          </a:xfrm>
        </p:spPr>
        <p:txBody>
          <a:bodyPr>
            <a:normAutofit/>
          </a:bodyPr>
          <a:lstStyle>
            <a:lvl1pPr marL="0" indent="0">
              <a:buNone/>
              <a:defRPr sz="1800">
                <a:solidFill>
                  <a:srgbClr val="00BCFD"/>
                </a:solidFill>
              </a:defRPr>
            </a:lvl1pPr>
          </a:lstStyle>
          <a:p>
            <a:pPr lvl="0"/>
            <a:r>
              <a:rPr lang="fr-FR" dirty="0"/>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10666412" cy="714375"/>
          </a:xfrm>
        </p:spPr>
        <p:txBody>
          <a:bodyPr>
            <a:normAutofit/>
          </a:bodyPr>
          <a:lstStyle>
            <a:lvl1pPr marL="0" indent="0">
              <a:lnSpc>
                <a:spcPct val="100000"/>
              </a:lnSpc>
              <a:buNone/>
              <a:defRPr sz="1600" b="1"/>
            </a:lvl1pPr>
          </a:lstStyle>
          <a:p>
            <a:pPr lvl="0"/>
            <a:r>
              <a:rPr lang="fr-FR" dirty="0"/>
              <a:t>Texte de niveau 1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br>
              <a:rPr lang="fr-FR" dirty="0"/>
            </a:b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638425"/>
            <a:ext cx="10666412"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dirty="0"/>
              <a:t>Bullet Point de niveau 1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10666412" cy="714375"/>
          </a:xfrm>
        </p:spPr>
        <p:txBody>
          <a:bodyPr>
            <a:normAutofit/>
          </a:bodyPr>
          <a:lstStyle>
            <a:lvl1pPr marL="0" indent="0">
              <a:lnSpc>
                <a:spcPct val="100000"/>
              </a:lnSpc>
              <a:buNone/>
              <a:defRPr sz="1400" b="1"/>
            </a:lvl1pPr>
          </a:lstStyle>
          <a:p>
            <a:pPr lvl="0"/>
            <a:r>
              <a:rPr lang="fr-FR" dirty="0"/>
              <a:t>Texte de niveau 2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br>
              <a:rPr lang="fr-FR" dirty="0"/>
            </a:b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082341"/>
            <a:ext cx="10666412"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dirty="0"/>
              <a:t>Bullet Point de niveau 2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10666412" cy="714375"/>
          </a:xfrm>
        </p:spPr>
        <p:txBody>
          <a:bodyPr>
            <a:normAutofit/>
          </a:bodyPr>
          <a:lstStyle>
            <a:lvl1pPr marL="0" indent="0">
              <a:lnSpc>
                <a:spcPct val="100000"/>
              </a:lnSpc>
              <a:buNone/>
              <a:defRPr sz="1200" b="1"/>
            </a:lvl1pPr>
          </a:lstStyle>
          <a:p>
            <a:pPr lvl="0"/>
            <a:r>
              <a:rPr lang="fr-FR" dirty="0"/>
              <a:t>Texte de niveau 3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br>
              <a:rPr lang="fr-FR" dirty="0"/>
            </a:b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10666412"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dirty="0"/>
              <a:t>Bullet Point de niveau 3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p>
        </p:txBody>
      </p:sp>
      <p:sp>
        <p:nvSpPr>
          <p:cNvPr id="4" name="Espace réservé de la date 3"/>
          <p:cNvSpPr>
            <a:spLocks noGrp="1"/>
          </p:cNvSpPr>
          <p:nvPr>
            <p:ph type="dt" sz="half" idx="23"/>
          </p:nvPr>
        </p:nvSpPr>
        <p:spPr/>
        <p:txBody>
          <a:bodyPr/>
          <a:lstStyle>
            <a:lvl1pPr>
              <a:defRPr>
                <a:solidFill>
                  <a:schemeClr val="bg1"/>
                </a:solidFill>
              </a:defRPr>
            </a:lvl1pPr>
          </a:lstStyle>
          <a:p>
            <a:fld id="{672A0C82-3269-4DD4-AD38-3F36F0F81EB6}" type="datetime4">
              <a:rPr lang="fr-FR" smtClean="0"/>
              <a:pPr/>
              <a:t>29 mars 2021</a:t>
            </a:fld>
            <a:endParaRPr lang="fr-FR" dirty="0"/>
          </a:p>
        </p:txBody>
      </p:sp>
      <p:sp>
        <p:nvSpPr>
          <p:cNvPr id="9" name="Espace réservé du numéro de diapositive 8"/>
          <p:cNvSpPr>
            <a:spLocks noGrp="1"/>
          </p:cNvSpPr>
          <p:nvPr>
            <p:ph type="sldNum" sz="quarter" idx="25"/>
          </p:nvPr>
        </p:nvSpPr>
        <p:spPr/>
        <p:txBody>
          <a:bodyPr/>
          <a:lstStyle>
            <a:lvl1pPr>
              <a:defRPr>
                <a:solidFill>
                  <a:schemeClr val="bg1"/>
                </a:solidFill>
              </a:defRPr>
            </a:lvl1pPr>
          </a:lstStyle>
          <a:p>
            <a:fld id="{B1E28664-C9A0-B14D-A7D3-D0482E77A9F4}" type="slidenum">
              <a:rPr lang="fr-FR" smtClean="0"/>
              <a:pPr/>
              <a:t>‹N°›</a:t>
            </a:fld>
            <a:endParaRPr lang="fr-FR" dirty="0"/>
          </a:p>
        </p:txBody>
      </p:sp>
      <p:pic>
        <p:nvPicPr>
          <p:cNvPr id="22" name="Image 21">
            <a:extLst>
              <a:ext uri="{FF2B5EF4-FFF2-40B4-BE49-F238E27FC236}">
                <a16:creationId xmlns:a16="http://schemas.microsoft.com/office/drawing/2014/main" id="{F4DDC131-F1EF-B44F-975B-EF9902399F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Tree>
    <p:extLst>
      <p:ext uri="{BB962C8B-B14F-4D97-AF65-F5344CB8AC3E}">
        <p14:creationId xmlns:p14="http://schemas.microsoft.com/office/powerpoint/2010/main" val="286660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1875"/>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dirty="0"/>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5589587" cy="714375"/>
          </a:xfrm>
        </p:spPr>
        <p:txBody>
          <a:bodyPr>
            <a:normAutofit/>
          </a:bodyPr>
          <a:lstStyle>
            <a:lvl1pPr marL="0" indent="0">
              <a:lnSpc>
                <a:spcPct val="100000"/>
              </a:lnSpc>
              <a:buNone/>
              <a:defRPr sz="1600" b="1"/>
            </a:lvl1pPr>
          </a:lstStyle>
          <a:p>
            <a:pPr lvl="0"/>
            <a:r>
              <a:rPr lang="fr-FR" dirty="0"/>
              <a:t>Texte de niveau 1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8" y="2724133"/>
            <a:ext cx="5589587"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dirty="0"/>
              <a:t>Bullet Point de niveau 1 : </a:t>
            </a:r>
            <a:r>
              <a:rPr lang="fr-FR" dirty="0" err="1"/>
              <a:t>sed</a:t>
            </a:r>
            <a:r>
              <a:rPr lang="fr-FR" dirty="0"/>
              <a:t> diam </a:t>
            </a:r>
            <a:r>
              <a:rPr lang="fr-FR" dirty="0" err="1"/>
              <a:t>nonummy</a:t>
            </a:r>
            <a:r>
              <a:rPr lang="fr-FR" dirty="0"/>
              <a:t> </a:t>
            </a:r>
            <a:r>
              <a:rPr lang="fr-FR" dirty="0" err="1"/>
              <a:t>nibh</a:t>
            </a:r>
            <a:endParaRPr lang="fr-FR" dirty="0"/>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8" y="3467100"/>
            <a:ext cx="5589587" cy="714375"/>
          </a:xfrm>
        </p:spPr>
        <p:txBody>
          <a:bodyPr>
            <a:normAutofit/>
          </a:bodyPr>
          <a:lstStyle>
            <a:lvl1pPr marL="0" indent="0">
              <a:lnSpc>
                <a:spcPct val="100000"/>
              </a:lnSpc>
              <a:buNone/>
              <a:defRPr sz="1400" b="1"/>
            </a:lvl1pPr>
          </a:lstStyle>
          <a:p>
            <a:pPr lvl="0"/>
            <a:r>
              <a:rPr lang="fr-FR" dirty="0"/>
              <a:t>Texte de niveau 2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8" y="4194792"/>
            <a:ext cx="5589587"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dirty="0"/>
              <a:t>Bullet Point de niveau 2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endParaRPr lang="fr-FR" dirty="0"/>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8" y="4840459"/>
            <a:ext cx="5589587" cy="714375"/>
          </a:xfrm>
        </p:spPr>
        <p:txBody>
          <a:bodyPr>
            <a:normAutofit/>
          </a:bodyPr>
          <a:lstStyle>
            <a:lvl1pPr marL="0" indent="0">
              <a:lnSpc>
                <a:spcPct val="100000"/>
              </a:lnSpc>
              <a:buNone/>
              <a:defRPr sz="1200" b="1"/>
            </a:lvl1pPr>
          </a:lstStyle>
          <a:p>
            <a:pPr lvl="0"/>
            <a:r>
              <a:rPr lang="fr-FR" dirty="0"/>
              <a:t>Texte de niveau 3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 </a:t>
            </a:r>
            <a:r>
              <a:rPr lang="fr-FR" dirty="0" err="1"/>
              <a:t>laoreet</a:t>
            </a:r>
            <a:r>
              <a:rPr lang="fr-FR" dirty="0"/>
              <a:t> </a:t>
            </a:r>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a:t>
            </a:r>
            <a:endParaRPr lang="fr-FR" dirty="0"/>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8" y="5403370"/>
            <a:ext cx="5589587"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dirty="0"/>
              <a:t>Bullet Point de niveau 3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6534150" y="790575"/>
            <a:ext cx="4940231" cy="5238750"/>
          </a:xfrm>
          <a:solidFill>
            <a:schemeClr val="bg1">
              <a:lumMod val="95000"/>
            </a:schemeClr>
          </a:solidFill>
        </p:spPr>
        <p:txBody>
          <a:bodyPr/>
          <a:lstStyle/>
          <a:p>
            <a:endParaRPr lang="fr-FR"/>
          </a:p>
        </p:txBody>
      </p:sp>
      <p:sp>
        <p:nvSpPr>
          <p:cNvPr id="24" name="Espace réservé du numéro de diapositive 22">
            <a:extLst>
              <a:ext uri="{FF2B5EF4-FFF2-40B4-BE49-F238E27FC236}">
                <a16:creationId xmlns:a16="http://schemas.microsoft.com/office/drawing/2014/main" id="{0E8BD940-4CD1-3A42-B84A-D293E64B0845}"/>
              </a:ext>
            </a:extLst>
          </p:cNvPr>
          <p:cNvSpPr>
            <a:spLocks noGrp="1"/>
          </p:cNvSpPr>
          <p:nvPr>
            <p:ph type="sldNum" sz="quarter" idx="25"/>
          </p:nvPr>
        </p:nvSpPr>
        <p:spPr>
          <a:xfrm>
            <a:off x="4720281"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dirty="0"/>
          </a:p>
        </p:txBody>
      </p:sp>
      <p:sp>
        <p:nvSpPr>
          <p:cNvPr id="2" name="Espace réservé de la date 1"/>
          <p:cNvSpPr>
            <a:spLocks noGrp="1"/>
          </p:cNvSpPr>
          <p:nvPr>
            <p:ph type="dt" sz="half" idx="27"/>
          </p:nvPr>
        </p:nvSpPr>
        <p:spPr/>
        <p:txBody>
          <a:bodyPr/>
          <a:lstStyle>
            <a:lvl1pPr>
              <a:defRPr>
                <a:solidFill>
                  <a:schemeClr val="bg1"/>
                </a:solidFill>
              </a:defRPr>
            </a:lvl1pPr>
          </a:lstStyle>
          <a:p>
            <a:fld id="{672A0C82-3269-4DD4-AD38-3F36F0F81EB6}" type="datetime4">
              <a:rPr lang="fr-FR" smtClean="0"/>
              <a:pPr/>
              <a:t>29 mars 2021</a:t>
            </a:fld>
            <a:endParaRPr lang="fr-FR" dirty="0"/>
          </a:p>
        </p:txBody>
      </p:sp>
      <p:pic>
        <p:nvPicPr>
          <p:cNvPr id="22" name="Image 21">
            <a:extLst>
              <a:ext uri="{FF2B5EF4-FFF2-40B4-BE49-F238E27FC236}">
                <a16:creationId xmlns:a16="http://schemas.microsoft.com/office/drawing/2014/main" id="{48D5070B-061B-6948-804F-63D4A4C1A3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Tree>
    <p:extLst>
      <p:ext uri="{BB962C8B-B14F-4D97-AF65-F5344CB8AC3E}">
        <p14:creationId xmlns:p14="http://schemas.microsoft.com/office/powerpoint/2010/main" val="117230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0"/>
            <a:ext cx="12189600" cy="68580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dirty="0"/>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dirty="0"/>
              <a:t>Texte de niveau 1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dirty="0"/>
              <a:t>Bullet Point de niveau 1 : </a:t>
            </a:r>
            <a:r>
              <a:rPr lang="fr-FR" dirty="0" err="1"/>
              <a:t>sed</a:t>
            </a:r>
            <a:r>
              <a:rPr lang="fr-FR" dirty="0"/>
              <a:t> diam </a:t>
            </a:r>
            <a:r>
              <a:rPr lang="fr-FR" dirty="0" err="1"/>
              <a:t>nonummy</a:t>
            </a:r>
            <a:r>
              <a:rPr lang="fr-FR" dirty="0"/>
              <a:t> </a:t>
            </a:r>
            <a:r>
              <a:rPr lang="fr-FR" dirty="0" err="1"/>
              <a:t>nibh</a:t>
            </a:r>
            <a:endParaRPr lang="fr-FR" dirty="0"/>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dirty="0"/>
              <a:t>Texte de niveau 2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endParaRPr lang="fr-FR" dirty="0"/>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dirty="0"/>
              <a:t>Bullet Point de niveau 2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endParaRPr lang="fr-FR" dirty="0"/>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dirty="0"/>
              <a:t>Texte de niveau 3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dirty="0"/>
              <a:t>Bullet Point de niveau 3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041226" y="790575"/>
            <a:ext cx="3940849" cy="5238750"/>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9131903" y="393861"/>
            <a:ext cx="2660561" cy="6073200"/>
          </a:xfrm>
          <a:solidFill>
            <a:schemeClr val="bg1">
              <a:lumMod val="95000"/>
            </a:schemeClr>
          </a:solidFill>
        </p:spPr>
        <p:txBody>
          <a:bodyPr/>
          <a:lstStyle/>
          <a:p>
            <a:endParaRPr lang="fr-FR"/>
          </a:p>
        </p:txBody>
      </p:sp>
      <p:sp>
        <p:nvSpPr>
          <p:cNvPr id="22" name="Espace réservé du numéro de diapositive 22">
            <a:extLst>
              <a:ext uri="{FF2B5EF4-FFF2-40B4-BE49-F238E27FC236}">
                <a16:creationId xmlns:a16="http://schemas.microsoft.com/office/drawing/2014/main" id="{FC970281-1EC6-9141-B253-C6B5B6C5FF90}"/>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dirty="0"/>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29 mars 2021</a:t>
            </a:fld>
            <a:endParaRPr lang="fr-FR" dirty="0"/>
          </a:p>
        </p:txBody>
      </p:sp>
      <p:pic>
        <p:nvPicPr>
          <p:cNvPr id="24" name="Image 23">
            <a:extLst>
              <a:ext uri="{FF2B5EF4-FFF2-40B4-BE49-F238E27FC236}">
                <a16:creationId xmlns:a16="http://schemas.microsoft.com/office/drawing/2014/main" id="{3103683D-1979-5B42-8736-00889E6EB4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Tree>
    <p:extLst>
      <p:ext uri="{BB962C8B-B14F-4D97-AF65-F5344CB8AC3E}">
        <p14:creationId xmlns:p14="http://schemas.microsoft.com/office/powerpoint/2010/main" val="179718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200" y="1"/>
            <a:ext cx="12189600" cy="6857999"/>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87A80DA-C2B7-8948-A3E7-072C4F66BF5F}"/>
              </a:ext>
            </a:extLst>
          </p:cNvPr>
          <p:cNvSpPr/>
          <p:nvPr userDrawn="1"/>
        </p:nvSpPr>
        <p:spPr>
          <a:xfrm>
            <a:off x="395415" y="395415"/>
            <a:ext cx="11397049" cy="607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706755" y="710624"/>
            <a:ext cx="5589270" cy="499038"/>
          </a:xfrm>
          <a:noFill/>
        </p:spPr>
        <p:txBody>
          <a:bodyPr>
            <a:noAutofit/>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706756" y="1147798"/>
            <a:ext cx="5589270" cy="514667"/>
          </a:xfrm>
        </p:spPr>
        <p:txBody>
          <a:bodyPr>
            <a:normAutofit/>
          </a:bodyPr>
          <a:lstStyle>
            <a:lvl1pPr marL="0" indent="0">
              <a:buNone/>
              <a:defRPr sz="1800">
                <a:solidFill>
                  <a:srgbClr val="00BCFD"/>
                </a:solidFill>
              </a:defRPr>
            </a:lvl1pPr>
          </a:lstStyle>
          <a:p>
            <a:pPr lvl="0"/>
            <a:r>
              <a:rPr lang="fr-FR" dirty="0"/>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706438" y="1924050"/>
            <a:ext cx="4217985" cy="714375"/>
          </a:xfrm>
        </p:spPr>
        <p:txBody>
          <a:bodyPr>
            <a:normAutofit/>
          </a:bodyPr>
          <a:lstStyle>
            <a:lvl1pPr marL="0" indent="0">
              <a:lnSpc>
                <a:spcPct val="100000"/>
              </a:lnSpc>
              <a:buNone/>
              <a:defRPr sz="1600" b="1"/>
            </a:lvl1pPr>
          </a:lstStyle>
          <a:p>
            <a:pPr lvl="0"/>
            <a:r>
              <a:rPr lang="fr-FR" dirty="0"/>
              <a:t>Texte de niveau 1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a:t>
            </a: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706439" y="2724133"/>
            <a:ext cx="4217984" cy="428625"/>
          </a:xfrm>
        </p:spPr>
        <p:txBody>
          <a:bodyPr>
            <a:noAutofit/>
          </a:bodyPr>
          <a:lstStyle>
            <a:lvl1pPr marL="228600" indent="-228600">
              <a:lnSpc>
                <a:spcPct val="100000"/>
              </a:lnSpc>
              <a:buFontTx/>
              <a:buBlip>
                <a:blip r:embed="rId2"/>
              </a:buBlip>
              <a:defRPr sz="1500" b="0" i="0">
                <a:latin typeface="Arial" panose="020B0604020202020204" pitchFamily="34" charset="0"/>
                <a:cs typeface="Arial" panose="020B0604020202020204" pitchFamily="34" charset="0"/>
              </a:defRPr>
            </a:lvl1pPr>
          </a:lstStyle>
          <a:p>
            <a:pPr lvl="0"/>
            <a:r>
              <a:rPr lang="fr-FR" dirty="0"/>
              <a:t>Bullet Point de niveau 1 : </a:t>
            </a:r>
            <a:r>
              <a:rPr lang="fr-FR" dirty="0" err="1"/>
              <a:t>sed</a:t>
            </a:r>
            <a:r>
              <a:rPr lang="fr-FR" dirty="0"/>
              <a:t> diam </a:t>
            </a:r>
            <a:r>
              <a:rPr lang="fr-FR" dirty="0" err="1"/>
              <a:t>nonummy</a:t>
            </a:r>
            <a:r>
              <a:rPr lang="fr-FR" dirty="0"/>
              <a:t> </a:t>
            </a:r>
            <a:r>
              <a:rPr lang="fr-FR" dirty="0" err="1"/>
              <a:t>nibh</a:t>
            </a:r>
            <a:endParaRPr lang="fr-FR" dirty="0"/>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706439" y="3467100"/>
            <a:ext cx="4217986" cy="714375"/>
          </a:xfrm>
        </p:spPr>
        <p:txBody>
          <a:bodyPr>
            <a:normAutofit/>
          </a:bodyPr>
          <a:lstStyle>
            <a:lvl1pPr marL="0" indent="0">
              <a:lnSpc>
                <a:spcPct val="100000"/>
              </a:lnSpc>
              <a:buNone/>
              <a:defRPr sz="1400" b="1"/>
            </a:lvl1pPr>
          </a:lstStyle>
          <a:p>
            <a:pPr lvl="0"/>
            <a:r>
              <a:rPr lang="fr-FR" dirty="0"/>
              <a:t>Texte de niveau 2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endParaRPr lang="fr-FR" dirty="0"/>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706439" y="4194792"/>
            <a:ext cx="4217984" cy="428625"/>
          </a:xfrm>
        </p:spPr>
        <p:txBody>
          <a:bodyPr>
            <a:noAutofit/>
          </a:bodyPr>
          <a:lstStyle>
            <a:lvl1pPr marL="228600" indent="-228600">
              <a:lnSpc>
                <a:spcPct val="100000"/>
              </a:lnSpc>
              <a:buFontTx/>
              <a:buBlip>
                <a:blip r:embed="rId2"/>
              </a:buBlip>
              <a:defRPr sz="1200" b="0" i="0">
                <a:latin typeface="Arial" panose="020B0604020202020204" pitchFamily="34" charset="0"/>
                <a:cs typeface="Arial" panose="020B0604020202020204" pitchFamily="34" charset="0"/>
              </a:defRPr>
            </a:lvl1pPr>
          </a:lstStyle>
          <a:p>
            <a:pPr lvl="0"/>
            <a:r>
              <a:rPr lang="fr-FR" dirty="0"/>
              <a:t>Bullet Point de niveau 2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endParaRPr lang="fr-FR" dirty="0"/>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706439" y="4840459"/>
            <a:ext cx="4217984" cy="714375"/>
          </a:xfrm>
        </p:spPr>
        <p:txBody>
          <a:bodyPr>
            <a:normAutofit/>
          </a:bodyPr>
          <a:lstStyle>
            <a:lvl1pPr marL="0" indent="0">
              <a:lnSpc>
                <a:spcPct val="100000"/>
              </a:lnSpc>
              <a:buNone/>
              <a:defRPr sz="1200" b="1"/>
            </a:lvl1pPr>
          </a:lstStyle>
          <a:p>
            <a:pPr lvl="0"/>
            <a:r>
              <a:rPr lang="fr-FR" dirty="0"/>
              <a:t>Texte de niveau 3 </a:t>
            </a:r>
            <a:r>
              <a:rPr lang="fr-FR" dirty="0" err="1"/>
              <a:t>dolor</a:t>
            </a:r>
            <a:r>
              <a:rPr lang="fr-FR" dirty="0"/>
              <a:t> </a:t>
            </a:r>
            <a:r>
              <a:rPr lang="fr-FR" dirty="0" err="1"/>
              <a:t>sit</a:t>
            </a:r>
            <a:r>
              <a:rPr lang="fr-FR" dirty="0"/>
              <a:t> </a:t>
            </a:r>
            <a:r>
              <a:rPr lang="fr-FR" dirty="0" err="1"/>
              <a:t>amet</a:t>
            </a:r>
            <a:r>
              <a:rPr lang="fr-FR" dirty="0"/>
              <a:t>, </a:t>
            </a:r>
            <a:r>
              <a:rPr lang="fr-FR" dirty="0" err="1"/>
              <a:t>consectetuer</a:t>
            </a:r>
            <a:r>
              <a:rPr lang="fr-FR" dirty="0"/>
              <a:t> </a:t>
            </a:r>
            <a:r>
              <a:rPr lang="fr-FR" dirty="0" err="1"/>
              <a:t>adipiscing</a:t>
            </a:r>
            <a:r>
              <a:rPr lang="fr-FR" dirty="0"/>
              <a:t> </a:t>
            </a:r>
            <a:r>
              <a:rPr lang="fr-FR" dirty="0" err="1"/>
              <a:t>elit</a:t>
            </a:r>
            <a:r>
              <a:rPr lang="fr-FR" dirty="0"/>
              <a:t>, </a:t>
            </a:r>
            <a:r>
              <a:rPr lang="fr-FR" dirty="0" err="1"/>
              <a:t>sed</a:t>
            </a:r>
            <a:r>
              <a:rPr lang="fr-FR" dirty="0"/>
              <a:t> diam </a:t>
            </a:r>
            <a:r>
              <a:rPr lang="fr-FR" dirty="0" err="1"/>
              <a:t>nonummy</a:t>
            </a:r>
            <a:r>
              <a:rPr lang="fr-FR" dirty="0"/>
              <a:t> </a:t>
            </a:r>
            <a:r>
              <a:rPr lang="fr-FR" dirty="0" err="1"/>
              <a:t>ismod</a:t>
            </a:r>
            <a:r>
              <a:rPr lang="fr-FR" dirty="0"/>
              <a:t> </a:t>
            </a:r>
            <a:r>
              <a:rPr lang="fr-FR" dirty="0" err="1"/>
              <a:t>tincidunt</a:t>
            </a:r>
            <a:r>
              <a:rPr lang="fr-FR" dirty="0"/>
              <a:t> ut</a:t>
            </a: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706439" y="5403370"/>
            <a:ext cx="4217984" cy="428625"/>
          </a:xfrm>
        </p:spPr>
        <p:txBody>
          <a:bodyPr>
            <a:noAutofit/>
          </a:bodyPr>
          <a:lstStyle>
            <a:lvl1pPr marL="228600" indent="-228600">
              <a:lnSpc>
                <a:spcPct val="100000"/>
              </a:lnSpc>
              <a:buFontTx/>
              <a:buBlip>
                <a:blip r:embed="rId2"/>
              </a:buBlip>
              <a:defRPr sz="1100" b="0" i="0">
                <a:latin typeface="Arial" panose="020B0604020202020204" pitchFamily="34" charset="0"/>
                <a:cs typeface="Arial" panose="020B0604020202020204" pitchFamily="34" charset="0"/>
              </a:defRPr>
            </a:lvl1pPr>
          </a:lstStyle>
          <a:p>
            <a:pPr lvl="0"/>
            <a:r>
              <a:rPr lang="fr-FR" dirty="0"/>
              <a:t>Bullet Point de niveau 3 : </a:t>
            </a:r>
            <a:r>
              <a:rPr lang="fr-FR" dirty="0" err="1"/>
              <a:t>sed</a:t>
            </a:r>
            <a:r>
              <a:rPr lang="fr-FR" dirty="0"/>
              <a:t> diam </a:t>
            </a:r>
            <a:r>
              <a:rPr lang="fr-FR" dirty="0" err="1"/>
              <a:t>nonummy</a:t>
            </a:r>
            <a:r>
              <a:rPr lang="fr-FR" dirty="0"/>
              <a:t> </a:t>
            </a:r>
            <a:r>
              <a:rPr lang="fr-FR" dirty="0" err="1"/>
              <a:t>nibh</a:t>
            </a:r>
            <a:r>
              <a:rPr lang="fr-FR" dirty="0"/>
              <a:t> </a:t>
            </a:r>
            <a:r>
              <a:rPr lang="fr-FR" dirty="0" err="1"/>
              <a:t>euismod</a:t>
            </a:r>
            <a:r>
              <a:rPr lang="fr-FR" dirty="0"/>
              <a:t> </a:t>
            </a:r>
            <a:r>
              <a:rPr lang="fr-FR" dirty="0" err="1"/>
              <a:t>tincidunt</a:t>
            </a:r>
            <a:r>
              <a:rPr lang="fr-FR" dirty="0"/>
              <a:t> ut </a:t>
            </a:r>
            <a:r>
              <a:rPr lang="fr-FR" dirty="0" err="1"/>
              <a:t>laoreet</a:t>
            </a:r>
            <a:r>
              <a:rPr lang="fr-FR" dirty="0"/>
              <a:t> </a:t>
            </a:r>
          </a:p>
        </p:txBody>
      </p:sp>
      <p:sp>
        <p:nvSpPr>
          <p:cNvPr id="14" name="Espace réservé pour une image  13">
            <a:extLst>
              <a:ext uri="{FF2B5EF4-FFF2-40B4-BE49-F238E27FC236}">
                <a16:creationId xmlns:a16="http://schemas.microsoft.com/office/drawing/2014/main" id="{1ED14196-8E0C-DB46-A86C-C107665B0CCC}"/>
              </a:ext>
            </a:extLst>
          </p:cNvPr>
          <p:cNvSpPr>
            <a:spLocks noGrp="1"/>
          </p:cNvSpPr>
          <p:nvPr>
            <p:ph type="pic" sz="quarter" idx="26"/>
          </p:nvPr>
        </p:nvSpPr>
        <p:spPr>
          <a:xfrm>
            <a:off x="5159288" y="1442197"/>
            <a:ext cx="6325956" cy="2265938"/>
          </a:xfrm>
          <a:solidFill>
            <a:schemeClr val="bg1">
              <a:lumMod val="95000"/>
            </a:schemeClr>
          </a:solidFill>
        </p:spPr>
        <p:txBody>
          <a:bodyPr/>
          <a:lstStyle/>
          <a:p>
            <a:endParaRPr lang="fr-FR"/>
          </a:p>
        </p:txBody>
      </p:sp>
      <p:sp>
        <p:nvSpPr>
          <p:cNvPr id="21" name="Espace réservé pour une image  13">
            <a:extLst>
              <a:ext uri="{FF2B5EF4-FFF2-40B4-BE49-F238E27FC236}">
                <a16:creationId xmlns:a16="http://schemas.microsoft.com/office/drawing/2014/main" id="{1CA61D31-B044-744D-9935-08E5CFBB3D1B}"/>
              </a:ext>
            </a:extLst>
          </p:cNvPr>
          <p:cNvSpPr>
            <a:spLocks noGrp="1"/>
          </p:cNvSpPr>
          <p:nvPr>
            <p:ph type="pic" sz="quarter" idx="27"/>
          </p:nvPr>
        </p:nvSpPr>
        <p:spPr>
          <a:xfrm>
            <a:off x="5159289" y="3818231"/>
            <a:ext cx="6326272" cy="2281503"/>
          </a:xfrm>
          <a:solidFill>
            <a:schemeClr val="bg1">
              <a:lumMod val="95000"/>
            </a:schemeClr>
          </a:solidFill>
        </p:spPr>
        <p:txBody>
          <a:bodyPr/>
          <a:lstStyle/>
          <a:p>
            <a:endParaRPr lang="fr-FR"/>
          </a:p>
        </p:txBody>
      </p:sp>
      <p:sp>
        <p:nvSpPr>
          <p:cNvPr id="2" name="Espace réservé de la date 1"/>
          <p:cNvSpPr>
            <a:spLocks noGrp="1"/>
          </p:cNvSpPr>
          <p:nvPr>
            <p:ph type="dt" sz="half" idx="28"/>
          </p:nvPr>
        </p:nvSpPr>
        <p:spPr/>
        <p:txBody>
          <a:bodyPr/>
          <a:lstStyle>
            <a:lvl1pPr>
              <a:defRPr>
                <a:solidFill>
                  <a:schemeClr val="bg1"/>
                </a:solidFill>
              </a:defRPr>
            </a:lvl1pPr>
          </a:lstStyle>
          <a:p>
            <a:fld id="{672A0C82-3269-4DD4-AD38-3F36F0F81EB6}" type="datetime4">
              <a:rPr lang="fr-FR" smtClean="0"/>
              <a:pPr/>
              <a:t>29 mars 2021</a:t>
            </a:fld>
            <a:endParaRPr lang="fr-FR" dirty="0"/>
          </a:p>
        </p:txBody>
      </p:sp>
      <p:sp>
        <p:nvSpPr>
          <p:cNvPr id="24" name="Espace réservé du numéro de diapositive 22">
            <a:extLst>
              <a:ext uri="{FF2B5EF4-FFF2-40B4-BE49-F238E27FC236}">
                <a16:creationId xmlns:a16="http://schemas.microsoft.com/office/drawing/2014/main" id="{1CDC0CDF-D1E3-7945-8683-523B6A959CB8}"/>
              </a:ext>
            </a:extLst>
          </p:cNvPr>
          <p:cNvSpPr>
            <a:spLocks noGrp="1"/>
          </p:cNvSpPr>
          <p:nvPr>
            <p:ph type="sldNum" sz="quarter" idx="25"/>
          </p:nvPr>
        </p:nvSpPr>
        <p:spPr>
          <a:xfrm>
            <a:off x="4724400" y="6459108"/>
            <a:ext cx="2743200" cy="285932"/>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‹N°›</a:t>
            </a:fld>
            <a:endParaRPr lang="fr-FR" dirty="0"/>
          </a:p>
        </p:txBody>
      </p:sp>
      <p:pic>
        <p:nvPicPr>
          <p:cNvPr id="26" name="Image 25">
            <a:extLst>
              <a:ext uri="{FF2B5EF4-FFF2-40B4-BE49-F238E27FC236}">
                <a16:creationId xmlns:a16="http://schemas.microsoft.com/office/drawing/2014/main" id="{1BECF43E-7590-7E4C-BFB7-442F2B667C6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21204" y="-32400"/>
            <a:ext cx="749593" cy="468000"/>
          </a:xfrm>
          <a:prstGeom prst="rect">
            <a:avLst/>
          </a:prstGeom>
        </p:spPr>
      </p:pic>
    </p:spTree>
    <p:extLst>
      <p:ext uri="{BB962C8B-B14F-4D97-AF65-F5344CB8AC3E}">
        <p14:creationId xmlns:p14="http://schemas.microsoft.com/office/powerpoint/2010/main" val="270339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2DC141-E070-2840-AAE8-D4896C71F0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40F0D5EF-B083-154B-8292-1232F4CA2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48430ED-3E29-7748-A42B-AF799FDFE830}"/>
              </a:ext>
            </a:extLst>
          </p:cNvPr>
          <p:cNvSpPr>
            <a:spLocks noGrp="1"/>
          </p:cNvSpPr>
          <p:nvPr>
            <p:ph type="dt" sz="half" idx="2"/>
          </p:nvPr>
        </p:nvSpPr>
        <p:spPr>
          <a:xfrm>
            <a:off x="6750000" y="6487200"/>
            <a:ext cx="5133600" cy="244800"/>
          </a:xfrm>
          <a:prstGeom prst="rect">
            <a:avLst/>
          </a:prstGeom>
        </p:spPr>
        <p:txBody>
          <a:bodyPr vert="horz" lIns="91440" tIns="45720" rIns="91440" bIns="45720" rtlCol="0" anchor="ctr"/>
          <a:lstStyle>
            <a:lvl1pPr algn="r">
              <a:defRPr sz="1000" b="1">
                <a:solidFill>
                  <a:srgbClr val="00BCFD"/>
                </a:solidFill>
                <a:latin typeface="Arial" pitchFamily="34" charset="0"/>
                <a:cs typeface="Arial" pitchFamily="34" charset="0"/>
              </a:defRPr>
            </a:lvl1pPr>
          </a:lstStyle>
          <a:p>
            <a:fld id="{672A0C82-3269-4DD4-AD38-3F36F0F81EB6}" type="datetime4">
              <a:rPr lang="fr-FR" smtClean="0"/>
              <a:t>29 mars 2021</a:t>
            </a:fld>
            <a:endParaRPr lang="fr-FR" dirty="0"/>
          </a:p>
        </p:txBody>
      </p:sp>
      <p:sp>
        <p:nvSpPr>
          <p:cNvPr id="6" name="Espace réservé du numéro de diapositive 5">
            <a:extLst>
              <a:ext uri="{FF2B5EF4-FFF2-40B4-BE49-F238E27FC236}">
                <a16:creationId xmlns:a16="http://schemas.microsoft.com/office/drawing/2014/main" id="{FEBE229C-6806-6941-A141-50E098068CB7}"/>
              </a:ext>
            </a:extLst>
          </p:cNvPr>
          <p:cNvSpPr>
            <a:spLocks noGrp="1"/>
          </p:cNvSpPr>
          <p:nvPr>
            <p:ph type="sldNum" sz="quarter" idx="4"/>
          </p:nvPr>
        </p:nvSpPr>
        <p:spPr>
          <a:xfrm>
            <a:off x="4719600" y="6458400"/>
            <a:ext cx="2743200" cy="284400"/>
          </a:xfrm>
          <a:prstGeom prst="rect">
            <a:avLst/>
          </a:prstGeom>
        </p:spPr>
        <p:txBody>
          <a:bodyPr vert="horz" lIns="91440" tIns="45720" rIns="91440" bIns="45720" rtlCol="0" anchor="ctr"/>
          <a:lstStyle>
            <a:lvl1pPr algn="ctr">
              <a:defRPr sz="1200" b="1">
                <a:solidFill>
                  <a:srgbClr val="00BCFD"/>
                </a:solidFill>
                <a:latin typeface="Arial" pitchFamily="34" charset="0"/>
                <a:cs typeface="Arial" pitchFamily="34" charset="0"/>
              </a:defRPr>
            </a:lvl1pPr>
          </a:lstStyle>
          <a:p>
            <a:fld id="{B1E28664-C9A0-B14D-A7D3-D0482E77A9F4}" type="slidenum">
              <a:rPr lang="fr-FR" smtClean="0"/>
              <a:pPr/>
              <a:t>‹N°›</a:t>
            </a:fld>
            <a:endParaRPr lang="fr-FR" dirty="0"/>
          </a:p>
        </p:txBody>
      </p:sp>
    </p:spTree>
    <p:extLst>
      <p:ext uri="{BB962C8B-B14F-4D97-AF65-F5344CB8AC3E}">
        <p14:creationId xmlns:p14="http://schemas.microsoft.com/office/powerpoint/2010/main" val="14174948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9" r:id="rId5"/>
    <p:sldLayoutId id="2147483658" r:id="rId6"/>
    <p:sldLayoutId id="2147483664" r:id="rId7"/>
    <p:sldLayoutId id="2147483665" r:id="rId8"/>
    <p:sldLayoutId id="2147483666" r:id="rId9"/>
    <p:sldLayoutId id="2147483667" r:id="rId10"/>
    <p:sldLayoutId id="2147483668" r:id="rId11"/>
    <p:sldLayoutId id="2147483670" r:id="rId12"/>
    <p:sldLayoutId id="2147483671" r:id="rId13"/>
    <p:sldLayoutId id="2147483678" r:id="rId14"/>
    <p:sldLayoutId id="2147483679" r:id="rId15"/>
  </p:sldLayoutIdLst>
  <p:hf hdr="0"/>
  <p:txStyles>
    <p:titleStyle>
      <a:lvl1pPr algn="l" defTabSz="914400" rtl="0" eaLnBrk="1" latinLnBrk="0" hangingPunct="1">
        <a:lnSpc>
          <a:spcPct val="100000"/>
        </a:lnSpc>
        <a:spcBef>
          <a:spcPct val="0"/>
        </a:spcBef>
        <a:buNone/>
        <a:defRPr sz="4400" b="1" i="0" kern="1200">
          <a:solidFill>
            <a:srgbClr val="00A3DB"/>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6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image" Target="../media/image75.svg"/><Relationship Id="rId2" Type="http://schemas.openxmlformats.org/officeDocument/2006/relationships/image" Target="../media/image55.jpeg"/><Relationship Id="rId1" Type="http://schemas.openxmlformats.org/officeDocument/2006/relationships/slideLayout" Target="../slideLayouts/slideLayout8.xml"/><Relationship Id="rId6" Type="http://schemas.openxmlformats.org/officeDocument/2006/relationships/image" Target="../media/image69.svg"/><Relationship Id="rId11" Type="http://schemas.openxmlformats.org/officeDocument/2006/relationships/image" Target="../media/image60.png"/><Relationship Id="rId5" Type="http://schemas.openxmlformats.org/officeDocument/2006/relationships/image" Target="../media/image57.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4.jpeg"/><Relationship Id="rId10" Type="http://schemas.openxmlformats.org/officeDocument/2006/relationships/image" Target="../media/image8.png"/><Relationship Id="rId4" Type="http://schemas.openxmlformats.org/officeDocument/2006/relationships/image" Target="../media/image63.jpeg"/><Relationship Id="rId9"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png"/><Relationship Id="rId18" Type="http://schemas.openxmlformats.org/officeDocument/2006/relationships/image" Target="../media/image84.jpeg"/><Relationship Id="rId3" Type="http://schemas.openxmlformats.org/officeDocument/2006/relationships/image" Target="../media/image70.jpeg"/><Relationship Id="rId21" Type="http://schemas.openxmlformats.org/officeDocument/2006/relationships/image" Target="../media/image87.jpeg"/><Relationship Id="rId7" Type="http://schemas.openxmlformats.org/officeDocument/2006/relationships/image" Target="../media/image74.jpeg"/><Relationship Id="rId12" Type="http://schemas.openxmlformats.org/officeDocument/2006/relationships/image" Target="../media/image79.jpeg"/><Relationship Id="rId17" Type="http://schemas.openxmlformats.org/officeDocument/2006/relationships/image" Target="../media/image83.jpeg"/><Relationship Id="rId25" Type="http://schemas.openxmlformats.org/officeDocument/2006/relationships/image" Target="../media/image91.png"/><Relationship Id="rId2" Type="http://schemas.openxmlformats.org/officeDocument/2006/relationships/image" Target="../media/image69.jpeg"/><Relationship Id="rId16" Type="http://schemas.openxmlformats.org/officeDocument/2006/relationships/image" Target="../media/image82.png"/><Relationship Id="rId20" Type="http://schemas.openxmlformats.org/officeDocument/2006/relationships/image" Target="../media/image86.jpeg"/><Relationship Id="rId1" Type="http://schemas.openxmlformats.org/officeDocument/2006/relationships/slideLayout" Target="../slideLayouts/slideLayout8.xml"/><Relationship Id="rId6" Type="http://schemas.openxmlformats.org/officeDocument/2006/relationships/image" Target="../media/image73.jpeg"/><Relationship Id="rId11" Type="http://schemas.openxmlformats.org/officeDocument/2006/relationships/image" Target="../media/image78.png"/><Relationship Id="rId24" Type="http://schemas.openxmlformats.org/officeDocument/2006/relationships/image" Target="../media/image90.png"/><Relationship Id="rId5" Type="http://schemas.openxmlformats.org/officeDocument/2006/relationships/image" Target="../media/image72.jpeg"/><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7.png"/><Relationship Id="rId19" Type="http://schemas.openxmlformats.org/officeDocument/2006/relationships/image" Target="../media/image85.png"/><Relationship Id="rId4" Type="http://schemas.openxmlformats.org/officeDocument/2006/relationships/image" Target="../media/image71.jpeg"/><Relationship Id="rId9" Type="http://schemas.openxmlformats.org/officeDocument/2006/relationships/image" Target="../media/image76.jpeg"/><Relationship Id="rId14" Type="http://schemas.openxmlformats.org/officeDocument/2006/relationships/image" Target="../media/image8.png"/><Relationship Id="rId22" Type="http://schemas.openxmlformats.org/officeDocument/2006/relationships/image" Target="../media/image88.jpeg"/></Relationships>
</file>

<file path=ppt/slides/_rels/slide18.xml.rels><?xml version="1.0" encoding="UTF-8" standalone="yes"?>
<Relationships xmlns="http://schemas.openxmlformats.org/package/2006/relationships"><Relationship Id="rId13" Type="http://schemas.openxmlformats.org/officeDocument/2006/relationships/image" Target="../media/image102.jpeg"/><Relationship Id="rId18" Type="http://schemas.openxmlformats.org/officeDocument/2006/relationships/image" Target="../media/image107.png"/><Relationship Id="rId26" Type="http://schemas.openxmlformats.org/officeDocument/2006/relationships/image" Target="../media/image115.png"/><Relationship Id="rId39" Type="http://schemas.openxmlformats.org/officeDocument/2006/relationships/image" Target="../media/image128.jpeg"/><Relationship Id="rId3" Type="http://schemas.openxmlformats.org/officeDocument/2006/relationships/image" Target="../media/image92.png"/><Relationship Id="rId21" Type="http://schemas.openxmlformats.org/officeDocument/2006/relationships/image" Target="../media/image110.png"/><Relationship Id="rId34" Type="http://schemas.openxmlformats.org/officeDocument/2006/relationships/image" Target="../media/image123.png"/><Relationship Id="rId42" Type="http://schemas.openxmlformats.org/officeDocument/2006/relationships/image" Target="../media/image131.png"/><Relationship Id="rId47" Type="http://schemas.openxmlformats.org/officeDocument/2006/relationships/image" Target="../media/image136.png"/><Relationship Id="rId50" Type="http://schemas.openxmlformats.org/officeDocument/2006/relationships/image" Target="../media/image139.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jpeg"/><Relationship Id="rId25" Type="http://schemas.openxmlformats.org/officeDocument/2006/relationships/image" Target="../media/image114.png"/><Relationship Id="rId33" Type="http://schemas.openxmlformats.org/officeDocument/2006/relationships/image" Target="../media/image122.png"/><Relationship Id="rId38" Type="http://schemas.openxmlformats.org/officeDocument/2006/relationships/image" Target="../media/image127.png"/><Relationship Id="rId46" Type="http://schemas.openxmlformats.org/officeDocument/2006/relationships/image" Target="../media/image135.png"/><Relationship Id="rId2" Type="http://schemas.openxmlformats.org/officeDocument/2006/relationships/image" Target="../media/image8.png"/><Relationship Id="rId16" Type="http://schemas.openxmlformats.org/officeDocument/2006/relationships/image" Target="../media/image105.png"/><Relationship Id="rId20" Type="http://schemas.openxmlformats.org/officeDocument/2006/relationships/image" Target="../media/image109.png"/><Relationship Id="rId29" Type="http://schemas.openxmlformats.org/officeDocument/2006/relationships/image" Target="../media/image118.jpeg"/><Relationship Id="rId41" Type="http://schemas.openxmlformats.org/officeDocument/2006/relationships/image" Target="../media/image130.jpeg"/><Relationship Id="rId1" Type="http://schemas.openxmlformats.org/officeDocument/2006/relationships/slideLayout" Target="../slideLayouts/slideLayout8.xml"/><Relationship Id="rId6" Type="http://schemas.openxmlformats.org/officeDocument/2006/relationships/image" Target="../media/image95.png"/><Relationship Id="rId11" Type="http://schemas.openxmlformats.org/officeDocument/2006/relationships/image" Target="../media/image100.jpeg"/><Relationship Id="rId24" Type="http://schemas.openxmlformats.org/officeDocument/2006/relationships/image" Target="../media/image113.png"/><Relationship Id="rId32" Type="http://schemas.openxmlformats.org/officeDocument/2006/relationships/image" Target="../media/image121.png"/><Relationship Id="rId37" Type="http://schemas.openxmlformats.org/officeDocument/2006/relationships/image" Target="../media/image126.jpeg"/><Relationship Id="rId40" Type="http://schemas.openxmlformats.org/officeDocument/2006/relationships/image" Target="../media/image129.png"/><Relationship Id="rId45" Type="http://schemas.openxmlformats.org/officeDocument/2006/relationships/image" Target="../media/image134.png"/><Relationship Id="rId5" Type="http://schemas.openxmlformats.org/officeDocument/2006/relationships/image" Target="../media/image94.jpeg"/><Relationship Id="rId15" Type="http://schemas.openxmlformats.org/officeDocument/2006/relationships/image" Target="../media/image104.png"/><Relationship Id="rId23" Type="http://schemas.openxmlformats.org/officeDocument/2006/relationships/image" Target="../media/image112.jpeg"/><Relationship Id="rId28" Type="http://schemas.openxmlformats.org/officeDocument/2006/relationships/image" Target="../media/image117.png"/><Relationship Id="rId36" Type="http://schemas.openxmlformats.org/officeDocument/2006/relationships/image" Target="../media/image125.png"/><Relationship Id="rId49" Type="http://schemas.openxmlformats.org/officeDocument/2006/relationships/image" Target="../media/image138.png"/><Relationship Id="rId10" Type="http://schemas.openxmlformats.org/officeDocument/2006/relationships/image" Target="../media/image99.png"/><Relationship Id="rId19" Type="http://schemas.openxmlformats.org/officeDocument/2006/relationships/image" Target="../media/image108.png"/><Relationship Id="rId31" Type="http://schemas.openxmlformats.org/officeDocument/2006/relationships/image" Target="../media/image120.jpeg"/><Relationship Id="rId44" Type="http://schemas.openxmlformats.org/officeDocument/2006/relationships/image" Target="../media/image133.jpeg"/><Relationship Id="rId52" Type="http://schemas.openxmlformats.org/officeDocument/2006/relationships/image" Target="../media/image141.jpe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 Id="rId22" Type="http://schemas.openxmlformats.org/officeDocument/2006/relationships/image" Target="../media/image111.png"/><Relationship Id="rId27" Type="http://schemas.openxmlformats.org/officeDocument/2006/relationships/image" Target="../media/image116.jpeg"/><Relationship Id="rId30" Type="http://schemas.openxmlformats.org/officeDocument/2006/relationships/image" Target="../media/image119.png"/><Relationship Id="rId35" Type="http://schemas.openxmlformats.org/officeDocument/2006/relationships/image" Target="../media/image124.png"/><Relationship Id="rId43" Type="http://schemas.openxmlformats.org/officeDocument/2006/relationships/image" Target="../media/image132.png"/><Relationship Id="rId48" Type="http://schemas.openxmlformats.org/officeDocument/2006/relationships/image" Target="../media/image137.png"/><Relationship Id="rId8" Type="http://schemas.openxmlformats.org/officeDocument/2006/relationships/image" Target="../media/image97.jpeg"/><Relationship Id="rId51" Type="http://schemas.openxmlformats.org/officeDocument/2006/relationships/image" Target="../media/image140.jpeg"/></Relationships>
</file>

<file path=ppt/slides/_rels/slide19.xml.rels><?xml version="1.0" encoding="UTF-8" standalone="yes"?>
<Relationships xmlns="http://schemas.openxmlformats.org/package/2006/relationships"><Relationship Id="rId8" Type="http://schemas.openxmlformats.org/officeDocument/2006/relationships/image" Target="../media/image147.jpeg"/><Relationship Id="rId3" Type="http://schemas.openxmlformats.org/officeDocument/2006/relationships/image" Target="../media/image8.png"/><Relationship Id="rId7" Type="http://schemas.openxmlformats.org/officeDocument/2006/relationships/image" Target="../media/image146.jpeg"/><Relationship Id="rId2" Type="http://schemas.openxmlformats.org/officeDocument/2006/relationships/image" Target="../media/image142.jpeg"/><Relationship Id="rId1" Type="http://schemas.openxmlformats.org/officeDocument/2006/relationships/slideLayout" Target="../slideLayouts/slideLayout8.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0.png"/><Relationship Id="rId7" Type="http://schemas.openxmlformats.org/officeDocument/2006/relationships/image" Target="../media/image57.png"/><Relationship Id="rId2" Type="http://schemas.openxmlformats.org/officeDocument/2006/relationships/image" Target="../media/image148.jpeg"/><Relationship Id="rId1" Type="http://schemas.openxmlformats.org/officeDocument/2006/relationships/slideLayout" Target="../slideLayouts/slideLayout8.xml"/><Relationship Id="rId6" Type="http://schemas.openxmlformats.org/officeDocument/2006/relationships/image" Target="../media/image67.svg"/><Relationship Id="rId11" Type="http://schemas.openxmlformats.org/officeDocument/2006/relationships/image" Target="../media/image149.png"/><Relationship Id="rId5" Type="http://schemas.openxmlformats.org/officeDocument/2006/relationships/image" Target="../media/image56.png"/><Relationship Id="rId10" Type="http://schemas.openxmlformats.org/officeDocument/2006/relationships/image" Target="../media/image71.svg"/><Relationship Id="rId4" Type="http://schemas.openxmlformats.org/officeDocument/2006/relationships/image" Target="../media/image75.sv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54.jpeg"/><Relationship Id="rId13" Type="http://schemas.openxmlformats.org/officeDocument/2006/relationships/image" Target="../media/image159.tiff"/><Relationship Id="rId18" Type="http://schemas.openxmlformats.org/officeDocument/2006/relationships/image" Target="../media/image164.png"/><Relationship Id="rId3" Type="http://schemas.openxmlformats.org/officeDocument/2006/relationships/image" Target="../media/image8.png"/><Relationship Id="rId21" Type="http://schemas.openxmlformats.org/officeDocument/2006/relationships/image" Target="../media/image166.png"/><Relationship Id="rId7" Type="http://schemas.openxmlformats.org/officeDocument/2006/relationships/image" Target="../media/image153.png"/><Relationship Id="rId12" Type="http://schemas.openxmlformats.org/officeDocument/2006/relationships/image" Target="../media/image158.tiff"/><Relationship Id="rId17" Type="http://schemas.openxmlformats.org/officeDocument/2006/relationships/image" Target="../media/image163.png"/><Relationship Id="rId2" Type="http://schemas.openxmlformats.org/officeDocument/2006/relationships/slideLayout" Target="../slideLayouts/slideLayout8.xml"/><Relationship Id="rId16" Type="http://schemas.openxmlformats.org/officeDocument/2006/relationships/image" Target="../media/image162.jpeg"/><Relationship Id="rId20" Type="http://schemas.openxmlformats.org/officeDocument/2006/relationships/image" Target="../media/image165.jpeg"/><Relationship Id="rId1" Type="http://schemas.openxmlformats.org/officeDocument/2006/relationships/tags" Target="../tags/tag7.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jpeg"/><Relationship Id="rId15" Type="http://schemas.openxmlformats.org/officeDocument/2006/relationships/image" Target="../media/image161.png"/><Relationship Id="rId10" Type="http://schemas.openxmlformats.org/officeDocument/2006/relationships/image" Target="../media/image156.png"/><Relationship Id="rId19" Type="http://schemas.openxmlformats.org/officeDocument/2006/relationships/image" Target="../media/image180.svg"/><Relationship Id="rId4" Type="http://schemas.openxmlformats.org/officeDocument/2006/relationships/image" Target="../media/image150.jpeg"/><Relationship Id="rId9" Type="http://schemas.openxmlformats.org/officeDocument/2006/relationships/image" Target="../media/image155.png"/><Relationship Id="rId14" Type="http://schemas.openxmlformats.org/officeDocument/2006/relationships/image" Target="../media/image160.png"/></Relationships>
</file>

<file path=ppt/slides/_rels/slide26.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7.png"/><Relationship Id="rId18" Type="http://schemas.openxmlformats.org/officeDocument/2006/relationships/image" Target="../media/image182.png"/><Relationship Id="rId3" Type="http://schemas.openxmlformats.org/officeDocument/2006/relationships/image" Target="../media/image167.png"/><Relationship Id="rId21" Type="http://schemas.openxmlformats.org/officeDocument/2006/relationships/image" Target="../media/image185.png"/><Relationship Id="rId7" Type="http://schemas.openxmlformats.org/officeDocument/2006/relationships/image" Target="../media/image171.png"/><Relationship Id="rId12" Type="http://schemas.openxmlformats.org/officeDocument/2006/relationships/image" Target="../media/image176.jpeg"/><Relationship Id="rId17" Type="http://schemas.openxmlformats.org/officeDocument/2006/relationships/image" Target="../media/image181.png"/><Relationship Id="rId2" Type="http://schemas.openxmlformats.org/officeDocument/2006/relationships/image" Target="../media/image8.png"/><Relationship Id="rId16" Type="http://schemas.openxmlformats.org/officeDocument/2006/relationships/image" Target="../media/image180.png"/><Relationship Id="rId20" Type="http://schemas.openxmlformats.org/officeDocument/2006/relationships/image" Target="../media/image184.png"/><Relationship Id="rId1" Type="http://schemas.openxmlformats.org/officeDocument/2006/relationships/slideLayout" Target="../slideLayouts/slideLayout8.xml"/><Relationship Id="rId6" Type="http://schemas.openxmlformats.org/officeDocument/2006/relationships/image" Target="../media/image170.jpeg"/><Relationship Id="rId11" Type="http://schemas.openxmlformats.org/officeDocument/2006/relationships/image" Target="../media/image175.jpeg"/><Relationship Id="rId5" Type="http://schemas.openxmlformats.org/officeDocument/2006/relationships/image" Target="../media/image169.png"/><Relationship Id="rId15" Type="http://schemas.openxmlformats.org/officeDocument/2006/relationships/image" Target="../media/image179.png"/><Relationship Id="rId10" Type="http://schemas.openxmlformats.org/officeDocument/2006/relationships/image" Target="../media/image174.png"/><Relationship Id="rId19" Type="http://schemas.openxmlformats.org/officeDocument/2006/relationships/image" Target="../media/image183.jpeg"/><Relationship Id="rId4" Type="http://schemas.openxmlformats.org/officeDocument/2006/relationships/image" Target="../media/image168.jpeg"/><Relationship Id="rId9" Type="http://schemas.openxmlformats.org/officeDocument/2006/relationships/image" Target="../media/image173.jpeg"/><Relationship Id="rId14" Type="http://schemas.openxmlformats.org/officeDocument/2006/relationships/image" Target="../media/image178.jpeg"/><Relationship Id="rId22" Type="http://schemas.openxmlformats.org/officeDocument/2006/relationships/image" Target="../media/image186.png"/></Relationships>
</file>

<file path=ppt/slides/_rels/slide27.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89.jpeg"/><Relationship Id="rId4" Type="http://schemas.openxmlformats.org/officeDocument/2006/relationships/image" Target="../media/image18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0.jpeg"/><Relationship Id="rId7" Type="http://schemas.openxmlformats.org/officeDocument/2006/relationships/image" Target="../media/image194.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29.xml.rels><?xml version="1.0" encoding="UTF-8" standalone="yes"?>
<Relationships xmlns="http://schemas.openxmlformats.org/package/2006/relationships"><Relationship Id="rId8" Type="http://schemas.openxmlformats.org/officeDocument/2006/relationships/image" Target="../media/image199.png"/><Relationship Id="rId13" Type="http://schemas.openxmlformats.org/officeDocument/2006/relationships/image" Target="../media/image204.png"/><Relationship Id="rId3" Type="http://schemas.openxmlformats.org/officeDocument/2006/relationships/image" Target="../media/image193.png"/><Relationship Id="rId7" Type="http://schemas.openxmlformats.org/officeDocument/2006/relationships/image" Target="../media/image198.png"/><Relationship Id="rId12" Type="http://schemas.openxmlformats.org/officeDocument/2006/relationships/image" Target="../media/image203.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97.png"/><Relationship Id="rId11" Type="http://schemas.openxmlformats.org/officeDocument/2006/relationships/image" Target="../media/image202.png"/><Relationship Id="rId5" Type="http://schemas.openxmlformats.org/officeDocument/2006/relationships/image" Target="../media/image196.png"/><Relationship Id="rId10" Type="http://schemas.openxmlformats.org/officeDocument/2006/relationships/image" Target="../media/image201.png"/><Relationship Id="rId4" Type="http://schemas.openxmlformats.org/officeDocument/2006/relationships/image" Target="../media/image195.png"/><Relationship Id="rId9" Type="http://schemas.openxmlformats.org/officeDocument/2006/relationships/image" Target="../media/image200.png"/><Relationship Id="rId14" Type="http://schemas.openxmlformats.org/officeDocument/2006/relationships/image" Target="../media/image205.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11.jpeg"/><Relationship Id="rId3" Type="http://schemas.openxmlformats.org/officeDocument/2006/relationships/tags" Target="../tags/tag3.xml"/><Relationship Id="rId7" Type="http://schemas.openxmlformats.org/officeDocument/2006/relationships/slideLayout" Target="../slideLayouts/slideLayout15.xml"/><Relationship Id="rId12" Type="http://schemas.openxmlformats.org/officeDocument/2006/relationships/image" Target="../media/image10.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jpeg"/><Relationship Id="rId5" Type="http://schemas.openxmlformats.org/officeDocument/2006/relationships/tags" Target="../tags/tag5.xml"/><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06.jpe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207.jpeg"/></Relationships>
</file>

<file path=ppt/slides/_rels/slide31.xml.rels><?xml version="1.0" encoding="UTF-8" standalone="yes"?>
<Relationships xmlns="http://schemas.openxmlformats.org/package/2006/relationships"><Relationship Id="rId3" Type="http://schemas.openxmlformats.org/officeDocument/2006/relationships/image" Target="../media/image190.jpeg"/><Relationship Id="rId7" Type="http://schemas.openxmlformats.org/officeDocument/2006/relationships/image" Target="../media/image211.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210.jpeg"/><Relationship Id="rId5" Type="http://schemas.openxmlformats.org/officeDocument/2006/relationships/image" Target="../media/image209.jpeg"/><Relationship Id="rId4" Type="http://schemas.openxmlformats.org/officeDocument/2006/relationships/image" Target="../media/image208.jpe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image" Target="../media/image75.svg"/><Relationship Id="rId2" Type="http://schemas.openxmlformats.org/officeDocument/2006/relationships/image" Target="../media/image212.png"/><Relationship Id="rId1" Type="http://schemas.openxmlformats.org/officeDocument/2006/relationships/slideLayout" Target="../slideLayouts/slideLayout8.xml"/><Relationship Id="rId6" Type="http://schemas.openxmlformats.org/officeDocument/2006/relationships/image" Target="../media/image69.svg"/><Relationship Id="rId11" Type="http://schemas.openxmlformats.org/officeDocument/2006/relationships/image" Target="../media/image60.png"/><Relationship Id="rId5" Type="http://schemas.openxmlformats.org/officeDocument/2006/relationships/image" Target="../media/image57.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213.emf"/><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219.png"/><Relationship Id="rId13" Type="http://schemas.openxmlformats.org/officeDocument/2006/relationships/image" Target="../media/image224.png"/><Relationship Id="rId18" Type="http://schemas.openxmlformats.org/officeDocument/2006/relationships/image" Target="../media/image229.png"/><Relationship Id="rId26" Type="http://schemas.openxmlformats.org/officeDocument/2006/relationships/image" Target="../media/image237.png"/><Relationship Id="rId3" Type="http://schemas.openxmlformats.org/officeDocument/2006/relationships/image" Target="../media/image214.png"/><Relationship Id="rId21" Type="http://schemas.openxmlformats.org/officeDocument/2006/relationships/image" Target="../media/image232.jpeg"/><Relationship Id="rId7" Type="http://schemas.openxmlformats.org/officeDocument/2006/relationships/image" Target="../media/image218.png"/><Relationship Id="rId12" Type="http://schemas.openxmlformats.org/officeDocument/2006/relationships/image" Target="../media/image223.png"/><Relationship Id="rId17" Type="http://schemas.openxmlformats.org/officeDocument/2006/relationships/image" Target="../media/image228.png"/><Relationship Id="rId25" Type="http://schemas.openxmlformats.org/officeDocument/2006/relationships/image" Target="../media/image236.png"/><Relationship Id="rId2" Type="http://schemas.openxmlformats.org/officeDocument/2006/relationships/image" Target="../media/image8.png"/><Relationship Id="rId16" Type="http://schemas.openxmlformats.org/officeDocument/2006/relationships/image" Target="../media/image227.png"/><Relationship Id="rId20" Type="http://schemas.openxmlformats.org/officeDocument/2006/relationships/image" Target="../media/image231.png"/><Relationship Id="rId1" Type="http://schemas.openxmlformats.org/officeDocument/2006/relationships/slideLayout" Target="../slideLayouts/slideLayout8.xml"/><Relationship Id="rId6" Type="http://schemas.openxmlformats.org/officeDocument/2006/relationships/image" Target="../media/image217.png"/><Relationship Id="rId11" Type="http://schemas.openxmlformats.org/officeDocument/2006/relationships/image" Target="../media/image222.png"/><Relationship Id="rId24" Type="http://schemas.openxmlformats.org/officeDocument/2006/relationships/image" Target="../media/image235.png"/><Relationship Id="rId5" Type="http://schemas.openxmlformats.org/officeDocument/2006/relationships/image" Target="../media/image216.png"/><Relationship Id="rId15" Type="http://schemas.openxmlformats.org/officeDocument/2006/relationships/image" Target="../media/image226.png"/><Relationship Id="rId23" Type="http://schemas.openxmlformats.org/officeDocument/2006/relationships/image" Target="../media/image234.png"/><Relationship Id="rId10" Type="http://schemas.openxmlformats.org/officeDocument/2006/relationships/image" Target="../media/image221.png"/><Relationship Id="rId19" Type="http://schemas.openxmlformats.org/officeDocument/2006/relationships/image" Target="../media/image230.jpeg"/><Relationship Id="rId4" Type="http://schemas.openxmlformats.org/officeDocument/2006/relationships/image" Target="../media/image215.png"/><Relationship Id="rId9" Type="http://schemas.openxmlformats.org/officeDocument/2006/relationships/image" Target="../media/image220.png"/><Relationship Id="rId14" Type="http://schemas.openxmlformats.org/officeDocument/2006/relationships/image" Target="../media/image225.png"/><Relationship Id="rId22" Type="http://schemas.openxmlformats.org/officeDocument/2006/relationships/image" Target="../media/image233.png"/></Relationships>
</file>

<file path=ppt/slides/_rels/slide37.xml.rels><?xml version="1.0" encoding="UTF-8" standalone="yes"?>
<Relationships xmlns="http://schemas.openxmlformats.org/package/2006/relationships"><Relationship Id="rId8" Type="http://schemas.openxmlformats.org/officeDocument/2006/relationships/image" Target="../media/image243.jpeg"/><Relationship Id="rId3" Type="http://schemas.openxmlformats.org/officeDocument/2006/relationships/image" Target="../media/image238.png"/><Relationship Id="rId7" Type="http://schemas.openxmlformats.org/officeDocument/2006/relationships/image" Target="../media/image242.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241.png"/><Relationship Id="rId5" Type="http://schemas.openxmlformats.org/officeDocument/2006/relationships/image" Target="../media/image240.png"/><Relationship Id="rId4" Type="http://schemas.openxmlformats.org/officeDocument/2006/relationships/image" Target="../media/image239.png"/><Relationship Id="rId9" Type="http://schemas.openxmlformats.org/officeDocument/2006/relationships/image" Target="../media/image244.jpeg"/></Relationships>
</file>

<file path=ppt/slides/_rels/slide38.xml.rels><?xml version="1.0" encoding="UTF-8" standalone="yes"?>
<Relationships xmlns="http://schemas.openxmlformats.org/package/2006/relationships"><Relationship Id="rId3" Type="http://schemas.openxmlformats.org/officeDocument/2006/relationships/image" Target="../media/image245.emf"/><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chart" Target="../charts/chart1.xml"/><Relationship Id="rId4" Type="http://schemas.openxmlformats.org/officeDocument/2006/relationships/image" Target="../media/image246.emf"/></Relationships>
</file>

<file path=ppt/slides/_rels/slide39.xml.rels><?xml version="1.0" encoding="UTF-8" standalone="yes"?>
<Relationships xmlns="http://schemas.openxmlformats.org/package/2006/relationships"><Relationship Id="rId8" Type="http://schemas.openxmlformats.org/officeDocument/2006/relationships/image" Target="../media/image252.gif"/><Relationship Id="rId3" Type="http://schemas.openxmlformats.org/officeDocument/2006/relationships/image" Target="../media/image247.jpeg"/><Relationship Id="rId7" Type="http://schemas.openxmlformats.org/officeDocument/2006/relationships/image" Target="../media/image251.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250.jpeg"/><Relationship Id="rId5" Type="http://schemas.openxmlformats.org/officeDocument/2006/relationships/image" Target="../media/image249.jpeg"/><Relationship Id="rId4" Type="http://schemas.openxmlformats.org/officeDocument/2006/relationships/image" Target="../media/image248.jpeg"/><Relationship Id="rId9" Type="http://schemas.openxmlformats.org/officeDocument/2006/relationships/image" Target="../media/image253.jpe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6.png"/><Relationship Id="rId18" Type="http://schemas.openxmlformats.org/officeDocument/2006/relationships/image" Target="../media/image25.svg"/><Relationship Id="rId3" Type="http://schemas.openxmlformats.org/officeDocument/2006/relationships/image" Target="../media/image7.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image" Target="../media/image19.sv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17.svg"/><Relationship Id="rId19"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21.svg"/><Relationship Id="rId22" Type="http://schemas.openxmlformats.org/officeDocument/2006/relationships/image" Target="../media/image29.svg"/></Relationships>
</file>

<file path=ppt/slides/_rels/slide40.xml.rels><?xml version="1.0" encoding="UTF-8" standalone="yes"?>
<Relationships xmlns="http://schemas.openxmlformats.org/package/2006/relationships"><Relationship Id="rId3" Type="http://schemas.openxmlformats.org/officeDocument/2006/relationships/image" Target="../media/image254.jpeg"/><Relationship Id="rId7" Type="http://schemas.openxmlformats.org/officeDocument/2006/relationships/image" Target="../media/image256.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44.jpeg"/><Relationship Id="rId5" Type="http://schemas.openxmlformats.org/officeDocument/2006/relationships/image" Target="../media/image255.png"/><Relationship Id="rId4" Type="http://schemas.openxmlformats.org/officeDocument/2006/relationships/image" Target="../media/image143.jpeg"/></Relationships>
</file>

<file path=ppt/slides/_rels/slide41.xml.rels><?xml version="1.0" encoding="UTF-8" standalone="yes"?>
<Relationships xmlns="http://schemas.openxmlformats.org/package/2006/relationships"><Relationship Id="rId3" Type="http://schemas.openxmlformats.org/officeDocument/2006/relationships/image" Target="../media/image257.jpe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259.jpeg"/><Relationship Id="rId4" Type="http://schemas.openxmlformats.org/officeDocument/2006/relationships/image" Target="../media/image258.jpeg"/></Relationships>
</file>

<file path=ppt/slides/_rels/slide42.xml.rels><?xml version="1.0" encoding="UTF-8" standalone="yes"?>
<Relationships xmlns="http://schemas.openxmlformats.org/package/2006/relationships"><Relationship Id="rId3" Type="http://schemas.openxmlformats.org/officeDocument/2006/relationships/image" Target="../media/image257.jpe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258.jpeg"/></Relationships>
</file>

<file path=ppt/slides/_rels/slide43.xml.rels><?xml version="1.0" encoding="UTF-8" standalone="yes"?>
<Relationships xmlns="http://schemas.openxmlformats.org/package/2006/relationships"><Relationship Id="rId3" Type="http://schemas.openxmlformats.org/officeDocument/2006/relationships/image" Target="../media/image258.jpe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260.png"/><Relationship Id="rId5" Type="http://schemas.openxmlformats.org/officeDocument/2006/relationships/image" Target="../media/image255.png"/><Relationship Id="rId4" Type="http://schemas.openxmlformats.org/officeDocument/2006/relationships/image" Target="../media/image143.jpeg"/></Relationships>
</file>

<file path=ppt/slides/_rels/slide44.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hyperlink" Target="http://www.bimprice.com/" TargetMode="External"/><Relationship Id="rId5" Type="http://schemas.openxmlformats.org/officeDocument/2006/relationships/image" Target="../media/image246.emf"/><Relationship Id="rId4" Type="http://schemas.openxmlformats.org/officeDocument/2006/relationships/image" Target="../media/image245.emf"/></Relationships>
</file>

<file path=ppt/slides/_rels/slide45.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265.jpeg"/><Relationship Id="rId5" Type="http://schemas.openxmlformats.org/officeDocument/2006/relationships/image" Target="../media/image264.png"/><Relationship Id="rId4" Type="http://schemas.openxmlformats.org/officeDocument/2006/relationships/image" Target="../media/image263.emf"/></Relationships>
</file>

<file path=ppt/slides/_rels/slide46.xml.rels><?xml version="1.0" encoding="UTF-8" standalone="yes"?>
<Relationships xmlns="http://schemas.openxmlformats.org/package/2006/relationships"><Relationship Id="rId3" Type="http://schemas.openxmlformats.org/officeDocument/2006/relationships/image" Target="../media/image245.emf"/><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24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8.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jpeg"/><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jpe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51065C8-4683-994A-86D2-84B51FE28CEC}"/>
              </a:ext>
            </a:extLst>
          </p:cNvPr>
          <p:cNvSpPr>
            <a:spLocks noGrp="1"/>
          </p:cNvSpPr>
          <p:nvPr>
            <p:ph type="body" sz="quarter" idx="14"/>
          </p:nvPr>
        </p:nvSpPr>
        <p:spPr>
          <a:xfrm>
            <a:off x="393193" y="3399034"/>
            <a:ext cx="11375136" cy="1271588"/>
          </a:xfrm>
        </p:spPr>
        <p:txBody>
          <a:bodyPr/>
          <a:lstStyle/>
          <a:p>
            <a:r>
              <a:rPr lang="fr-FR" dirty="0">
                <a:solidFill>
                  <a:schemeClr val="bg1"/>
                </a:solidFill>
              </a:rPr>
              <a:t>ENGIE Solutions Digitales</a:t>
            </a:r>
          </a:p>
          <a:p>
            <a:r>
              <a:rPr lang="fr-FR" dirty="0"/>
              <a:t>Présentation</a:t>
            </a:r>
          </a:p>
        </p:txBody>
      </p:sp>
      <p:sp>
        <p:nvSpPr>
          <p:cNvPr id="12" name="Espace réservé du texte 30">
            <a:extLst>
              <a:ext uri="{FF2B5EF4-FFF2-40B4-BE49-F238E27FC236}">
                <a16:creationId xmlns:a16="http://schemas.microsoft.com/office/drawing/2014/main" id="{647E672A-C792-3D4A-A580-7DFA5AD2B6F5}"/>
              </a:ext>
            </a:extLst>
          </p:cNvPr>
          <p:cNvSpPr>
            <a:spLocks noGrp="1"/>
          </p:cNvSpPr>
          <p:nvPr>
            <p:ph type="body" sz="quarter" idx="15"/>
          </p:nvPr>
        </p:nvSpPr>
        <p:spPr>
          <a:xfrm>
            <a:off x="4687780" y="4932789"/>
            <a:ext cx="3002626" cy="430212"/>
          </a:xfrm>
        </p:spPr>
        <p:txBody>
          <a:bodyPr>
            <a:noAutofit/>
          </a:bodyPr>
          <a:lstStyle>
            <a:lvl1pPr marL="0" indent="0" algn="ctr">
              <a:buNone/>
              <a:defRPr sz="1100" b="1">
                <a:solidFill>
                  <a:schemeClr val="bg1"/>
                </a:solidFill>
              </a:defRPr>
            </a:lvl1pPr>
          </a:lstStyle>
          <a:p>
            <a:pPr lvl="0"/>
            <a:r>
              <a:rPr lang="fr-FR" dirty="0"/>
              <a:t>2020</a:t>
            </a:r>
          </a:p>
        </p:txBody>
      </p:sp>
      <p:sp>
        <p:nvSpPr>
          <p:cNvPr id="5" name="Ellipse 4">
            <a:extLst>
              <a:ext uri="{FF2B5EF4-FFF2-40B4-BE49-F238E27FC236}">
                <a16:creationId xmlns:a16="http://schemas.microsoft.com/office/drawing/2014/main" id="{0FE2BF99-5FAD-2C4E-B044-B9B2B651A680}"/>
              </a:ext>
            </a:extLst>
          </p:cNvPr>
          <p:cNvSpPr/>
          <p:nvPr/>
        </p:nvSpPr>
        <p:spPr>
          <a:xfrm>
            <a:off x="6009362" y="6370399"/>
            <a:ext cx="173276" cy="173276"/>
          </a:xfrm>
          <a:prstGeom prst="ellipse">
            <a:avLst/>
          </a:prstGeom>
          <a:solidFill>
            <a:schemeClr val="bg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38ADC18C-B725-7D48-A009-1C27A4C619BE}"/>
              </a:ext>
            </a:extLst>
          </p:cNvPr>
          <p:cNvSpPr/>
          <p:nvPr/>
        </p:nvSpPr>
        <p:spPr>
          <a:xfrm>
            <a:off x="7228562" y="6370399"/>
            <a:ext cx="173276" cy="173276"/>
          </a:xfrm>
          <a:prstGeom prst="ellipse">
            <a:avLst/>
          </a:prstGeom>
          <a:solidFill>
            <a:schemeClr val="bg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a:extLst>
              <a:ext uri="{FF2B5EF4-FFF2-40B4-BE49-F238E27FC236}">
                <a16:creationId xmlns:a16="http://schemas.microsoft.com/office/drawing/2014/main" id="{374D01B8-4B56-D24C-95CB-16E02B0BE0D6}"/>
              </a:ext>
            </a:extLst>
          </p:cNvPr>
          <p:cNvSpPr/>
          <p:nvPr/>
        </p:nvSpPr>
        <p:spPr>
          <a:xfrm>
            <a:off x="4783812" y="6370399"/>
            <a:ext cx="173276" cy="173276"/>
          </a:xfrm>
          <a:prstGeom prst="ellipse">
            <a:avLst/>
          </a:prstGeom>
          <a:solidFill>
            <a:schemeClr val="bg2">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4704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8">
            <a:extLst>
              <a:ext uri="{FF2B5EF4-FFF2-40B4-BE49-F238E27FC236}">
                <a16:creationId xmlns:a16="http://schemas.microsoft.com/office/drawing/2014/main" id="{DC8BAE83-9A0E-4888-911C-82A3F5ED91CC}"/>
              </a:ext>
            </a:extLst>
          </p:cNvPr>
          <p:cNvSpPr txBox="1">
            <a:spLocks/>
          </p:cNvSpPr>
          <p:nvPr/>
        </p:nvSpPr>
        <p:spPr>
          <a:xfrm>
            <a:off x="2616126" y="4750890"/>
            <a:ext cx="6959747" cy="1271588"/>
          </a:xfrm>
          <a:prstGeom prst="rect">
            <a:avLst/>
          </a:prstGeom>
        </p:spPr>
        <p:txBody>
          <a:bodyPr vert="horz" lIns="91440" tIns="45720" rIns="91440" bIns="45720" rtlCol="0">
            <a:noAutofit/>
          </a:bodyPr>
          <a:lstStyle>
            <a:lvl1pPr marL="0" indent="0" algn="ctr" defTabSz="914400" rtl="0" eaLnBrk="1" latinLnBrk="0" hangingPunct="1">
              <a:lnSpc>
                <a:spcPts val="3540"/>
              </a:lnSpc>
              <a:spcBef>
                <a:spcPts val="1000"/>
              </a:spcBef>
              <a:buFont typeface="Arial" panose="020B0604020202020204" pitchFamily="34" charset="0"/>
              <a:buNone/>
              <a:defRPr sz="3600" b="1" i="0" kern="1200">
                <a:solidFill>
                  <a:srgbClr val="00BCFD"/>
                </a:solidFill>
                <a:latin typeface="Arial Black" panose="020B0604020202020204" pitchFamily="34" charset="0"/>
                <a:ea typeface="+mn-ea"/>
                <a:cs typeface="Arial Black"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ENGIE Solutions Digitales</a:t>
            </a:r>
          </a:p>
          <a:p>
            <a:r>
              <a:rPr lang="fr-FR" dirty="0"/>
              <a:t>WHO?</a:t>
            </a:r>
          </a:p>
        </p:txBody>
      </p:sp>
      <p:sp>
        <p:nvSpPr>
          <p:cNvPr id="10" name="Espace réservé du texte 97">
            <a:extLst>
              <a:ext uri="{FF2B5EF4-FFF2-40B4-BE49-F238E27FC236}">
                <a16:creationId xmlns:a16="http://schemas.microsoft.com/office/drawing/2014/main" id="{58FEF833-0EBB-B844-BB27-3C627F72D59B}"/>
              </a:ext>
            </a:extLst>
          </p:cNvPr>
          <p:cNvSpPr>
            <a:spLocks noGrp="1"/>
          </p:cNvSpPr>
          <p:nvPr>
            <p:ph type="body" sz="quarter" idx="16"/>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dirty="0"/>
              <a:t>2</a:t>
            </a:r>
          </a:p>
        </p:txBody>
      </p:sp>
    </p:spTree>
    <p:extLst>
      <p:ext uri="{BB962C8B-B14F-4D97-AF65-F5344CB8AC3E}">
        <p14:creationId xmlns:p14="http://schemas.microsoft.com/office/powerpoint/2010/main" val="80219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11</a:t>
            </a:fld>
            <a:endParaRPr lang="fr-FR" dirty="0"/>
          </a:p>
        </p:txBody>
      </p:sp>
      <p:sp>
        <p:nvSpPr>
          <p:cNvPr id="155" name="Espace réservé du texte 90">
            <a:extLst>
              <a:ext uri="{FF2B5EF4-FFF2-40B4-BE49-F238E27FC236}">
                <a16:creationId xmlns:a16="http://schemas.microsoft.com/office/drawing/2014/main" id="{1913FE3D-FA27-41D7-A1F1-1B48A8D184B5}"/>
              </a:ext>
            </a:extLst>
          </p:cNvPr>
          <p:cNvSpPr txBox="1">
            <a:spLocks/>
          </p:cNvSpPr>
          <p:nvPr/>
        </p:nvSpPr>
        <p:spPr>
          <a:xfrm>
            <a:off x="873917" y="877661"/>
            <a:ext cx="679863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NOTRE ORGANISATION</a:t>
            </a:r>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6" name="Groupe 55">
            <a:extLst>
              <a:ext uri="{FF2B5EF4-FFF2-40B4-BE49-F238E27FC236}">
                <a16:creationId xmlns:a16="http://schemas.microsoft.com/office/drawing/2014/main" id="{C8A9E4B2-638D-48BF-9C26-BC68EEF36D34}"/>
              </a:ext>
            </a:extLst>
          </p:cNvPr>
          <p:cNvGrpSpPr/>
          <p:nvPr/>
        </p:nvGrpSpPr>
        <p:grpSpPr>
          <a:xfrm>
            <a:off x="1064315" y="1625969"/>
            <a:ext cx="10026289" cy="4516198"/>
            <a:chOff x="746917" y="1555904"/>
            <a:chExt cx="10026289" cy="4516198"/>
          </a:xfrm>
        </p:grpSpPr>
        <p:grpSp>
          <p:nvGrpSpPr>
            <p:cNvPr id="57" name="Groupe 56">
              <a:extLst>
                <a:ext uri="{FF2B5EF4-FFF2-40B4-BE49-F238E27FC236}">
                  <a16:creationId xmlns:a16="http://schemas.microsoft.com/office/drawing/2014/main" id="{7C114D5B-855C-45AC-A244-BE05F1BB42DE}"/>
                </a:ext>
              </a:extLst>
            </p:cNvPr>
            <p:cNvGrpSpPr/>
            <p:nvPr/>
          </p:nvGrpSpPr>
          <p:grpSpPr>
            <a:xfrm>
              <a:off x="2170536" y="2953991"/>
              <a:ext cx="1122947" cy="2517919"/>
              <a:chOff x="3871596" y="2540552"/>
              <a:chExt cx="227215" cy="1743588"/>
            </a:xfrm>
            <a:solidFill>
              <a:srgbClr val="1F106D"/>
            </a:solidFill>
          </p:grpSpPr>
          <p:sp>
            <p:nvSpPr>
              <p:cNvPr id="119" name="Rectangle 118">
                <a:extLst>
                  <a:ext uri="{FF2B5EF4-FFF2-40B4-BE49-F238E27FC236}">
                    <a16:creationId xmlns:a16="http://schemas.microsoft.com/office/drawing/2014/main" id="{F090E650-58A9-40BA-86CA-7AAEE2B6EE57}"/>
                  </a:ext>
                </a:extLst>
              </p:cNvPr>
              <p:cNvSpPr/>
              <p:nvPr/>
            </p:nvSpPr>
            <p:spPr>
              <a:xfrm>
                <a:off x="3871596" y="2540561"/>
                <a:ext cx="227215" cy="1743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chemeClr val="bg1"/>
                  </a:solidFill>
                  <a:effectLst/>
                  <a:uLnTx/>
                  <a:uFillTx/>
                  <a:latin typeface="Calibri"/>
                  <a:ea typeface="+mn-ea"/>
                  <a:cs typeface="+mn-cs"/>
                </a:endParaRPr>
              </a:p>
            </p:txBody>
          </p:sp>
          <p:sp>
            <p:nvSpPr>
              <p:cNvPr id="151" name="Rectangle 150">
                <a:extLst>
                  <a:ext uri="{FF2B5EF4-FFF2-40B4-BE49-F238E27FC236}">
                    <a16:creationId xmlns:a16="http://schemas.microsoft.com/office/drawing/2014/main" id="{2CBD231F-75B7-4EE3-9F3E-6F2836A188C1}"/>
                  </a:ext>
                </a:extLst>
              </p:cNvPr>
              <p:cNvSpPr/>
              <p:nvPr/>
            </p:nvSpPr>
            <p:spPr>
              <a:xfrm rot="16200000">
                <a:off x="3115607" y="3374977"/>
                <a:ext cx="1743579" cy="74730"/>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schemeClr val="bg1"/>
                    </a:solidFill>
                    <a:latin typeface="Arial"/>
                    <a:sym typeface="Arial"/>
                  </a:rPr>
                  <a:t>TINEA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i="1" u="none" strike="noStrike" kern="1200" cap="none" spc="0" normalizeH="0" baseline="0" noProof="0" dirty="0">
                    <a:ln>
                      <a:noFill/>
                    </a:ln>
                    <a:solidFill>
                      <a:schemeClr val="bg1"/>
                    </a:solidFill>
                    <a:effectLst/>
                    <a:uLnTx/>
                    <a:uFillTx/>
                    <a:latin typeface="Arial"/>
                    <a:ea typeface="+mn-ea"/>
                    <a:cs typeface="+mn-cs"/>
                    <a:sym typeface="Arial"/>
                  </a:rPr>
                  <a:t>Christian Delmas</a:t>
                </a:r>
              </a:p>
            </p:txBody>
          </p:sp>
        </p:grpSp>
        <p:grpSp>
          <p:nvGrpSpPr>
            <p:cNvPr id="58" name="Groupe 57">
              <a:extLst>
                <a:ext uri="{FF2B5EF4-FFF2-40B4-BE49-F238E27FC236}">
                  <a16:creationId xmlns:a16="http://schemas.microsoft.com/office/drawing/2014/main" id="{10FFFD9B-8474-441C-ADAE-ADFCC59B0A19}"/>
                </a:ext>
              </a:extLst>
            </p:cNvPr>
            <p:cNvGrpSpPr/>
            <p:nvPr/>
          </p:nvGrpSpPr>
          <p:grpSpPr>
            <a:xfrm>
              <a:off x="907413" y="2954002"/>
              <a:ext cx="1215479" cy="2517904"/>
              <a:chOff x="4461031" y="2540560"/>
              <a:chExt cx="174936" cy="1743580"/>
            </a:xfrm>
            <a:solidFill>
              <a:srgbClr val="1F106D"/>
            </a:solidFill>
          </p:grpSpPr>
          <p:sp>
            <p:nvSpPr>
              <p:cNvPr id="117" name="Rectangle 116">
                <a:extLst>
                  <a:ext uri="{FF2B5EF4-FFF2-40B4-BE49-F238E27FC236}">
                    <a16:creationId xmlns:a16="http://schemas.microsoft.com/office/drawing/2014/main" id="{2B061E29-5C60-4A21-85A4-E65C1D7D80F0}"/>
                  </a:ext>
                </a:extLst>
              </p:cNvPr>
              <p:cNvSpPr/>
              <p:nvPr/>
            </p:nvSpPr>
            <p:spPr>
              <a:xfrm>
                <a:off x="4461031" y="2540561"/>
                <a:ext cx="174936" cy="1743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chemeClr val="bg1"/>
                  </a:solidFill>
                  <a:effectLst/>
                  <a:uLnTx/>
                  <a:uFillTx/>
                  <a:latin typeface="Calibri"/>
                  <a:ea typeface="+mn-ea"/>
                  <a:cs typeface="+mn-cs"/>
                </a:endParaRPr>
              </a:p>
            </p:txBody>
          </p:sp>
          <p:sp>
            <p:nvSpPr>
              <p:cNvPr id="118" name="Rectangle 117">
                <a:extLst>
                  <a:ext uri="{FF2B5EF4-FFF2-40B4-BE49-F238E27FC236}">
                    <a16:creationId xmlns:a16="http://schemas.microsoft.com/office/drawing/2014/main" id="{CA0478AE-66C3-46AD-B0CE-D56A7868C7E2}"/>
                  </a:ext>
                </a:extLst>
              </p:cNvPr>
              <p:cNvSpPr/>
              <p:nvPr/>
            </p:nvSpPr>
            <p:spPr>
              <a:xfrm rot="16200000">
                <a:off x="3687766" y="3385768"/>
                <a:ext cx="1743572" cy="53156"/>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schemeClr val="bg1"/>
                    </a:solidFill>
                    <a:effectLst/>
                    <a:uLnTx/>
                    <a:uFillTx/>
                    <a:latin typeface="Arial"/>
                    <a:ea typeface="+mn-ea"/>
                    <a:cs typeface="+mn-cs"/>
                    <a:sym typeface="Arial"/>
                  </a:rPr>
                  <a:t>GTB/GTC/ELEC/ESSAI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schemeClr val="bg1"/>
                    </a:solidFill>
                    <a:latin typeface="Arial"/>
                    <a:sym typeface="Arial"/>
                  </a:rPr>
                  <a:t>Philippe </a:t>
                </a:r>
                <a:r>
                  <a:rPr lang="fr-FR" sz="900" i="1" dirty="0" err="1">
                    <a:solidFill>
                      <a:schemeClr val="bg1"/>
                    </a:solidFill>
                    <a:latin typeface="Arial"/>
                    <a:sym typeface="Arial"/>
                  </a:rPr>
                  <a:t>Detourbe</a:t>
                </a:r>
                <a:endParaRPr kumimoji="0" lang="fr-FR" sz="900" i="1" u="none" strike="noStrike" kern="1200" cap="none" spc="0" normalizeH="0" baseline="0" noProof="0" dirty="0">
                  <a:ln>
                    <a:noFill/>
                  </a:ln>
                  <a:solidFill>
                    <a:schemeClr val="bg1"/>
                  </a:solidFill>
                  <a:effectLst/>
                  <a:uLnTx/>
                  <a:uFillTx/>
                  <a:latin typeface="Arial"/>
                  <a:sym typeface="Arial"/>
                </a:endParaRPr>
              </a:p>
            </p:txBody>
          </p:sp>
        </p:grpSp>
        <p:grpSp>
          <p:nvGrpSpPr>
            <p:cNvPr id="59" name="Groupe 58">
              <a:extLst>
                <a:ext uri="{FF2B5EF4-FFF2-40B4-BE49-F238E27FC236}">
                  <a16:creationId xmlns:a16="http://schemas.microsoft.com/office/drawing/2014/main" id="{F926AF25-4D38-4F26-9F55-696004CC56C8}"/>
                </a:ext>
              </a:extLst>
            </p:cNvPr>
            <p:cNvGrpSpPr/>
            <p:nvPr/>
          </p:nvGrpSpPr>
          <p:grpSpPr>
            <a:xfrm>
              <a:off x="5617245" y="2954002"/>
              <a:ext cx="556764" cy="2517907"/>
              <a:chOff x="7586365" y="2604245"/>
              <a:chExt cx="215179" cy="1679893"/>
            </a:xfrm>
            <a:solidFill>
              <a:srgbClr val="00B0F0"/>
            </a:solidFill>
          </p:grpSpPr>
          <p:sp>
            <p:nvSpPr>
              <p:cNvPr id="103" name="Rectangle 102">
                <a:extLst>
                  <a:ext uri="{FF2B5EF4-FFF2-40B4-BE49-F238E27FC236}">
                    <a16:creationId xmlns:a16="http://schemas.microsoft.com/office/drawing/2014/main" id="{01E827E9-7163-4EE3-857B-E5AE36525DA8}"/>
                  </a:ext>
                </a:extLst>
              </p:cNvPr>
              <p:cNvSpPr/>
              <p:nvPr/>
            </p:nvSpPr>
            <p:spPr>
              <a:xfrm>
                <a:off x="7586365" y="2604246"/>
                <a:ext cx="215179" cy="16798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4" name="Rectangle 103">
                <a:extLst>
                  <a:ext uri="{FF2B5EF4-FFF2-40B4-BE49-F238E27FC236}">
                    <a16:creationId xmlns:a16="http://schemas.microsoft.com/office/drawing/2014/main" id="{3D48BE44-3C47-48DB-AD09-A9E613F87327}"/>
                  </a:ext>
                </a:extLst>
              </p:cNvPr>
              <p:cNvSpPr/>
              <p:nvPr/>
            </p:nvSpPr>
            <p:spPr>
              <a:xfrm rot="16200000">
                <a:off x="6843686" y="3363589"/>
                <a:ext cx="1679887" cy="161200"/>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BIM FACTORY FRANCE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prstClr val="white"/>
                    </a:solidFill>
                    <a:latin typeface="Arial"/>
                    <a:sym typeface="Arial"/>
                  </a:rPr>
                  <a:t>SXD / BIMLY</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prstClr val="white"/>
                    </a:solidFill>
                    <a:latin typeface="Arial"/>
                    <a:sym typeface="Arial"/>
                  </a:rPr>
                  <a:t>Matthieu Ferrua</a:t>
                </a:r>
                <a:endParaRPr kumimoji="0" lang="fr-FR" sz="900" i="1" u="none" strike="noStrike" kern="1200" cap="none" spc="0" normalizeH="0" baseline="0" noProof="0" dirty="0">
                  <a:ln>
                    <a:noFill/>
                  </a:ln>
                  <a:solidFill>
                    <a:prstClr val="white"/>
                  </a:solidFill>
                  <a:effectLst/>
                  <a:uLnTx/>
                  <a:uFillTx/>
                  <a:latin typeface="Arial"/>
                  <a:ea typeface="+mn-ea"/>
                  <a:cs typeface="+mn-cs"/>
                  <a:sym typeface="Arial"/>
                </a:endParaRPr>
              </a:p>
            </p:txBody>
          </p:sp>
        </p:grpSp>
        <p:grpSp>
          <p:nvGrpSpPr>
            <p:cNvPr id="60" name="Groupe 59">
              <a:extLst>
                <a:ext uri="{FF2B5EF4-FFF2-40B4-BE49-F238E27FC236}">
                  <a16:creationId xmlns:a16="http://schemas.microsoft.com/office/drawing/2014/main" id="{7F3E683C-CD56-4B9D-95EC-3B36A172EEC4}"/>
                </a:ext>
              </a:extLst>
            </p:cNvPr>
            <p:cNvGrpSpPr/>
            <p:nvPr/>
          </p:nvGrpSpPr>
          <p:grpSpPr>
            <a:xfrm>
              <a:off x="6953345" y="2953997"/>
              <a:ext cx="569698" cy="2517908"/>
              <a:chOff x="8059697" y="2540558"/>
              <a:chExt cx="201684" cy="1743581"/>
            </a:xfrm>
            <a:solidFill>
              <a:srgbClr val="00B0F0"/>
            </a:solidFill>
          </p:grpSpPr>
          <p:sp>
            <p:nvSpPr>
              <p:cNvPr id="101" name="Rectangle 100">
                <a:extLst>
                  <a:ext uri="{FF2B5EF4-FFF2-40B4-BE49-F238E27FC236}">
                    <a16:creationId xmlns:a16="http://schemas.microsoft.com/office/drawing/2014/main" id="{94B4EAD2-AC24-4D1E-82E6-E3771D1111F3}"/>
                  </a:ext>
                </a:extLst>
              </p:cNvPr>
              <p:cNvSpPr/>
              <p:nvPr/>
            </p:nvSpPr>
            <p:spPr>
              <a:xfrm>
                <a:off x="8059697" y="2540560"/>
                <a:ext cx="201684" cy="1743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BFE07D4C-D240-4FD4-966F-AD26E5325419}"/>
                  </a:ext>
                </a:extLst>
              </p:cNvPr>
              <p:cNvSpPr/>
              <p:nvPr/>
            </p:nvSpPr>
            <p:spPr>
              <a:xfrm rot="16200000">
                <a:off x="7292870" y="3322457"/>
                <a:ext cx="1743579" cy="179782"/>
              </a:xfrm>
              <a:prstGeom prst="rect">
                <a:avLst/>
              </a:prstGeom>
              <a:grpFill/>
            </p:spPr>
            <p:txBody>
              <a:bodyPr wrap="square">
                <a:spAutoFit/>
              </a:bodyPr>
              <a:lstStyle/>
              <a:p>
                <a:pPr lvl="0" algn="ctr">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BIM FACTORY</a:t>
                </a:r>
                <a:r>
                  <a:rPr lang="fr-FR" sz="900" b="1" dirty="0">
                    <a:solidFill>
                      <a:prstClr val="white"/>
                    </a:solidFill>
                    <a:latin typeface="Arial"/>
                    <a:sym typeface="Arial"/>
                  </a:rPr>
                  <a:t> INTERNATIONAL </a:t>
                </a:r>
              </a:p>
              <a:p>
                <a:pPr lvl="0" algn="ctr">
                  <a:defRPr/>
                </a:pPr>
                <a:r>
                  <a:rPr lang="fr-FR" sz="900" b="1" dirty="0">
                    <a:solidFill>
                      <a:prstClr val="white"/>
                    </a:solidFill>
                    <a:latin typeface="Arial"/>
                    <a:sym typeface="Arial"/>
                  </a:rPr>
                  <a:t>EUROSIA  </a:t>
                </a:r>
                <a:endParaRPr kumimoji="0" lang="fr-FR" sz="900" b="1" i="0" u="none" strike="noStrike" kern="1200" cap="none" spc="0" normalizeH="0" baseline="0" noProof="0" dirty="0">
                  <a:ln>
                    <a:noFill/>
                  </a:ln>
                  <a:solidFill>
                    <a:prstClr val="white"/>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i="1" u="none" strike="noStrike" kern="1200" cap="none" spc="0" normalizeH="0" baseline="0" noProof="0" dirty="0">
                    <a:ln>
                      <a:noFill/>
                    </a:ln>
                    <a:solidFill>
                      <a:prstClr val="white"/>
                    </a:solidFill>
                    <a:effectLst/>
                    <a:uLnTx/>
                    <a:uFillTx/>
                    <a:latin typeface="Arial"/>
                    <a:ea typeface="+mn-ea"/>
                    <a:cs typeface="+mn-cs"/>
                    <a:sym typeface="Arial"/>
                  </a:rPr>
                  <a:t>Cédric Brusselmans</a:t>
                </a:r>
              </a:p>
            </p:txBody>
          </p:sp>
        </p:grpSp>
        <p:grpSp>
          <p:nvGrpSpPr>
            <p:cNvPr id="61" name="Groupe 60">
              <a:extLst>
                <a:ext uri="{FF2B5EF4-FFF2-40B4-BE49-F238E27FC236}">
                  <a16:creationId xmlns:a16="http://schemas.microsoft.com/office/drawing/2014/main" id="{2C571CC2-0BB0-4647-B790-DCD6101EB0EF}"/>
                </a:ext>
              </a:extLst>
            </p:cNvPr>
            <p:cNvGrpSpPr/>
            <p:nvPr/>
          </p:nvGrpSpPr>
          <p:grpSpPr>
            <a:xfrm>
              <a:off x="3413286" y="2954003"/>
              <a:ext cx="915662" cy="2517904"/>
              <a:chOff x="6853403" y="2540560"/>
              <a:chExt cx="308535" cy="1743580"/>
            </a:xfrm>
            <a:solidFill>
              <a:srgbClr val="23D2B5"/>
            </a:solidFill>
          </p:grpSpPr>
          <p:sp>
            <p:nvSpPr>
              <p:cNvPr id="99" name="Rectangle 98">
                <a:extLst>
                  <a:ext uri="{FF2B5EF4-FFF2-40B4-BE49-F238E27FC236}">
                    <a16:creationId xmlns:a16="http://schemas.microsoft.com/office/drawing/2014/main" id="{B8646FB4-8087-43A1-BD9D-BFC4E0204C83}"/>
                  </a:ext>
                </a:extLst>
              </p:cNvPr>
              <p:cNvSpPr/>
              <p:nvPr/>
            </p:nvSpPr>
            <p:spPr>
              <a:xfrm>
                <a:off x="6853403" y="2540560"/>
                <a:ext cx="308535" cy="1743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29D90991-213D-49F7-A877-283B379CA137}"/>
                  </a:ext>
                </a:extLst>
              </p:cNvPr>
              <p:cNvSpPr/>
              <p:nvPr/>
            </p:nvSpPr>
            <p:spPr>
              <a:xfrm rot="16200000">
                <a:off x="6136800" y="3326792"/>
                <a:ext cx="1743580" cy="17111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prstClr val="white"/>
                    </a:solidFill>
                    <a:latin typeface="Arial"/>
                    <a:sym typeface="Arial"/>
                  </a:rPr>
                  <a:t>AXIMA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INTEGRATION  SOLUTIONS DIGITALES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prstClr val="white"/>
                    </a:solidFill>
                    <a:latin typeface="Arial"/>
                    <a:sym typeface="Arial"/>
                  </a:rPr>
                  <a:t>Julie </a:t>
                </a:r>
                <a:r>
                  <a:rPr lang="fr-FR" sz="900" i="1" dirty="0" err="1">
                    <a:solidFill>
                      <a:prstClr val="white"/>
                    </a:solidFill>
                    <a:latin typeface="Arial"/>
                    <a:sym typeface="Arial"/>
                  </a:rPr>
                  <a:t>Vesz</a:t>
                </a:r>
                <a:endParaRPr kumimoji="0" lang="fr-FR" sz="900" i="1" u="none" strike="noStrike" kern="1200" cap="none" spc="0" normalizeH="0" baseline="0" noProof="0" dirty="0">
                  <a:ln>
                    <a:noFill/>
                  </a:ln>
                  <a:solidFill>
                    <a:prstClr val="white"/>
                  </a:solidFill>
                  <a:effectLst/>
                  <a:uLnTx/>
                  <a:uFillTx/>
                  <a:latin typeface="Arial"/>
                  <a:ea typeface="+mn-ea"/>
                  <a:cs typeface="+mn-cs"/>
                  <a:sym typeface="Arial"/>
                </a:endParaRPr>
              </a:p>
            </p:txBody>
          </p:sp>
        </p:grpSp>
        <p:grpSp>
          <p:nvGrpSpPr>
            <p:cNvPr id="62" name="Groupe 61">
              <a:extLst>
                <a:ext uri="{FF2B5EF4-FFF2-40B4-BE49-F238E27FC236}">
                  <a16:creationId xmlns:a16="http://schemas.microsoft.com/office/drawing/2014/main" id="{7AD41FA4-5863-45E7-B2C0-DCCD1BE4096A}"/>
                </a:ext>
              </a:extLst>
            </p:cNvPr>
            <p:cNvGrpSpPr/>
            <p:nvPr/>
          </p:nvGrpSpPr>
          <p:grpSpPr>
            <a:xfrm rot="5400000">
              <a:off x="4024049" y="2573109"/>
              <a:ext cx="382353" cy="6615633"/>
              <a:chOff x="7952846" y="2540560"/>
              <a:chExt cx="308535" cy="1743579"/>
            </a:xfrm>
            <a:solidFill>
              <a:schemeClr val="accent4">
                <a:lumMod val="60000"/>
                <a:lumOff val="40000"/>
              </a:schemeClr>
            </a:solidFill>
          </p:grpSpPr>
          <p:sp>
            <p:nvSpPr>
              <p:cNvPr id="96" name="Rectangle 95">
                <a:extLst>
                  <a:ext uri="{FF2B5EF4-FFF2-40B4-BE49-F238E27FC236}">
                    <a16:creationId xmlns:a16="http://schemas.microsoft.com/office/drawing/2014/main" id="{FEB3264D-0502-4D99-87B3-145A1647C873}"/>
                  </a:ext>
                </a:extLst>
              </p:cNvPr>
              <p:cNvSpPr/>
              <p:nvPr/>
            </p:nvSpPr>
            <p:spPr>
              <a:xfrm>
                <a:off x="7952846" y="2540560"/>
                <a:ext cx="308535" cy="1743579"/>
              </a:xfrm>
              <a:prstGeom prst="rect">
                <a:avLst/>
              </a:prstGeom>
              <a:solidFill>
                <a:srgbClr val="A4DA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a:ea typeface="+mn-ea"/>
                  <a:cs typeface="+mn-cs"/>
                </a:endParaRPr>
              </a:p>
            </p:txBody>
          </p:sp>
          <p:sp>
            <p:nvSpPr>
              <p:cNvPr id="97" name="Rectangle 96">
                <a:extLst>
                  <a:ext uri="{FF2B5EF4-FFF2-40B4-BE49-F238E27FC236}">
                    <a16:creationId xmlns:a16="http://schemas.microsoft.com/office/drawing/2014/main" id="{D01954FC-C5BD-404A-859B-3932C70F15AC}"/>
                  </a:ext>
                </a:extLst>
              </p:cNvPr>
              <p:cNvSpPr/>
              <p:nvPr/>
            </p:nvSpPr>
            <p:spPr>
              <a:xfrm rot="16200000">
                <a:off x="7797353" y="3293283"/>
                <a:ext cx="628948" cy="298028"/>
              </a:xfrm>
              <a:prstGeom prst="rect">
                <a:avLst/>
              </a:prstGeom>
              <a:grp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CYBERSÉCURITÉ</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prstClr val="white"/>
                    </a:solidFill>
                    <a:latin typeface="Arial"/>
                    <a:sym typeface="Arial"/>
                  </a:rPr>
                  <a:t>El </a:t>
                </a:r>
                <a:r>
                  <a:rPr lang="fr-FR" sz="900" i="1" dirty="0" err="1">
                    <a:solidFill>
                      <a:prstClr val="white"/>
                    </a:solidFill>
                    <a:latin typeface="Arial"/>
                    <a:sym typeface="Arial"/>
                  </a:rPr>
                  <a:t>Yamani</a:t>
                </a:r>
                <a:r>
                  <a:rPr lang="fr-FR" sz="900" i="1" dirty="0">
                    <a:solidFill>
                      <a:prstClr val="white"/>
                    </a:solidFill>
                    <a:latin typeface="Arial"/>
                    <a:sym typeface="Arial"/>
                  </a:rPr>
                  <a:t> </a:t>
                </a:r>
                <a:r>
                  <a:rPr lang="fr-FR" sz="900" i="1" dirty="0" err="1">
                    <a:solidFill>
                      <a:prstClr val="white"/>
                    </a:solidFill>
                    <a:latin typeface="Arial"/>
                    <a:sym typeface="Arial"/>
                  </a:rPr>
                  <a:t>Hamedi</a:t>
                </a:r>
                <a:endParaRPr kumimoji="0" lang="fr-FR" sz="900" i="1" u="none" strike="noStrike" kern="1200" cap="none" spc="0" normalizeH="0" baseline="0" noProof="0" dirty="0">
                  <a:ln>
                    <a:noFill/>
                  </a:ln>
                  <a:solidFill>
                    <a:prstClr val="white"/>
                  </a:solidFill>
                  <a:effectLst/>
                  <a:uLnTx/>
                  <a:uFillTx/>
                  <a:latin typeface="Arial"/>
                  <a:ea typeface="+mn-ea"/>
                  <a:cs typeface="+mn-cs"/>
                  <a:sym typeface="Arial"/>
                </a:endParaRPr>
              </a:p>
            </p:txBody>
          </p:sp>
        </p:grpSp>
        <p:sp>
          <p:nvSpPr>
            <p:cNvPr id="63" name="Rectangle 62">
              <a:extLst>
                <a:ext uri="{FF2B5EF4-FFF2-40B4-BE49-F238E27FC236}">
                  <a16:creationId xmlns:a16="http://schemas.microsoft.com/office/drawing/2014/main" id="{32C28928-9C00-4BF9-B994-97EBF5091864}"/>
                </a:ext>
              </a:extLst>
            </p:cNvPr>
            <p:cNvSpPr/>
            <p:nvPr/>
          </p:nvSpPr>
          <p:spPr>
            <a:xfrm>
              <a:off x="7782122" y="2481725"/>
              <a:ext cx="2991083" cy="584775"/>
            </a:xfrm>
            <a:prstGeom prst="rect">
              <a:avLst/>
            </a:prstGeom>
            <a:solidFill>
              <a:schemeClr val="tx1">
                <a:lumMod val="65000"/>
                <a:lumOff val="35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631" tIns="44631" rIns="44631" bIns="44631" numCol="1" spcCol="1271" anchor="ctr" anchorCtr="0">
              <a:noAutofit/>
            </a:bodyPr>
            <a:lstStyle/>
            <a:p>
              <a:pPr marL="0" marR="0" lvl="0" indent="0" algn="ctr" defTabSz="353455" rtl="0" eaLnBrk="1" fontAlgn="auto" latinLnBrk="0" hangingPunct="1">
                <a:lnSpc>
                  <a:spcPct val="90000"/>
                </a:lnSpc>
                <a:spcBef>
                  <a:spcPct val="0"/>
                </a:spcBef>
                <a:spcAft>
                  <a:spcPct val="35000"/>
                </a:spcAft>
                <a:buClrTx/>
                <a:buSzTx/>
                <a:buFont typeface="Arial"/>
                <a:buNone/>
                <a:tabLst/>
                <a:defRPr/>
              </a:pPr>
              <a:r>
                <a:rPr kumimoji="0" lang="en-GB" sz="900" b="1" i="0" u="none" strike="noStrike" kern="1200" cap="none" spc="0" normalizeH="0" baseline="0" noProof="0" dirty="0">
                  <a:ln>
                    <a:noFill/>
                  </a:ln>
                  <a:solidFill>
                    <a:prstClr val="white"/>
                  </a:solidFill>
                  <a:effectLst/>
                  <a:uLnTx/>
                  <a:uFillTx/>
                  <a:latin typeface="Arial"/>
                  <a:ea typeface="+mn-ea"/>
                  <a:cs typeface="+mn-cs"/>
                  <a:sym typeface="Arial"/>
                </a:rPr>
                <a:t>SUPPORT TRANSVERSE </a:t>
              </a:r>
            </a:p>
          </p:txBody>
        </p:sp>
        <p:grpSp>
          <p:nvGrpSpPr>
            <p:cNvPr id="64" name="Groupe 63">
              <a:extLst>
                <a:ext uri="{FF2B5EF4-FFF2-40B4-BE49-F238E27FC236}">
                  <a16:creationId xmlns:a16="http://schemas.microsoft.com/office/drawing/2014/main" id="{5C280B50-4C79-4672-8749-5BE0467C9799}"/>
                </a:ext>
              </a:extLst>
            </p:cNvPr>
            <p:cNvGrpSpPr/>
            <p:nvPr/>
          </p:nvGrpSpPr>
          <p:grpSpPr>
            <a:xfrm rot="5400000">
              <a:off x="8916196" y="2033295"/>
              <a:ext cx="714031" cy="2991091"/>
              <a:chOff x="8687877" y="2540562"/>
              <a:chExt cx="215494" cy="1743579"/>
            </a:xfrm>
            <a:solidFill>
              <a:srgbClr val="929497"/>
            </a:solidFill>
          </p:grpSpPr>
          <p:sp>
            <p:nvSpPr>
              <p:cNvPr id="94" name="Rectangle 93">
                <a:extLst>
                  <a:ext uri="{FF2B5EF4-FFF2-40B4-BE49-F238E27FC236}">
                    <a16:creationId xmlns:a16="http://schemas.microsoft.com/office/drawing/2014/main" id="{2064272D-D2D0-45F7-A1D9-CA8CBFEDA7FF}"/>
                  </a:ext>
                </a:extLst>
              </p:cNvPr>
              <p:cNvSpPr/>
              <p:nvPr/>
            </p:nvSpPr>
            <p:spPr>
              <a:xfrm>
                <a:off x="8687877" y="2540562"/>
                <a:ext cx="215494" cy="1743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a:ea typeface="+mn-ea"/>
                  <a:cs typeface="+mn-cs"/>
                </a:endParaRPr>
              </a:p>
            </p:txBody>
          </p:sp>
          <p:sp>
            <p:nvSpPr>
              <p:cNvPr id="95" name="Rectangle 94">
                <a:extLst>
                  <a:ext uri="{FF2B5EF4-FFF2-40B4-BE49-F238E27FC236}">
                    <a16:creationId xmlns:a16="http://schemas.microsoft.com/office/drawing/2014/main" id="{AB598A05-2451-4575-86DE-1AAE7DE07AAC}"/>
                  </a:ext>
                </a:extLst>
              </p:cNvPr>
              <p:cNvSpPr/>
              <p:nvPr/>
            </p:nvSpPr>
            <p:spPr>
              <a:xfrm rot="16200000">
                <a:off x="7933512" y="3314821"/>
                <a:ext cx="1743577" cy="195062"/>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DÉVELOPPEMENT COMMERCIAL,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COMMUNICATION &amp; </a:t>
                </a:r>
                <a:r>
                  <a:rPr lang="fr-FR" sz="900" b="1" dirty="0">
                    <a:solidFill>
                      <a:prstClr val="white"/>
                    </a:solidFill>
                    <a:latin typeface="Arial"/>
                    <a:sym typeface="Arial"/>
                  </a:rPr>
                  <a:t>M</a:t>
                </a: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ARKETING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prstClr val="white"/>
                    </a:solidFill>
                    <a:latin typeface="Arial"/>
                    <a:sym typeface="Arial"/>
                  </a:rPr>
                  <a:t>Benoit </a:t>
                </a:r>
                <a:r>
                  <a:rPr lang="fr-FR" sz="900" i="1" dirty="0" err="1">
                    <a:solidFill>
                      <a:prstClr val="white"/>
                    </a:solidFill>
                    <a:latin typeface="Arial"/>
                    <a:sym typeface="Arial"/>
                  </a:rPr>
                  <a:t>Grigaut</a:t>
                </a:r>
                <a:r>
                  <a:rPr lang="fr-FR" sz="900" i="1" dirty="0">
                    <a:solidFill>
                      <a:prstClr val="white"/>
                    </a:solidFill>
                    <a:latin typeface="Arial"/>
                    <a:sym typeface="Arial"/>
                  </a:rPr>
                  <a:t> - Directeur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i="1" u="none" strike="noStrike" kern="1200" cap="none" spc="0" normalizeH="0" baseline="0" noProof="0" dirty="0">
                    <a:ln>
                      <a:noFill/>
                    </a:ln>
                    <a:solidFill>
                      <a:prstClr val="white"/>
                    </a:solidFill>
                    <a:effectLst/>
                    <a:uLnTx/>
                    <a:uFillTx/>
                    <a:latin typeface="Arial"/>
                    <a:ea typeface="+mn-ea"/>
                    <a:cs typeface="+mn-cs"/>
                    <a:sym typeface="Arial"/>
                  </a:rPr>
                  <a:t>Clémence Leco</a:t>
                </a:r>
                <a:r>
                  <a:rPr lang="fr-FR" sz="900" i="1" dirty="0">
                    <a:solidFill>
                      <a:prstClr val="white"/>
                    </a:solidFill>
                    <a:latin typeface="Arial"/>
                    <a:sym typeface="Arial"/>
                  </a:rPr>
                  <a:t>q – Marketing &amp; Communication</a:t>
                </a:r>
                <a:endParaRPr kumimoji="0" lang="fr-FR" sz="900" i="1" u="none" strike="noStrike" kern="1200" cap="none" spc="0" normalizeH="0" baseline="0" noProof="0" dirty="0">
                  <a:ln>
                    <a:noFill/>
                  </a:ln>
                  <a:solidFill>
                    <a:prstClr val="white"/>
                  </a:solidFill>
                  <a:effectLst/>
                  <a:uLnTx/>
                  <a:uFillTx/>
                  <a:latin typeface="Arial"/>
                  <a:ea typeface="+mn-ea"/>
                  <a:cs typeface="+mn-cs"/>
                  <a:sym typeface="Arial"/>
                </a:endParaRPr>
              </a:p>
            </p:txBody>
          </p:sp>
        </p:grpSp>
        <p:grpSp>
          <p:nvGrpSpPr>
            <p:cNvPr id="65" name="Groupe 64">
              <a:extLst>
                <a:ext uri="{FF2B5EF4-FFF2-40B4-BE49-F238E27FC236}">
                  <a16:creationId xmlns:a16="http://schemas.microsoft.com/office/drawing/2014/main" id="{B29019DD-37C3-43A2-A0FC-0C20A2FCF87D}"/>
                </a:ext>
              </a:extLst>
            </p:cNvPr>
            <p:cNvGrpSpPr/>
            <p:nvPr/>
          </p:nvGrpSpPr>
          <p:grpSpPr>
            <a:xfrm rot="5400000">
              <a:off x="9034283" y="3305040"/>
              <a:ext cx="467662" cy="2976892"/>
              <a:chOff x="9754930" y="2540561"/>
              <a:chExt cx="171269" cy="1736471"/>
            </a:xfrm>
            <a:solidFill>
              <a:srgbClr val="929497"/>
            </a:solidFill>
          </p:grpSpPr>
          <p:sp>
            <p:nvSpPr>
              <p:cNvPr id="92" name="Rectangle 91">
                <a:extLst>
                  <a:ext uri="{FF2B5EF4-FFF2-40B4-BE49-F238E27FC236}">
                    <a16:creationId xmlns:a16="http://schemas.microsoft.com/office/drawing/2014/main" id="{8CC648E2-24D2-4A1F-B1A8-A99A274C4388}"/>
                  </a:ext>
                </a:extLst>
              </p:cNvPr>
              <p:cNvSpPr/>
              <p:nvPr/>
            </p:nvSpPr>
            <p:spPr>
              <a:xfrm>
                <a:off x="9754930" y="2540561"/>
                <a:ext cx="171269" cy="17364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92">
                <a:extLst>
                  <a:ext uri="{FF2B5EF4-FFF2-40B4-BE49-F238E27FC236}">
                    <a16:creationId xmlns:a16="http://schemas.microsoft.com/office/drawing/2014/main" id="{D444F3AC-4A73-4E71-AB93-1704653AACE8}"/>
                  </a:ext>
                </a:extLst>
              </p:cNvPr>
              <p:cNvSpPr/>
              <p:nvPr/>
            </p:nvSpPr>
            <p:spPr>
              <a:xfrm rot="16200000">
                <a:off x="8972443" y="3331738"/>
                <a:ext cx="1717612" cy="13525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RH</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prstClr val="white"/>
                    </a:solidFill>
                    <a:latin typeface="Arial"/>
                    <a:sym typeface="Arial"/>
                  </a:rPr>
                  <a:t>Marion Chapuis (AXIMA) &amp; Alice </a:t>
                </a:r>
                <a:r>
                  <a:rPr lang="fr-FR" sz="900" i="1" dirty="0" err="1">
                    <a:solidFill>
                      <a:prstClr val="white"/>
                    </a:solidFill>
                    <a:latin typeface="Arial"/>
                    <a:sym typeface="Arial"/>
                  </a:rPr>
                  <a:t>Adonai</a:t>
                </a:r>
                <a:r>
                  <a:rPr lang="fr-FR" sz="900" i="1" dirty="0">
                    <a:solidFill>
                      <a:prstClr val="white"/>
                    </a:solidFill>
                    <a:latin typeface="Arial"/>
                    <a:sym typeface="Arial"/>
                  </a:rPr>
                  <a:t> (INEO)</a:t>
                </a:r>
                <a:endParaRPr kumimoji="0" lang="fr-FR" sz="900" i="1" u="none" strike="noStrike" kern="1200" cap="none" spc="0" normalizeH="0" baseline="0" noProof="0" dirty="0">
                  <a:ln>
                    <a:noFill/>
                  </a:ln>
                  <a:solidFill>
                    <a:prstClr val="white"/>
                  </a:solidFill>
                  <a:effectLst/>
                  <a:uLnTx/>
                  <a:uFillTx/>
                  <a:latin typeface="Arial"/>
                  <a:ea typeface="+mn-ea"/>
                  <a:cs typeface="+mn-cs"/>
                  <a:sym typeface="Arial"/>
                </a:endParaRPr>
              </a:p>
            </p:txBody>
          </p:sp>
        </p:grpSp>
        <p:sp>
          <p:nvSpPr>
            <p:cNvPr id="66" name="Rectangle : coins arrondis 65">
              <a:extLst>
                <a:ext uri="{FF2B5EF4-FFF2-40B4-BE49-F238E27FC236}">
                  <a16:creationId xmlns:a16="http://schemas.microsoft.com/office/drawing/2014/main" id="{FCCA4736-355B-47C2-A4CC-CF603C3DE375}"/>
                </a:ext>
              </a:extLst>
            </p:cNvPr>
            <p:cNvSpPr/>
            <p:nvPr/>
          </p:nvSpPr>
          <p:spPr>
            <a:xfrm>
              <a:off x="5481741" y="2752804"/>
              <a:ext cx="2164265" cy="283415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ZoneTexte 66">
              <a:extLst>
                <a:ext uri="{FF2B5EF4-FFF2-40B4-BE49-F238E27FC236}">
                  <a16:creationId xmlns:a16="http://schemas.microsoft.com/office/drawing/2014/main" id="{EFA4B2A2-765C-46E0-A01D-B4E96FDC6942}"/>
                </a:ext>
              </a:extLst>
            </p:cNvPr>
            <p:cNvSpPr txBox="1"/>
            <p:nvPr/>
          </p:nvSpPr>
          <p:spPr>
            <a:xfrm>
              <a:off x="5481593" y="2155716"/>
              <a:ext cx="2164413" cy="584775"/>
            </a:xfrm>
            <a:prstGeom prst="rect">
              <a:avLst/>
            </a:prstGeom>
            <a:noFill/>
          </p:spPr>
          <p:txBody>
            <a:bodyPr wrap="square" rtlCol="0">
              <a:spAutoFit/>
            </a:bodyPr>
            <a:lstStyle/>
            <a:p>
              <a:pPr algn="ctr"/>
              <a:r>
                <a:rPr lang="fr-FR" sz="1600" dirty="0">
                  <a:solidFill>
                    <a:schemeClr val="accent1"/>
                  </a:solidFill>
                </a:rPr>
                <a:t>POLE BIM</a:t>
              </a:r>
            </a:p>
            <a:p>
              <a:pPr algn="ctr"/>
              <a:r>
                <a:rPr lang="fr-FR" sz="1600" dirty="0">
                  <a:solidFill>
                    <a:schemeClr val="accent1"/>
                  </a:solidFill>
                </a:rPr>
                <a:t>BIM </a:t>
              </a:r>
              <a:r>
                <a:rPr lang="fr-FR" sz="1600" dirty="0" err="1">
                  <a:solidFill>
                    <a:schemeClr val="accent1"/>
                  </a:solidFill>
                </a:rPr>
                <a:t>Factory</a:t>
              </a:r>
              <a:r>
                <a:rPr lang="fr-FR" sz="1600" dirty="0">
                  <a:solidFill>
                    <a:schemeClr val="accent1"/>
                  </a:solidFill>
                </a:rPr>
                <a:t> d’ENGIE</a:t>
              </a:r>
            </a:p>
          </p:txBody>
        </p:sp>
        <p:grpSp>
          <p:nvGrpSpPr>
            <p:cNvPr id="68" name="Groupe 67">
              <a:extLst>
                <a:ext uri="{FF2B5EF4-FFF2-40B4-BE49-F238E27FC236}">
                  <a16:creationId xmlns:a16="http://schemas.microsoft.com/office/drawing/2014/main" id="{D012A9A6-CE79-4163-A69E-56A4A4C0317F}"/>
                </a:ext>
              </a:extLst>
            </p:cNvPr>
            <p:cNvGrpSpPr/>
            <p:nvPr/>
          </p:nvGrpSpPr>
          <p:grpSpPr>
            <a:xfrm>
              <a:off x="4434780" y="2954004"/>
              <a:ext cx="873324" cy="2517903"/>
              <a:chOff x="6899733" y="2540560"/>
              <a:chExt cx="262205" cy="1743579"/>
            </a:xfrm>
            <a:solidFill>
              <a:srgbClr val="23D2B5"/>
            </a:solidFill>
          </p:grpSpPr>
          <p:sp>
            <p:nvSpPr>
              <p:cNvPr id="90" name="Rectangle 89">
                <a:extLst>
                  <a:ext uri="{FF2B5EF4-FFF2-40B4-BE49-F238E27FC236}">
                    <a16:creationId xmlns:a16="http://schemas.microsoft.com/office/drawing/2014/main" id="{5CDDEC14-263C-435A-B9AC-31635A154D6A}"/>
                  </a:ext>
                </a:extLst>
              </p:cNvPr>
              <p:cNvSpPr/>
              <p:nvPr/>
            </p:nvSpPr>
            <p:spPr>
              <a:xfrm>
                <a:off x="6899733" y="2540560"/>
                <a:ext cx="262205" cy="1743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91" name="Rectangle 90">
                <a:extLst>
                  <a:ext uri="{FF2B5EF4-FFF2-40B4-BE49-F238E27FC236}">
                    <a16:creationId xmlns:a16="http://schemas.microsoft.com/office/drawing/2014/main" id="{A1D5D388-0ECE-4AB8-BEC7-E98FA050E98A}"/>
                  </a:ext>
                </a:extLst>
              </p:cNvPr>
              <p:cNvSpPr/>
              <p:nvPr/>
            </p:nvSpPr>
            <p:spPr>
              <a:xfrm rot="16200000">
                <a:off x="6159038" y="3336112"/>
                <a:ext cx="1743574" cy="152470"/>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prstClr val="white"/>
                    </a:solidFill>
                    <a:latin typeface="Arial"/>
                    <a:sym typeface="Arial"/>
                  </a:rPr>
                  <a:t>INEO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solidFill>
                      <a:prstClr val="white"/>
                    </a:solidFill>
                    <a:latin typeface="Arial"/>
                    <a:sym typeface="Arial"/>
                  </a:rPr>
                  <a:t>SOLUTIONS  DIGITALES</a:t>
                </a:r>
                <a:endParaRPr kumimoji="0" lang="fr-FR" sz="900" b="1" i="0" u="none" strike="noStrike" kern="1200" cap="none" spc="0" normalizeH="0" baseline="0" noProof="0" dirty="0">
                  <a:ln>
                    <a:noFill/>
                  </a:ln>
                  <a:solidFill>
                    <a:prstClr val="white"/>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prstClr val="white"/>
                    </a:solidFill>
                    <a:latin typeface="Arial"/>
                    <a:sym typeface="Arial"/>
                  </a:rPr>
                  <a:t>David Gautier </a:t>
                </a:r>
                <a:endParaRPr kumimoji="0" lang="fr-FR" sz="900" i="1" u="none" strike="noStrike" kern="1200" cap="none" spc="0" normalizeH="0" baseline="0" noProof="0" dirty="0">
                  <a:ln>
                    <a:noFill/>
                  </a:ln>
                  <a:solidFill>
                    <a:prstClr val="white"/>
                  </a:solidFill>
                  <a:effectLst/>
                  <a:uLnTx/>
                  <a:uFillTx/>
                  <a:latin typeface="Arial"/>
                  <a:ea typeface="+mn-ea"/>
                  <a:cs typeface="+mn-cs"/>
                  <a:sym typeface="Arial"/>
                </a:endParaRPr>
              </a:p>
            </p:txBody>
          </p:sp>
        </p:grpSp>
        <p:sp>
          <p:nvSpPr>
            <p:cNvPr id="69" name="Rectangle : coins arrondis 68">
              <a:extLst>
                <a:ext uri="{FF2B5EF4-FFF2-40B4-BE49-F238E27FC236}">
                  <a16:creationId xmlns:a16="http://schemas.microsoft.com/office/drawing/2014/main" id="{CA175CCA-6C6C-42E0-83BF-042F4A9ACAC9}"/>
                </a:ext>
              </a:extLst>
            </p:cNvPr>
            <p:cNvSpPr/>
            <p:nvPr/>
          </p:nvSpPr>
          <p:spPr>
            <a:xfrm>
              <a:off x="2889321" y="2765156"/>
              <a:ext cx="2592272" cy="2821802"/>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ZoneTexte 69">
              <a:extLst>
                <a:ext uri="{FF2B5EF4-FFF2-40B4-BE49-F238E27FC236}">
                  <a16:creationId xmlns:a16="http://schemas.microsoft.com/office/drawing/2014/main" id="{9ACC5808-DC8C-488B-B119-90F8336702F7}"/>
                </a:ext>
              </a:extLst>
            </p:cNvPr>
            <p:cNvSpPr txBox="1"/>
            <p:nvPr/>
          </p:nvSpPr>
          <p:spPr>
            <a:xfrm>
              <a:off x="2889320" y="2168029"/>
              <a:ext cx="2592421" cy="830997"/>
            </a:xfrm>
            <a:prstGeom prst="rect">
              <a:avLst/>
            </a:prstGeom>
            <a:noFill/>
          </p:spPr>
          <p:txBody>
            <a:bodyPr wrap="square" rtlCol="0">
              <a:spAutoFit/>
            </a:bodyPr>
            <a:lstStyle/>
            <a:p>
              <a:pPr algn="ctr"/>
              <a:r>
                <a:rPr lang="fr-FR" sz="1600" dirty="0">
                  <a:solidFill>
                    <a:schemeClr val="accent2"/>
                  </a:solidFill>
                </a:rPr>
                <a:t>POLE INTEGRATION SYSTÈMES &amp; DATA </a:t>
              </a:r>
              <a:br>
                <a:rPr lang="fr-FR" sz="1600" dirty="0">
                  <a:solidFill>
                    <a:schemeClr val="accent2"/>
                  </a:solidFill>
                </a:rPr>
              </a:br>
              <a:endParaRPr lang="fr-FR" sz="1600" dirty="0">
                <a:solidFill>
                  <a:schemeClr val="accent2"/>
                </a:solidFill>
              </a:endParaRPr>
            </a:p>
          </p:txBody>
        </p:sp>
        <p:sp>
          <p:nvSpPr>
            <p:cNvPr id="71" name="ZoneTexte 70">
              <a:extLst>
                <a:ext uri="{FF2B5EF4-FFF2-40B4-BE49-F238E27FC236}">
                  <a16:creationId xmlns:a16="http://schemas.microsoft.com/office/drawing/2014/main" id="{0EE9E67E-4012-4BCD-A9AC-1F112977E71D}"/>
                </a:ext>
              </a:extLst>
            </p:cNvPr>
            <p:cNvSpPr txBox="1"/>
            <p:nvPr/>
          </p:nvSpPr>
          <p:spPr>
            <a:xfrm>
              <a:off x="5617245" y="2714946"/>
              <a:ext cx="1905797" cy="261610"/>
            </a:xfrm>
            <a:prstGeom prst="rect">
              <a:avLst/>
            </a:prstGeom>
            <a:noFill/>
          </p:spPr>
          <p:txBody>
            <a:bodyPr wrap="square" rtlCol="0">
              <a:spAutoFit/>
            </a:bodyPr>
            <a:lstStyle/>
            <a:p>
              <a:pPr algn="ctr"/>
              <a:r>
                <a:rPr lang="fr-FR" sz="1100" dirty="0">
                  <a:solidFill>
                    <a:schemeClr val="accent1"/>
                  </a:solidFill>
                </a:rPr>
                <a:t>Raphael Contamin</a:t>
              </a:r>
            </a:p>
          </p:txBody>
        </p:sp>
        <p:sp>
          <p:nvSpPr>
            <p:cNvPr id="74" name="ZoneTexte 73">
              <a:extLst>
                <a:ext uri="{FF2B5EF4-FFF2-40B4-BE49-F238E27FC236}">
                  <a16:creationId xmlns:a16="http://schemas.microsoft.com/office/drawing/2014/main" id="{84961C1E-02CE-405E-B81D-FE8F7FFEF28E}"/>
                </a:ext>
              </a:extLst>
            </p:cNvPr>
            <p:cNvSpPr txBox="1"/>
            <p:nvPr/>
          </p:nvSpPr>
          <p:spPr>
            <a:xfrm>
              <a:off x="3407437" y="2728773"/>
              <a:ext cx="1895533" cy="261610"/>
            </a:xfrm>
            <a:prstGeom prst="rect">
              <a:avLst/>
            </a:prstGeom>
            <a:noFill/>
          </p:spPr>
          <p:txBody>
            <a:bodyPr wrap="square" rtlCol="0">
              <a:spAutoFit/>
            </a:bodyPr>
            <a:lstStyle/>
            <a:p>
              <a:pPr algn="ctr"/>
              <a:r>
                <a:rPr lang="fr-FR" sz="1100" dirty="0">
                  <a:solidFill>
                    <a:schemeClr val="accent2"/>
                  </a:solidFill>
                </a:rPr>
                <a:t>Renaud </a:t>
              </a:r>
              <a:r>
                <a:rPr lang="fr-FR" sz="1100" dirty="0" err="1">
                  <a:solidFill>
                    <a:schemeClr val="accent2"/>
                  </a:solidFill>
                </a:rPr>
                <a:t>Ribal</a:t>
              </a:r>
              <a:endParaRPr lang="fr-FR" sz="1100" dirty="0">
                <a:solidFill>
                  <a:schemeClr val="accent2"/>
                </a:solidFill>
              </a:endParaRPr>
            </a:p>
          </p:txBody>
        </p:sp>
        <p:sp>
          <p:nvSpPr>
            <p:cNvPr id="75" name="Rectangle : coins arrondis 74">
              <a:extLst>
                <a:ext uri="{FF2B5EF4-FFF2-40B4-BE49-F238E27FC236}">
                  <a16:creationId xmlns:a16="http://schemas.microsoft.com/office/drawing/2014/main" id="{3D11E132-96CD-4D5F-98D6-3D515B61364F}"/>
                </a:ext>
              </a:extLst>
            </p:cNvPr>
            <p:cNvSpPr/>
            <p:nvPr/>
          </p:nvSpPr>
          <p:spPr>
            <a:xfrm>
              <a:off x="754089" y="2765156"/>
              <a:ext cx="2138127" cy="2821802"/>
            </a:xfrm>
            <a:prstGeom prst="roundRect">
              <a:avLst/>
            </a:prstGeom>
            <a:noFill/>
            <a:ln>
              <a:solidFill>
                <a:srgbClr val="1F106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7030A0"/>
                </a:solidFill>
              </a:endParaRPr>
            </a:p>
          </p:txBody>
        </p:sp>
        <p:sp>
          <p:nvSpPr>
            <p:cNvPr id="76" name="ZoneTexte 75">
              <a:extLst>
                <a:ext uri="{FF2B5EF4-FFF2-40B4-BE49-F238E27FC236}">
                  <a16:creationId xmlns:a16="http://schemas.microsoft.com/office/drawing/2014/main" id="{E3E784CB-6D3B-42B9-822D-6A865B340A28}"/>
                </a:ext>
              </a:extLst>
            </p:cNvPr>
            <p:cNvSpPr txBox="1"/>
            <p:nvPr/>
          </p:nvSpPr>
          <p:spPr>
            <a:xfrm>
              <a:off x="759949" y="2168029"/>
              <a:ext cx="2132268" cy="584775"/>
            </a:xfrm>
            <a:prstGeom prst="rect">
              <a:avLst/>
            </a:prstGeom>
            <a:noFill/>
          </p:spPr>
          <p:txBody>
            <a:bodyPr wrap="square" rtlCol="0">
              <a:spAutoFit/>
            </a:bodyPr>
            <a:lstStyle/>
            <a:p>
              <a:pPr algn="ctr"/>
              <a:r>
                <a:rPr lang="fr-FR" sz="1600" dirty="0">
                  <a:solidFill>
                    <a:srgbClr val="7030A0"/>
                  </a:solidFill>
                </a:rPr>
                <a:t>POLE AUTOMATION</a:t>
              </a:r>
              <a:br>
                <a:rPr lang="fr-FR" sz="1600" dirty="0">
                  <a:solidFill>
                    <a:srgbClr val="7030A0"/>
                  </a:solidFill>
                </a:rPr>
              </a:br>
              <a:endParaRPr lang="fr-FR" sz="1600" dirty="0">
                <a:solidFill>
                  <a:srgbClr val="7030A0"/>
                </a:solidFill>
              </a:endParaRPr>
            </a:p>
          </p:txBody>
        </p:sp>
        <p:grpSp>
          <p:nvGrpSpPr>
            <p:cNvPr id="77" name="Groupe 76">
              <a:extLst>
                <a:ext uri="{FF2B5EF4-FFF2-40B4-BE49-F238E27FC236}">
                  <a16:creationId xmlns:a16="http://schemas.microsoft.com/office/drawing/2014/main" id="{E046E536-C802-4525-8E41-3DFA87CC6855}"/>
                </a:ext>
              </a:extLst>
            </p:cNvPr>
            <p:cNvGrpSpPr/>
            <p:nvPr/>
          </p:nvGrpSpPr>
          <p:grpSpPr>
            <a:xfrm rot="5400000">
              <a:off x="9022728" y="4342057"/>
              <a:ext cx="467662" cy="2991091"/>
              <a:chOff x="9754930" y="2540560"/>
              <a:chExt cx="171269" cy="1743580"/>
            </a:xfrm>
            <a:solidFill>
              <a:srgbClr val="929497"/>
            </a:solidFill>
          </p:grpSpPr>
          <p:sp>
            <p:nvSpPr>
              <p:cNvPr id="88" name="Rectangle 87">
                <a:extLst>
                  <a:ext uri="{FF2B5EF4-FFF2-40B4-BE49-F238E27FC236}">
                    <a16:creationId xmlns:a16="http://schemas.microsoft.com/office/drawing/2014/main" id="{68790BC6-BEE0-4265-B4E5-614FC2B9A658}"/>
                  </a:ext>
                </a:extLst>
              </p:cNvPr>
              <p:cNvSpPr/>
              <p:nvPr/>
            </p:nvSpPr>
            <p:spPr>
              <a:xfrm>
                <a:off x="9754930" y="2540561"/>
                <a:ext cx="171269" cy="1743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a:ea typeface="+mn-ea"/>
                  <a:cs typeface="+mn-cs"/>
                </a:endParaRPr>
              </a:p>
            </p:txBody>
          </p:sp>
          <p:sp>
            <p:nvSpPr>
              <p:cNvPr id="89" name="Rectangle 88">
                <a:extLst>
                  <a:ext uri="{FF2B5EF4-FFF2-40B4-BE49-F238E27FC236}">
                    <a16:creationId xmlns:a16="http://schemas.microsoft.com/office/drawing/2014/main" id="{41ED5CD4-4164-4720-9403-97005B67D451}"/>
                  </a:ext>
                </a:extLst>
              </p:cNvPr>
              <p:cNvSpPr/>
              <p:nvPr/>
            </p:nvSpPr>
            <p:spPr>
              <a:xfrm rot="16200000">
                <a:off x="8959460" y="3344720"/>
                <a:ext cx="1743578" cy="13525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ASSISTANTE DE DIRECTION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prstClr val="white"/>
                    </a:solidFill>
                    <a:latin typeface="Arial"/>
                    <a:sym typeface="Arial"/>
                  </a:rPr>
                  <a:t>Sara Dumas</a:t>
                </a:r>
                <a:endParaRPr kumimoji="0" lang="fr-FR" sz="900" i="1" u="none" strike="noStrike" kern="1200" cap="none" spc="0" normalizeH="0" baseline="0" noProof="0" dirty="0">
                  <a:ln>
                    <a:noFill/>
                  </a:ln>
                  <a:solidFill>
                    <a:prstClr val="white"/>
                  </a:solidFill>
                  <a:effectLst/>
                  <a:uLnTx/>
                  <a:uFillTx/>
                  <a:latin typeface="Arial"/>
                  <a:ea typeface="+mn-ea"/>
                  <a:cs typeface="+mn-cs"/>
                  <a:sym typeface="Arial"/>
                </a:endParaRPr>
              </a:p>
            </p:txBody>
          </p:sp>
        </p:grpSp>
        <p:sp>
          <p:nvSpPr>
            <p:cNvPr id="78" name="Rectangle 77">
              <a:extLst>
                <a:ext uri="{FF2B5EF4-FFF2-40B4-BE49-F238E27FC236}">
                  <a16:creationId xmlns:a16="http://schemas.microsoft.com/office/drawing/2014/main" id="{3658D326-B5A1-45CF-91AA-23AE850F7952}"/>
                </a:ext>
              </a:extLst>
            </p:cNvPr>
            <p:cNvSpPr/>
            <p:nvPr/>
          </p:nvSpPr>
          <p:spPr>
            <a:xfrm>
              <a:off x="746917" y="1555904"/>
              <a:ext cx="10026289" cy="568025"/>
            </a:xfrm>
            <a:prstGeom prst="rect">
              <a:avLst/>
            </a:prstGeom>
            <a:solidFill>
              <a:srgbClr val="0070C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631" tIns="44631" rIns="44631" bIns="44631" numCol="1" spcCol="1271" anchor="ctr" anchorCtr="0">
              <a:noAutofit/>
            </a:bodyPr>
            <a:lstStyle/>
            <a:p>
              <a:pPr marL="0" marR="0" lvl="0" indent="0" algn="ctr" defTabSz="353455" rtl="0" eaLnBrk="1" fontAlgn="auto" latinLnBrk="0" hangingPunct="1">
                <a:lnSpc>
                  <a:spcPct val="90000"/>
                </a:lnSpc>
                <a:spcBef>
                  <a:spcPct val="0"/>
                </a:spcBef>
                <a:spcAft>
                  <a:spcPct val="35000"/>
                </a:spcAft>
                <a:buClrTx/>
                <a:buSzTx/>
                <a:buFont typeface="Arial"/>
                <a:buNone/>
                <a:tabLst/>
                <a:defRPr/>
              </a:pPr>
              <a:r>
                <a:rPr lang="en-GB" sz="900" b="1" dirty="0">
                  <a:solidFill>
                    <a:prstClr val="white"/>
                  </a:solidFill>
                  <a:latin typeface="Arial"/>
                  <a:sym typeface="Arial"/>
                </a:rPr>
                <a:t>ENGIE SOLUTIONS DIGITALES</a:t>
              </a:r>
            </a:p>
            <a:p>
              <a:pPr marL="0" marR="0" lvl="0" indent="0" algn="ctr" defTabSz="353455" rtl="0" eaLnBrk="1" fontAlgn="auto" latinLnBrk="0" hangingPunct="1">
                <a:lnSpc>
                  <a:spcPct val="90000"/>
                </a:lnSpc>
                <a:spcBef>
                  <a:spcPct val="0"/>
                </a:spcBef>
                <a:spcAft>
                  <a:spcPct val="35000"/>
                </a:spcAft>
                <a:buClrTx/>
                <a:buSzTx/>
                <a:buFont typeface="Arial"/>
                <a:buNone/>
                <a:tabLst/>
                <a:defRPr/>
              </a:pPr>
              <a:r>
                <a:rPr kumimoji="0" lang="en-GB" sz="900" i="1" u="none" strike="noStrike" kern="1200" cap="none" spc="0" normalizeH="0" baseline="0" noProof="0" dirty="0">
                  <a:ln>
                    <a:noFill/>
                  </a:ln>
                  <a:solidFill>
                    <a:prstClr val="white"/>
                  </a:solidFill>
                  <a:effectLst/>
                  <a:uLnTx/>
                  <a:uFillTx/>
                  <a:latin typeface="Arial"/>
                  <a:ea typeface="+mn-ea"/>
                  <a:cs typeface="+mn-cs"/>
                  <a:sym typeface="Arial"/>
                </a:rPr>
                <a:t>Raphael Contamin</a:t>
              </a:r>
            </a:p>
          </p:txBody>
        </p:sp>
        <p:grpSp>
          <p:nvGrpSpPr>
            <p:cNvPr id="79" name="Groupe 78">
              <a:extLst>
                <a:ext uri="{FF2B5EF4-FFF2-40B4-BE49-F238E27FC236}">
                  <a16:creationId xmlns:a16="http://schemas.microsoft.com/office/drawing/2014/main" id="{2F61F34F-BE7C-4DAC-9500-DB17445360E0}"/>
                </a:ext>
              </a:extLst>
            </p:cNvPr>
            <p:cNvGrpSpPr/>
            <p:nvPr/>
          </p:nvGrpSpPr>
          <p:grpSpPr>
            <a:xfrm rot="5400000">
              <a:off x="9002646" y="3819983"/>
              <a:ext cx="507831" cy="2991085"/>
              <a:chOff x="9746815" y="2540561"/>
              <a:chExt cx="185980" cy="1750715"/>
            </a:xfrm>
            <a:solidFill>
              <a:srgbClr val="929497"/>
            </a:solidFill>
          </p:grpSpPr>
          <p:sp>
            <p:nvSpPr>
              <p:cNvPr id="86" name="Rectangle 85">
                <a:extLst>
                  <a:ext uri="{FF2B5EF4-FFF2-40B4-BE49-F238E27FC236}">
                    <a16:creationId xmlns:a16="http://schemas.microsoft.com/office/drawing/2014/main" id="{587DEFA8-EC1B-475A-A9C2-0B2F368D9F9F}"/>
                  </a:ext>
                </a:extLst>
              </p:cNvPr>
              <p:cNvSpPr/>
              <p:nvPr/>
            </p:nvSpPr>
            <p:spPr>
              <a:xfrm>
                <a:off x="9754930" y="2540561"/>
                <a:ext cx="171269" cy="1743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a:ea typeface="+mn-ea"/>
                  <a:cs typeface="+mn-cs"/>
                </a:endParaRPr>
              </a:p>
            </p:txBody>
          </p:sp>
          <p:sp>
            <p:nvSpPr>
              <p:cNvPr id="87" name="Rectangle 86">
                <a:extLst>
                  <a:ext uri="{FF2B5EF4-FFF2-40B4-BE49-F238E27FC236}">
                    <a16:creationId xmlns:a16="http://schemas.microsoft.com/office/drawing/2014/main" id="{D9CCF49F-6943-4A0E-BD15-7BD7152C0C1F}"/>
                  </a:ext>
                </a:extLst>
              </p:cNvPr>
              <p:cNvSpPr/>
              <p:nvPr/>
            </p:nvSpPr>
            <p:spPr>
              <a:xfrm rot="16200000">
                <a:off x="8968016" y="3326497"/>
                <a:ext cx="1743578" cy="185980"/>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CONTRÔLE DE GESTION </a:t>
                </a:r>
              </a:p>
              <a:p>
                <a:pPr lvl="0" algn="ctr">
                  <a:defRPr/>
                </a:pPr>
                <a:r>
                  <a:rPr lang="fr-FR" sz="900" i="1" dirty="0">
                    <a:solidFill>
                      <a:schemeClr val="bg1"/>
                    </a:solidFill>
                    <a:latin typeface="Arial" panose="020B0604020202020204" pitchFamily="34" charset="0"/>
                    <a:cs typeface="Arial" panose="020B0604020202020204" pitchFamily="34" charset="0"/>
                  </a:rPr>
                  <a:t>Doris </a:t>
                </a:r>
                <a:r>
                  <a:rPr lang="fr-FR" sz="900" i="1" dirty="0" err="1">
                    <a:solidFill>
                      <a:schemeClr val="bg1"/>
                    </a:solidFill>
                    <a:latin typeface="Arial" panose="020B0604020202020204" pitchFamily="34" charset="0"/>
                    <a:cs typeface="Arial" panose="020B0604020202020204" pitchFamily="34" charset="0"/>
                  </a:rPr>
                  <a:t>Komguem</a:t>
                </a:r>
                <a:r>
                  <a:rPr lang="fr-FR" sz="900" i="1" dirty="0">
                    <a:solidFill>
                      <a:schemeClr val="bg1"/>
                    </a:solidFill>
                    <a:latin typeface="Arial" panose="020B0604020202020204" pitchFamily="34" charset="0"/>
                    <a:cs typeface="Arial" panose="020B0604020202020204" pitchFamily="34" charset="0"/>
                  </a:rPr>
                  <a:t> (Ineo) </a:t>
                </a:r>
              </a:p>
              <a:p>
                <a:pPr lvl="0" algn="ctr">
                  <a:defRPr/>
                </a:pPr>
                <a:r>
                  <a:rPr lang="fr-FR" sz="900" i="1" dirty="0">
                    <a:solidFill>
                      <a:schemeClr val="bg1"/>
                    </a:solidFill>
                    <a:latin typeface="Arial" panose="020B0604020202020204" pitchFamily="34" charset="0"/>
                    <a:cs typeface="Arial" panose="020B0604020202020204" pitchFamily="34" charset="0"/>
                  </a:rPr>
                  <a:t>Gilles Boucher (Axima) &amp; Romain Sabourin (Axima) </a:t>
                </a:r>
                <a:endParaRPr kumimoji="0" lang="fr-FR" sz="90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p:txBody>
          </p:sp>
        </p:grpSp>
        <p:grpSp>
          <p:nvGrpSpPr>
            <p:cNvPr id="80" name="Groupe 79">
              <a:extLst>
                <a:ext uri="{FF2B5EF4-FFF2-40B4-BE49-F238E27FC236}">
                  <a16:creationId xmlns:a16="http://schemas.microsoft.com/office/drawing/2014/main" id="{E1BDCA2B-D42A-44EE-BA2E-9040CF1501E8}"/>
                </a:ext>
              </a:extLst>
            </p:cNvPr>
            <p:cNvGrpSpPr/>
            <p:nvPr/>
          </p:nvGrpSpPr>
          <p:grpSpPr>
            <a:xfrm rot="5400000">
              <a:off x="8983101" y="2729721"/>
              <a:ext cx="568025" cy="2978895"/>
              <a:chOff x="8687877" y="2540562"/>
              <a:chExt cx="215494" cy="1743579"/>
            </a:xfrm>
            <a:solidFill>
              <a:srgbClr val="929497"/>
            </a:solidFill>
          </p:grpSpPr>
          <p:sp>
            <p:nvSpPr>
              <p:cNvPr id="84" name="Rectangle 83">
                <a:extLst>
                  <a:ext uri="{FF2B5EF4-FFF2-40B4-BE49-F238E27FC236}">
                    <a16:creationId xmlns:a16="http://schemas.microsoft.com/office/drawing/2014/main" id="{CFFF4052-59E8-43C1-8F34-A301A0F9F210}"/>
                  </a:ext>
                </a:extLst>
              </p:cNvPr>
              <p:cNvSpPr/>
              <p:nvPr/>
            </p:nvSpPr>
            <p:spPr>
              <a:xfrm>
                <a:off x="8687877" y="2540562"/>
                <a:ext cx="215494" cy="1743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white"/>
                  </a:solidFill>
                  <a:effectLst/>
                  <a:uLnTx/>
                  <a:uFillTx/>
                  <a:latin typeface="Calibri"/>
                  <a:ea typeface="+mn-ea"/>
                  <a:cs typeface="+mn-cs"/>
                </a:endParaRPr>
              </a:p>
            </p:txBody>
          </p:sp>
          <p:sp>
            <p:nvSpPr>
              <p:cNvPr id="85" name="Rectangle 84">
                <a:extLst>
                  <a:ext uri="{FF2B5EF4-FFF2-40B4-BE49-F238E27FC236}">
                    <a16:creationId xmlns:a16="http://schemas.microsoft.com/office/drawing/2014/main" id="{1575BD22-1977-4C85-AAA3-89C0E19165E8}"/>
                  </a:ext>
                </a:extLst>
              </p:cNvPr>
              <p:cNvSpPr/>
              <p:nvPr/>
            </p:nvSpPr>
            <p:spPr>
              <a:xfrm rot="16200000">
                <a:off x="7932309" y="3316022"/>
                <a:ext cx="1743577" cy="19265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NOUVEAUX BUSINESS ET PROJETS TRANSVERSES</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prstClr val="white"/>
                    </a:solidFill>
                    <a:latin typeface="Arial"/>
                    <a:sym typeface="Arial"/>
                  </a:rPr>
                  <a:t>David Gautier</a:t>
                </a:r>
                <a:endParaRPr kumimoji="0" lang="fr-FR" sz="900" i="1" u="none" strike="noStrike" kern="1200" cap="none" spc="0" normalizeH="0" baseline="0" noProof="0" dirty="0">
                  <a:ln>
                    <a:noFill/>
                  </a:ln>
                  <a:solidFill>
                    <a:prstClr val="white"/>
                  </a:solidFill>
                  <a:effectLst/>
                  <a:uLnTx/>
                  <a:uFillTx/>
                  <a:latin typeface="Arial"/>
                  <a:ea typeface="+mn-ea"/>
                  <a:cs typeface="+mn-cs"/>
                  <a:sym typeface="Arial"/>
                </a:endParaRPr>
              </a:p>
            </p:txBody>
          </p:sp>
        </p:grpSp>
        <p:sp>
          <p:nvSpPr>
            <p:cNvPr id="81" name="Rectangle 80">
              <a:extLst>
                <a:ext uri="{FF2B5EF4-FFF2-40B4-BE49-F238E27FC236}">
                  <a16:creationId xmlns:a16="http://schemas.microsoft.com/office/drawing/2014/main" id="{B7680F5B-9A2B-47C7-90CA-D8668BBA3962}"/>
                </a:ext>
              </a:extLst>
            </p:cNvPr>
            <p:cNvSpPr/>
            <p:nvPr/>
          </p:nvSpPr>
          <p:spPr>
            <a:xfrm>
              <a:off x="6273618" y="2953989"/>
              <a:ext cx="556764" cy="25179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82" name="Rectangle 81">
              <a:extLst>
                <a:ext uri="{FF2B5EF4-FFF2-40B4-BE49-F238E27FC236}">
                  <a16:creationId xmlns:a16="http://schemas.microsoft.com/office/drawing/2014/main" id="{429F28D8-69D2-40FD-9924-9E150EB28070}"/>
                </a:ext>
              </a:extLst>
            </p:cNvPr>
            <p:cNvSpPr/>
            <p:nvPr/>
          </p:nvSpPr>
          <p:spPr>
            <a:xfrm rot="16200000">
              <a:off x="5293418" y="4034665"/>
              <a:ext cx="2505129" cy="369332"/>
            </a:xfrm>
            <a:prstGeom prst="rect">
              <a:avLst/>
            </a:prstGeom>
            <a:solidFill>
              <a:srgbClr val="00B0F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white"/>
                  </a:solidFill>
                  <a:effectLst/>
                  <a:uLnTx/>
                  <a:uFillTx/>
                  <a:latin typeface="Arial"/>
                  <a:ea typeface="+mn-ea"/>
                  <a:cs typeface="+mn-cs"/>
                  <a:sym typeface="Arial"/>
                </a:rPr>
                <a:t>DEXIP</a:t>
              </a:r>
              <a:endParaRPr lang="fr-FR" sz="900" b="1" dirty="0">
                <a:solidFill>
                  <a:prstClr val="white"/>
                </a:solidFill>
                <a:latin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900" i="1" dirty="0">
                  <a:solidFill>
                    <a:prstClr val="white"/>
                  </a:solidFill>
                  <a:latin typeface="Arial"/>
                  <a:sym typeface="Arial"/>
                </a:rPr>
                <a:t>Yves Mahe</a:t>
              </a:r>
              <a:endParaRPr kumimoji="0" lang="fr-FR" sz="900" i="1" u="none" strike="noStrike" kern="1200" cap="none" spc="0" normalizeH="0" baseline="0" noProof="0" dirty="0">
                <a:ln>
                  <a:noFill/>
                </a:ln>
                <a:solidFill>
                  <a:prstClr val="white"/>
                </a:solidFill>
                <a:effectLst/>
                <a:uLnTx/>
                <a:uFillTx/>
                <a:latin typeface="Arial"/>
                <a:ea typeface="+mn-ea"/>
                <a:cs typeface="+mn-cs"/>
                <a:sym typeface="Arial"/>
              </a:endParaRPr>
            </a:p>
          </p:txBody>
        </p:sp>
        <p:sp>
          <p:nvSpPr>
            <p:cNvPr id="83" name="ZoneTexte 82">
              <a:extLst>
                <a:ext uri="{FF2B5EF4-FFF2-40B4-BE49-F238E27FC236}">
                  <a16:creationId xmlns:a16="http://schemas.microsoft.com/office/drawing/2014/main" id="{6AD51AFB-8E2D-4C28-B723-A30AA1D05FB3}"/>
                </a:ext>
              </a:extLst>
            </p:cNvPr>
            <p:cNvSpPr txBox="1"/>
            <p:nvPr/>
          </p:nvSpPr>
          <p:spPr>
            <a:xfrm>
              <a:off x="887955" y="2740491"/>
              <a:ext cx="1895533" cy="261610"/>
            </a:xfrm>
            <a:prstGeom prst="rect">
              <a:avLst/>
            </a:prstGeom>
            <a:noFill/>
          </p:spPr>
          <p:txBody>
            <a:bodyPr wrap="square" rtlCol="0">
              <a:spAutoFit/>
            </a:bodyPr>
            <a:lstStyle/>
            <a:p>
              <a:pPr algn="ctr"/>
              <a:r>
                <a:rPr lang="fr-FR" sz="1100" dirty="0">
                  <a:solidFill>
                    <a:schemeClr val="tx2"/>
                  </a:solidFill>
                </a:rPr>
                <a:t>Christian Delmas</a:t>
              </a:r>
            </a:p>
          </p:txBody>
        </p:sp>
      </p:grpSp>
    </p:spTree>
    <p:extLst>
      <p:ext uri="{BB962C8B-B14F-4D97-AF65-F5344CB8AC3E}">
        <p14:creationId xmlns:p14="http://schemas.microsoft.com/office/powerpoint/2010/main" val="3003982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12</a:t>
            </a:fld>
            <a:endParaRPr lang="fr-FR" dirty="0"/>
          </a:p>
        </p:txBody>
      </p:sp>
      <p:sp>
        <p:nvSpPr>
          <p:cNvPr id="155" name="Espace réservé du texte 90">
            <a:extLst>
              <a:ext uri="{FF2B5EF4-FFF2-40B4-BE49-F238E27FC236}">
                <a16:creationId xmlns:a16="http://schemas.microsoft.com/office/drawing/2014/main" id="{1913FE3D-FA27-41D7-A1F1-1B48A8D184B5}"/>
              </a:ext>
            </a:extLst>
          </p:cNvPr>
          <p:cNvSpPr txBox="1">
            <a:spLocks/>
          </p:cNvSpPr>
          <p:nvPr/>
        </p:nvSpPr>
        <p:spPr>
          <a:xfrm>
            <a:off x="873917" y="877661"/>
            <a:ext cx="679863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ORGANISATION COMMERCIALE</a:t>
            </a:r>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 name="Groupe 20">
            <a:extLst>
              <a:ext uri="{FF2B5EF4-FFF2-40B4-BE49-F238E27FC236}">
                <a16:creationId xmlns:a16="http://schemas.microsoft.com/office/drawing/2014/main" id="{CD3A104F-5C73-4DFD-AE91-101EE5E3CEDE}"/>
              </a:ext>
            </a:extLst>
          </p:cNvPr>
          <p:cNvGrpSpPr/>
          <p:nvPr/>
        </p:nvGrpSpPr>
        <p:grpSpPr>
          <a:xfrm>
            <a:off x="5379814" y="1711285"/>
            <a:ext cx="1388650" cy="934659"/>
            <a:chOff x="5312269" y="1593241"/>
            <a:chExt cx="1388650" cy="934659"/>
          </a:xfrm>
        </p:grpSpPr>
        <p:pic>
          <p:nvPicPr>
            <p:cNvPr id="32" name="Image 31">
              <a:extLst>
                <a:ext uri="{FF2B5EF4-FFF2-40B4-BE49-F238E27FC236}">
                  <a16:creationId xmlns:a16="http://schemas.microsoft.com/office/drawing/2014/main" id="{40857136-2672-48E0-881C-57282C6702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4136" y="1593241"/>
              <a:ext cx="704917" cy="676425"/>
            </a:xfrm>
            <a:prstGeom prst="ellipse">
              <a:avLst/>
            </a:prstGeom>
          </p:spPr>
        </p:pic>
        <p:sp>
          <p:nvSpPr>
            <p:cNvPr id="57" name="ZoneTexte 56">
              <a:extLst>
                <a:ext uri="{FF2B5EF4-FFF2-40B4-BE49-F238E27FC236}">
                  <a16:creationId xmlns:a16="http://schemas.microsoft.com/office/drawing/2014/main" id="{BAD91DD1-D2F3-4C04-BF87-627C9FCD49C8}"/>
                </a:ext>
              </a:extLst>
            </p:cNvPr>
            <p:cNvSpPr txBox="1"/>
            <p:nvPr/>
          </p:nvSpPr>
          <p:spPr>
            <a:xfrm>
              <a:off x="5312269" y="2281679"/>
              <a:ext cx="138865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Black" panose="020B0A04020102020204" pitchFamily="34" charset="0"/>
                </a:rPr>
                <a:t>Benoit GRIGAUT</a:t>
              </a:r>
            </a:p>
          </p:txBody>
        </p:sp>
      </p:grpSp>
      <p:grpSp>
        <p:nvGrpSpPr>
          <p:cNvPr id="14" name="Groupe 13">
            <a:extLst>
              <a:ext uri="{FF2B5EF4-FFF2-40B4-BE49-F238E27FC236}">
                <a16:creationId xmlns:a16="http://schemas.microsoft.com/office/drawing/2014/main" id="{4F53D023-14EC-4A08-AF25-DF94A2C7D094}"/>
              </a:ext>
            </a:extLst>
          </p:cNvPr>
          <p:cNvGrpSpPr/>
          <p:nvPr/>
        </p:nvGrpSpPr>
        <p:grpSpPr>
          <a:xfrm>
            <a:off x="960956" y="1905116"/>
            <a:ext cx="3892204" cy="4006856"/>
            <a:chOff x="1535302" y="1973483"/>
            <a:chExt cx="3892204" cy="4006856"/>
          </a:xfrm>
        </p:grpSpPr>
        <p:sp>
          <p:nvSpPr>
            <p:cNvPr id="4" name="Rectangle 3">
              <a:extLst>
                <a:ext uri="{FF2B5EF4-FFF2-40B4-BE49-F238E27FC236}">
                  <a16:creationId xmlns:a16="http://schemas.microsoft.com/office/drawing/2014/main" id="{36F086F8-478B-4EAF-867D-48DFAB854B79}"/>
                </a:ext>
              </a:extLst>
            </p:cNvPr>
            <p:cNvSpPr/>
            <p:nvPr/>
          </p:nvSpPr>
          <p:spPr>
            <a:xfrm>
              <a:off x="1671337" y="2400483"/>
              <a:ext cx="3756169" cy="3579856"/>
            </a:xfrm>
            <a:prstGeom prst="rect">
              <a:avLst/>
            </a:prstGeom>
            <a:noFill/>
            <a:ln>
              <a:solidFill>
                <a:srgbClr val="23D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C97DAD88-9242-4D2B-AEFA-FB0AB222B3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27052" y="2642622"/>
              <a:ext cx="624179" cy="670623"/>
            </a:xfrm>
            <a:prstGeom prst="ellipse">
              <a:avLst/>
            </a:prstGeom>
          </p:spPr>
        </p:pic>
        <p:pic>
          <p:nvPicPr>
            <p:cNvPr id="30" name="Image 29">
              <a:extLst>
                <a:ext uri="{FF2B5EF4-FFF2-40B4-BE49-F238E27FC236}">
                  <a16:creationId xmlns:a16="http://schemas.microsoft.com/office/drawing/2014/main" id="{B69294B1-C506-47A6-8E69-9FA03A690EF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02537" y="2664217"/>
              <a:ext cx="624180" cy="635757"/>
            </a:xfrm>
            <a:prstGeom prst="ellipse">
              <a:avLst/>
            </a:prstGeom>
          </p:spPr>
        </p:pic>
        <p:pic>
          <p:nvPicPr>
            <p:cNvPr id="31" name="Image 30">
              <a:extLst>
                <a:ext uri="{FF2B5EF4-FFF2-40B4-BE49-F238E27FC236}">
                  <a16:creationId xmlns:a16="http://schemas.microsoft.com/office/drawing/2014/main" id="{78BDD293-331B-4987-A524-00FB77B5D9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64388" y="2662588"/>
              <a:ext cx="624179" cy="659199"/>
            </a:xfrm>
            <a:prstGeom prst="ellipse">
              <a:avLst/>
            </a:prstGeom>
          </p:spPr>
        </p:pic>
        <p:sp>
          <p:nvSpPr>
            <p:cNvPr id="59" name="ZoneTexte 58">
              <a:extLst>
                <a:ext uri="{FF2B5EF4-FFF2-40B4-BE49-F238E27FC236}">
                  <a16:creationId xmlns:a16="http://schemas.microsoft.com/office/drawing/2014/main" id="{7F4BFB3A-6B87-4EF7-B78D-022880EF6EAA}"/>
                </a:ext>
              </a:extLst>
            </p:cNvPr>
            <p:cNvSpPr txBox="1"/>
            <p:nvPr/>
          </p:nvSpPr>
          <p:spPr>
            <a:xfrm>
              <a:off x="3612629" y="3304166"/>
              <a:ext cx="75347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Silvère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KRAMP</a:t>
              </a:r>
            </a:p>
          </p:txBody>
        </p:sp>
        <p:sp>
          <p:nvSpPr>
            <p:cNvPr id="60" name="ZoneTexte 59">
              <a:extLst>
                <a:ext uri="{FF2B5EF4-FFF2-40B4-BE49-F238E27FC236}">
                  <a16:creationId xmlns:a16="http://schemas.microsoft.com/office/drawing/2014/main" id="{B81C230D-391D-4002-AF99-57995DBA5EAD}"/>
                </a:ext>
              </a:extLst>
            </p:cNvPr>
            <p:cNvSpPr txBox="1"/>
            <p:nvPr/>
          </p:nvSpPr>
          <p:spPr>
            <a:xfrm>
              <a:off x="1675746" y="3306232"/>
              <a:ext cx="112679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Paul-Emmanuel </a:t>
              </a:r>
              <a:r>
                <a:rPr kumimoji="0" lang="fr-FR"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BOIREAU</a:t>
              </a:r>
            </a:p>
          </p:txBody>
        </p:sp>
        <p:sp>
          <p:nvSpPr>
            <p:cNvPr id="61" name="ZoneTexte 60">
              <a:extLst>
                <a:ext uri="{FF2B5EF4-FFF2-40B4-BE49-F238E27FC236}">
                  <a16:creationId xmlns:a16="http://schemas.microsoft.com/office/drawing/2014/main" id="{BE0457B9-4E0C-4BD1-85EC-67259A723FDC}"/>
                </a:ext>
              </a:extLst>
            </p:cNvPr>
            <p:cNvSpPr txBox="1"/>
            <p:nvPr/>
          </p:nvSpPr>
          <p:spPr>
            <a:xfrm>
              <a:off x="2696457" y="3320929"/>
              <a:ext cx="8426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Vincent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CHAMBAT</a:t>
              </a:r>
            </a:p>
          </p:txBody>
        </p:sp>
        <p:sp>
          <p:nvSpPr>
            <p:cNvPr id="62" name="ZoneTexte 61">
              <a:extLst>
                <a:ext uri="{FF2B5EF4-FFF2-40B4-BE49-F238E27FC236}">
                  <a16:creationId xmlns:a16="http://schemas.microsoft.com/office/drawing/2014/main" id="{DA1BF9BE-D49F-4FB0-A5CA-50F66035C804}"/>
                </a:ext>
              </a:extLst>
            </p:cNvPr>
            <p:cNvSpPr txBox="1"/>
            <p:nvPr/>
          </p:nvSpPr>
          <p:spPr>
            <a:xfrm>
              <a:off x="4388031" y="3303302"/>
              <a:ext cx="8776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David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GAUTIER</a:t>
              </a:r>
            </a:p>
          </p:txBody>
        </p:sp>
        <p:pic>
          <p:nvPicPr>
            <p:cNvPr id="63" name="Image 62">
              <a:extLst>
                <a:ext uri="{FF2B5EF4-FFF2-40B4-BE49-F238E27FC236}">
                  <a16:creationId xmlns:a16="http://schemas.microsoft.com/office/drawing/2014/main" id="{9FF51FE0-BE5D-468F-ABF2-C4CA3C7E1A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16417" y="2681339"/>
              <a:ext cx="620875" cy="640448"/>
            </a:xfrm>
            <a:prstGeom prst="ellipse">
              <a:avLst/>
            </a:prstGeom>
          </p:spPr>
        </p:pic>
        <p:sp>
          <p:nvSpPr>
            <p:cNvPr id="64" name="Rectangle à coins arrondis 157">
              <a:extLst>
                <a:ext uri="{FF2B5EF4-FFF2-40B4-BE49-F238E27FC236}">
                  <a16:creationId xmlns:a16="http://schemas.microsoft.com/office/drawing/2014/main" id="{61A77066-7A8D-46A3-8091-EB6E2A95D171}"/>
                </a:ext>
              </a:extLst>
            </p:cNvPr>
            <p:cNvSpPr/>
            <p:nvPr/>
          </p:nvSpPr>
          <p:spPr>
            <a:xfrm>
              <a:off x="1535302" y="1973483"/>
              <a:ext cx="2518419" cy="49998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chemeClr val="bg1"/>
                  </a:solidFill>
                  <a:effectLst/>
                  <a:uLnTx/>
                  <a:uFillTx/>
                  <a:latin typeface="Arial"/>
                  <a:ea typeface="+mn-ea"/>
                  <a:cs typeface="+mn-cs"/>
                </a:rPr>
                <a:t>COMMERCE TRANSVERSE</a:t>
              </a:r>
            </a:p>
          </p:txBody>
        </p:sp>
        <p:sp>
          <p:nvSpPr>
            <p:cNvPr id="67" name="ZoneTexte 66">
              <a:extLst>
                <a:ext uri="{FF2B5EF4-FFF2-40B4-BE49-F238E27FC236}">
                  <a16:creationId xmlns:a16="http://schemas.microsoft.com/office/drawing/2014/main" id="{579BBBD4-10A8-4897-BDAA-AAB757D0917E}"/>
                </a:ext>
              </a:extLst>
            </p:cNvPr>
            <p:cNvSpPr txBox="1"/>
            <p:nvPr/>
          </p:nvSpPr>
          <p:spPr>
            <a:xfrm>
              <a:off x="1783080" y="4042328"/>
              <a:ext cx="3547872" cy="1815882"/>
            </a:xfrm>
            <a:prstGeom prst="rect">
              <a:avLst/>
            </a:prstGeom>
            <a:noFill/>
          </p:spPr>
          <p:txBody>
            <a:bodyPr wrap="square" rtlCol="0">
              <a:spAutoFit/>
            </a:bodyPr>
            <a:lstStyle/>
            <a:p>
              <a:pPr defTabSz="1219170">
                <a:defRPr/>
              </a:pPr>
              <a:r>
                <a:rPr lang="fr-FR" sz="1400" b="1" dirty="0">
                  <a:gradFill flip="none" rotWithShape="1">
                    <a:gsLst>
                      <a:gs pos="0">
                        <a:srgbClr val="23D2B5"/>
                      </a:gs>
                      <a:gs pos="100000">
                        <a:srgbClr val="00BCFD"/>
                      </a:gs>
                    </a:gsLst>
                    <a:path path="circle">
                      <a:fillToRect l="100000" t="100000"/>
                    </a:path>
                    <a:tileRect r="-100000" b="-100000"/>
                  </a:gradFill>
                  <a:latin typeface="Arial" panose="020B0604020202020204" pitchFamily="34" charset="0"/>
                  <a:cs typeface="Arial" panose="020B0604020202020204" pitchFamily="34" charset="0"/>
                </a:rPr>
                <a:t>3 missions essentielles :</a:t>
              </a:r>
            </a:p>
            <a:p>
              <a:pPr defTabSz="1219170">
                <a:defRPr/>
              </a:pPr>
              <a:endParaRPr lang="fr-FR" sz="1400" b="1" dirty="0">
                <a:gradFill flip="none" rotWithShape="1">
                  <a:gsLst>
                    <a:gs pos="0">
                      <a:srgbClr val="23D2B5"/>
                    </a:gs>
                    <a:gs pos="100000">
                      <a:srgbClr val="00BCFD"/>
                    </a:gs>
                  </a:gsLst>
                  <a:path path="circle">
                    <a:fillToRect l="100000" t="100000"/>
                  </a:path>
                  <a:tileRect r="-100000" b="-100000"/>
                </a:gradFill>
                <a:latin typeface="Arial" panose="020B0604020202020204" pitchFamily="34" charset="0"/>
                <a:cs typeface="Arial" panose="020B0604020202020204" pitchFamily="34" charset="0"/>
              </a:endParaRPr>
            </a:p>
            <a:p>
              <a:pPr marL="228600" indent="-228600" defTabSz="1219170">
                <a:buAutoNum type="arabicPeriod"/>
                <a:defRPr/>
              </a:pPr>
              <a:r>
                <a:rPr lang="fr-FR" sz="1200" kern="0" dirty="0">
                  <a:latin typeface="Arial" panose="020B0604020202020204" pitchFamily="34" charset="0"/>
                  <a:cs typeface="Arial" panose="020B0604020202020204" pitchFamily="34" charset="0"/>
                </a:rPr>
                <a:t>Porter toutes les offres ESD et coconstruire des offres globales</a:t>
              </a:r>
            </a:p>
            <a:p>
              <a:pPr marL="228600" indent="-228600" defTabSz="1219170">
                <a:buAutoNum type="arabicPeriod"/>
                <a:defRPr/>
              </a:pPr>
              <a:r>
                <a:rPr lang="fr-FR" sz="1200" kern="0" dirty="0">
                  <a:latin typeface="Arial" panose="020B0604020202020204" pitchFamily="34" charset="0"/>
                  <a:cs typeface="Arial" panose="020B0604020202020204" pitchFamily="34" charset="0"/>
                </a:rPr>
                <a:t>Assurer des rôles de Relais Marché</a:t>
              </a:r>
            </a:p>
            <a:p>
              <a:pPr marL="228600" indent="-228600" defTabSz="1219170">
                <a:buAutoNum type="arabicPeriod"/>
                <a:defRPr/>
              </a:pPr>
              <a:r>
                <a:rPr lang="fr-FR" sz="1200" kern="0" dirty="0">
                  <a:latin typeface="Arial" panose="020B0604020202020204" pitchFamily="34" charset="0"/>
                  <a:cs typeface="Arial" panose="020B0604020202020204" pitchFamily="34" charset="0"/>
                </a:rPr>
                <a:t>Selon le lieu de chacun, porter une responsabilité de développement sur une zone géographique pour l’interne ENGIE comme pour l’externe</a:t>
              </a:r>
            </a:p>
          </p:txBody>
        </p:sp>
      </p:grpSp>
      <p:grpSp>
        <p:nvGrpSpPr>
          <p:cNvPr id="28" name="Groupe 27">
            <a:extLst>
              <a:ext uri="{FF2B5EF4-FFF2-40B4-BE49-F238E27FC236}">
                <a16:creationId xmlns:a16="http://schemas.microsoft.com/office/drawing/2014/main" id="{C2D3E98E-8B1E-49E8-998F-6F20199B2C89}"/>
              </a:ext>
            </a:extLst>
          </p:cNvPr>
          <p:cNvGrpSpPr/>
          <p:nvPr/>
        </p:nvGrpSpPr>
        <p:grpSpPr>
          <a:xfrm>
            <a:off x="7489368" y="1905117"/>
            <a:ext cx="3268024" cy="4006855"/>
            <a:chOff x="7672548" y="1905117"/>
            <a:chExt cx="3268024" cy="4006855"/>
          </a:xfrm>
        </p:grpSpPr>
        <p:sp>
          <p:nvSpPr>
            <p:cNvPr id="66" name="Rectangle 65">
              <a:extLst>
                <a:ext uri="{FF2B5EF4-FFF2-40B4-BE49-F238E27FC236}">
                  <a16:creationId xmlns:a16="http://schemas.microsoft.com/office/drawing/2014/main" id="{C21FAFF5-2C33-4643-8171-F8C16C7509C1}"/>
                </a:ext>
              </a:extLst>
            </p:cNvPr>
            <p:cNvSpPr/>
            <p:nvPr/>
          </p:nvSpPr>
          <p:spPr>
            <a:xfrm>
              <a:off x="7672548" y="2315535"/>
              <a:ext cx="3106083" cy="3596437"/>
            </a:xfrm>
            <a:prstGeom prst="rect">
              <a:avLst/>
            </a:prstGeom>
            <a:noFill/>
            <a:ln>
              <a:solidFill>
                <a:srgbClr val="23D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à coins arrondis 157">
              <a:extLst>
                <a:ext uri="{FF2B5EF4-FFF2-40B4-BE49-F238E27FC236}">
                  <a16:creationId xmlns:a16="http://schemas.microsoft.com/office/drawing/2014/main" id="{7F215F17-7A49-4519-8A6F-A235AD218AB9}"/>
                </a:ext>
              </a:extLst>
            </p:cNvPr>
            <p:cNvSpPr/>
            <p:nvPr/>
          </p:nvSpPr>
          <p:spPr>
            <a:xfrm>
              <a:off x="8422153" y="1905117"/>
              <a:ext cx="2518419" cy="49998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chemeClr val="bg1"/>
                  </a:solidFill>
                  <a:effectLst/>
                  <a:uLnTx/>
                  <a:uFillTx/>
                  <a:latin typeface="Arial"/>
                  <a:ea typeface="+mn-ea"/>
                  <a:cs typeface="+mn-cs"/>
                </a:rPr>
                <a:t>COMMERCE DE SPECIALITE &amp; RA DES 10 ENTITES DE ESD</a:t>
              </a:r>
            </a:p>
          </p:txBody>
        </p:sp>
        <p:grpSp>
          <p:nvGrpSpPr>
            <p:cNvPr id="12" name="Groupe 11">
              <a:extLst>
                <a:ext uri="{FF2B5EF4-FFF2-40B4-BE49-F238E27FC236}">
                  <a16:creationId xmlns:a16="http://schemas.microsoft.com/office/drawing/2014/main" id="{14ABC4BF-654A-441B-AD4A-62F1ECC99DE2}"/>
                </a:ext>
              </a:extLst>
            </p:cNvPr>
            <p:cNvGrpSpPr/>
            <p:nvPr/>
          </p:nvGrpSpPr>
          <p:grpSpPr>
            <a:xfrm>
              <a:off x="8909014" y="2514341"/>
              <a:ext cx="1544695" cy="3277828"/>
              <a:chOff x="8218238" y="2634959"/>
              <a:chExt cx="1544695" cy="3277828"/>
            </a:xfrm>
          </p:grpSpPr>
          <p:grpSp>
            <p:nvGrpSpPr>
              <p:cNvPr id="9" name="Groupe 8">
                <a:extLst>
                  <a:ext uri="{FF2B5EF4-FFF2-40B4-BE49-F238E27FC236}">
                    <a16:creationId xmlns:a16="http://schemas.microsoft.com/office/drawing/2014/main" id="{BD789B6E-6F95-44BD-A539-59AFA7F65757}"/>
                  </a:ext>
                </a:extLst>
              </p:cNvPr>
              <p:cNvGrpSpPr/>
              <p:nvPr/>
            </p:nvGrpSpPr>
            <p:grpSpPr>
              <a:xfrm>
                <a:off x="8225475" y="2634959"/>
                <a:ext cx="1537458" cy="560545"/>
                <a:chOff x="8225475" y="2634959"/>
                <a:chExt cx="1537458" cy="560545"/>
              </a:xfrm>
            </p:grpSpPr>
            <p:sp>
              <p:nvSpPr>
                <p:cNvPr id="72" name="Rectangle 71">
                  <a:extLst>
                    <a:ext uri="{FF2B5EF4-FFF2-40B4-BE49-F238E27FC236}">
                      <a16:creationId xmlns:a16="http://schemas.microsoft.com/office/drawing/2014/main" id="{57A2B1EE-3751-493E-9837-FEE3ED274C9E}"/>
                    </a:ext>
                  </a:extLst>
                </p:cNvPr>
                <p:cNvSpPr/>
                <p:nvPr/>
              </p:nvSpPr>
              <p:spPr>
                <a:xfrm rot="16200000">
                  <a:off x="8869392" y="2290028"/>
                  <a:ext cx="253917" cy="1533164"/>
                </a:xfrm>
                <a:prstGeom prst="rect">
                  <a:avLst/>
                </a:prstGeom>
                <a:solidFill>
                  <a:srgbClr val="1F1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32783E18-2E18-4B39-8B66-228D202D7C91}"/>
                    </a:ext>
                  </a:extLst>
                </p:cNvPr>
                <p:cNvSpPr/>
                <p:nvPr/>
              </p:nvSpPr>
              <p:spPr>
                <a:xfrm rot="16200000">
                  <a:off x="8869390" y="1995335"/>
                  <a:ext cx="253916" cy="1533164"/>
                </a:xfrm>
                <a:prstGeom prst="rect">
                  <a:avLst/>
                </a:prstGeom>
                <a:solidFill>
                  <a:srgbClr val="1F1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ZoneTexte 76">
                  <a:extLst>
                    <a:ext uri="{FF2B5EF4-FFF2-40B4-BE49-F238E27FC236}">
                      <a16:creationId xmlns:a16="http://schemas.microsoft.com/office/drawing/2014/main" id="{9EDC1D31-D05E-460B-AB03-BD966FBA82BB}"/>
                    </a:ext>
                  </a:extLst>
                </p:cNvPr>
                <p:cNvSpPr txBox="1"/>
                <p:nvPr/>
              </p:nvSpPr>
              <p:spPr>
                <a:xfrm>
                  <a:off x="8229767" y="2941588"/>
                  <a:ext cx="1525256" cy="253916"/>
                </a:xfrm>
                <a:prstGeom prst="rect">
                  <a:avLst/>
                </a:prstGeom>
                <a:no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TINEA</a:t>
                  </a:r>
                </a:p>
              </p:txBody>
            </p:sp>
            <p:sp>
              <p:nvSpPr>
                <p:cNvPr id="78" name="ZoneTexte 77">
                  <a:extLst>
                    <a:ext uri="{FF2B5EF4-FFF2-40B4-BE49-F238E27FC236}">
                      <a16:creationId xmlns:a16="http://schemas.microsoft.com/office/drawing/2014/main" id="{E3DB7F64-62BD-4E7B-83B5-729413AE0211}"/>
                    </a:ext>
                  </a:extLst>
                </p:cNvPr>
                <p:cNvSpPr txBox="1"/>
                <p:nvPr/>
              </p:nvSpPr>
              <p:spPr>
                <a:xfrm>
                  <a:off x="8225475" y="2643948"/>
                  <a:ext cx="1533165" cy="253916"/>
                </a:xfrm>
                <a:prstGeom prst="rect">
                  <a:avLst/>
                </a:prstGeom>
                <a:no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GTB/ELEC/ESSAIS</a:t>
                  </a:r>
                </a:p>
              </p:txBody>
            </p:sp>
          </p:grpSp>
          <p:grpSp>
            <p:nvGrpSpPr>
              <p:cNvPr id="10" name="Groupe 9">
                <a:extLst>
                  <a:ext uri="{FF2B5EF4-FFF2-40B4-BE49-F238E27FC236}">
                    <a16:creationId xmlns:a16="http://schemas.microsoft.com/office/drawing/2014/main" id="{92650238-A3AE-4A86-8DDE-C48E170289C8}"/>
                  </a:ext>
                </a:extLst>
              </p:cNvPr>
              <p:cNvGrpSpPr/>
              <p:nvPr/>
            </p:nvGrpSpPr>
            <p:grpSpPr>
              <a:xfrm>
                <a:off x="8218239" y="3335528"/>
                <a:ext cx="1540401" cy="868543"/>
                <a:chOff x="8218239" y="3652337"/>
                <a:chExt cx="1540401" cy="868543"/>
              </a:xfrm>
            </p:grpSpPr>
            <p:sp>
              <p:nvSpPr>
                <p:cNvPr id="84" name="ZoneTexte 83">
                  <a:extLst>
                    <a:ext uri="{FF2B5EF4-FFF2-40B4-BE49-F238E27FC236}">
                      <a16:creationId xmlns:a16="http://schemas.microsoft.com/office/drawing/2014/main" id="{88544788-158F-47A3-A432-A9EC897647A4}"/>
                    </a:ext>
                  </a:extLst>
                </p:cNvPr>
                <p:cNvSpPr txBox="1"/>
                <p:nvPr/>
              </p:nvSpPr>
              <p:spPr>
                <a:xfrm>
                  <a:off x="8221857" y="3959650"/>
                  <a:ext cx="1536783" cy="253916"/>
                </a:xfrm>
                <a:prstGeom prst="rect">
                  <a:avLst/>
                </a:prstGeom>
                <a:solidFill>
                  <a:srgbClr val="23D2B5"/>
                </a:solid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TINEA</a:t>
                  </a:r>
                </a:p>
              </p:txBody>
            </p:sp>
            <p:sp>
              <p:nvSpPr>
                <p:cNvPr id="85" name="ZoneTexte 84">
                  <a:extLst>
                    <a:ext uri="{FF2B5EF4-FFF2-40B4-BE49-F238E27FC236}">
                      <a16:creationId xmlns:a16="http://schemas.microsoft.com/office/drawing/2014/main" id="{51267E9D-2819-4D2C-A308-1C458BB3A66E}"/>
                    </a:ext>
                  </a:extLst>
                </p:cNvPr>
                <p:cNvSpPr txBox="1"/>
                <p:nvPr/>
              </p:nvSpPr>
              <p:spPr>
                <a:xfrm>
                  <a:off x="8218239" y="3652337"/>
                  <a:ext cx="1536783" cy="253916"/>
                </a:xfrm>
                <a:prstGeom prst="rect">
                  <a:avLst/>
                </a:prstGeom>
                <a:solidFill>
                  <a:srgbClr val="23D2B5"/>
                </a:solid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ISD</a:t>
                  </a:r>
                </a:p>
              </p:txBody>
            </p:sp>
            <p:sp>
              <p:nvSpPr>
                <p:cNvPr id="93" name="ZoneTexte 92">
                  <a:extLst>
                    <a:ext uri="{FF2B5EF4-FFF2-40B4-BE49-F238E27FC236}">
                      <a16:creationId xmlns:a16="http://schemas.microsoft.com/office/drawing/2014/main" id="{C220A3DB-78D6-4FB9-B5D1-4E1541DEC254}"/>
                    </a:ext>
                  </a:extLst>
                </p:cNvPr>
                <p:cNvSpPr txBox="1"/>
                <p:nvPr/>
              </p:nvSpPr>
              <p:spPr>
                <a:xfrm>
                  <a:off x="8221856" y="4266964"/>
                  <a:ext cx="1536783" cy="253916"/>
                </a:xfrm>
                <a:prstGeom prst="rect">
                  <a:avLst/>
                </a:prstGeom>
                <a:solidFill>
                  <a:srgbClr val="23D2B5"/>
                </a:solid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AISD</a:t>
                  </a:r>
                </a:p>
              </p:txBody>
            </p:sp>
          </p:grpSp>
          <p:grpSp>
            <p:nvGrpSpPr>
              <p:cNvPr id="11" name="Groupe 10">
                <a:extLst>
                  <a:ext uri="{FF2B5EF4-FFF2-40B4-BE49-F238E27FC236}">
                    <a16:creationId xmlns:a16="http://schemas.microsoft.com/office/drawing/2014/main" id="{729019C7-9C68-426E-B424-5D4D071A3108}"/>
                  </a:ext>
                </a:extLst>
              </p:cNvPr>
              <p:cNvGrpSpPr/>
              <p:nvPr/>
            </p:nvGrpSpPr>
            <p:grpSpPr>
              <a:xfrm>
                <a:off x="8221855" y="4353967"/>
                <a:ext cx="1536785" cy="1154910"/>
                <a:chOff x="8221855" y="4645365"/>
                <a:chExt cx="1536785" cy="1154910"/>
              </a:xfrm>
            </p:grpSpPr>
            <p:sp>
              <p:nvSpPr>
                <p:cNvPr id="99" name="ZoneTexte 98">
                  <a:extLst>
                    <a:ext uri="{FF2B5EF4-FFF2-40B4-BE49-F238E27FC236}">
                      <a16:creationId xmlns:a16="http://schemas.microsoft.com/office/drawing/2014/main" id="{03BA59A9-3ECC-4C29-A5C9-04C713E11B8C}"/>
                    </a:ext>
                  </a:extLst>
                </p:cNvPr>
                <p:cNvSpPr txBox="1"/>
                <p:nvPr/>
              </p:nvSpPr>
              <p:spPr>
                <a:xfrm>
                  <a:off x="8221857" y="4945696"/>
                  <a:ext cx="1536783" cy="253916"/>
                </a:xfrm>
                <a:prstGeom prst="rect">
                  <a:avLst/>
                </a:prstGeom>
                <a:solidFill>
                  <a:srgbClr val="00BCFD"/>
                </a:solid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BIMLY</a:t>
                  </a:r>
                </a:p>
              </p:txBody>
            </p:sp>
            <p:sp>
              <p:nvSpPr>
                <p:cNvPr id="100" name="ZoneTexte 99">
                  <a:extLst>
                    <a:ext uri="{FF2B5EF4-FFF2-40B4-BE49-F238E27FC236}">
                      <a16:creationId xmlns:a16="http://schemas.microsoft.com/office/drawing/2014/main" id="{3989624F-C993-4134-B8CC-D599B2AEAEFD}"/>
                    </a:ext>
                  </a:extLst>
                </p:cNvPr>
                <p:cNvSpPr txBox="1"/>
                <p:nvPr/>
              </p:nvSpPr>
              <p:spPr>
                <a:xfrm>
                  <a:off x="8221855" y="4645365"/>
                  <a:ext cx="1533167" cy="253916"/>
                </a:xfrm>
                <a:prstGeom prst="rect">
                  <a:avLst/>
                </a:prstGeom>
                <a:solidFill>
                  <a:srgbClr val="00BCFD"/>
                </a:solid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SXD</a:t>
                  </a:r>
                </a:p>
              </p:txBody>
            </p:sp>
            <p:sp>
              <p:nvSpPr>
                <p:cNvPr id="96" name="ZoneTexte 95">
                  <a:extLst>
                    <a:ext uri="{FF2B5EF4-FFF2-40B4-BE49-F238E27FC236}">
                      <a16:creationId xmlns:a16="http://schemas.microsoft.com/office/drawing/2014/main" id="{D2196404-5381-40A3-BF69-9385B4C20A80}"/>
                    </a:ext>
                  </a:extLst>
                </p:cNvPr>
                <p:cNvSpPr txBox="1"/>
                <p:nvPr/>
              </p:nvSpPr>
              <p:spPr>
                <a:xfrm>
                  <a:off x="8221856" y="5546359"/>
                  <a:ext cx="1536783" cy="253916"/>
                </a:xfrm>
                <a:prstGeom prst="rect">
                  <a:avLst/>
                </a:prstGeom>
                <a:solidFill>
                  <a:srgbClr val="00BCFD"/>
                </a:solid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EUROSIA</a:t>
                  </a:r>
                </a:p>
              </p:txBody>
            </p:sp>
            <p:sp>
              <p:nvSpPr>
                <p:cNvPr id="101" name="ZoneTexte 100">
                  <a:extLst>
                    <a:ext uri="{FF2B5EF4-FFF2-40B4-BE49-F238E27FC236}">
                      <a16:creationId xmlns:a16="http://schemas.microsoft.com/office/drawing/2014/main" id="{801780F2-F233-46D8-9B6D-A906EDD437AD}"/>
                    </a:ext>
                  </a:extLst>
                </p:cNvPr>
                <p:cNvSpPr txBox="1"/>
                <p:nvPr/>
              </p:nvSpPr>
              <p:spPr>
                <a:xfrm>
                  <a:off x="8221855" y="5246027"/>
                  <a:ext cx="1536783" cy="253916"/>
                </a:xfrm>
                <a:prstGeom prst="rect">
                  <a:avLst/>
                </a:prstGeom>
                <a:solidFill>
                  <a:srgbClr val="00BCFD"/>
                </a:solid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DEXIP</a:t>
                  </a:r>
                </a:p>
              </p:txBody>
            </p:sp>
          </p:grpSp>
          <p:sp>
            <p:nvSpPr>
              <p:cNvPr id="102" name="ZoneTexte 101">
                <a:extLst>
                  <a:ext uri="{FF2B5EF4-FFF2-40B4-BE49-F238E27FC236}">
                    <a16:creationId xmlns:a16="http://schemas.microsoft.com/office/drawing/2014/main" id="{034A458B-20F5-47A6-953B-1DD15A025E22}"/>
                  </a:ext>
                </a:extLst>
              </p:cNvPr>
              <p:cNvSpPr txBox="1"/>
              <p:nvPr/>
            </p:nvSpPr>
            <p:spPr>
              <a:xfrm>
                <a:off x="8218238" y="5658871"/>
                <a:ext cx="1536783" cy="253916"/>
              </a:xfrm>
              <a:prstGeom prst="rect">
                <a:avLst/>
              </a:prstGeom>
              <a:solidFill>
                <a:srgbClr val="A4DADA"/>
              </a:solidFill>
            </p:spPr>
            <p:txBody>
              <a:bodyPr wrap="square" rtlCol="0">
                <a:spAutoFit/>
              </a:bodyPr>
              <a:lstStyle/>
              <a:p>
                <a:pPr algn="ctr"/>
                <a:r>
                  <a:rPr lang="fr-FR" sz="1050" b="1" dirty="0">
                    <a:solidFill>
                      <a:schemeClr val="bg1"/>
                    </a:solidFill>
                    <a:latin typeface="Arial" panose="020B0604020202020204" pitchFamily="34" charset="0"/>
                    <a:cs typeface="Arial" panose="020B0604020202020204" pitchFamily="34" charset="0"/>
                  </a:rPr>
                  <a:t>CYBERSECURITE</a:t>
                </a:r>
              </a:p>
            </p:txBody>
          </p:sp>
        </p:grpSp>
      </p:grpSp>
      <p:cxnSp>
        <p:nvCxnSpPr>
          <p:cNvPr id="16" name="Connecteur droit avec flèche 15">
            <a:extLst>
              <a:ext uri="{FF2B5EF4-FFF2-40B4-BE49-F238E27FC236}">
                <a16:creationId xmlns:a16="http://schemas.microsoft.com/office/drawing/2014/main" id="{415D1BC7-D3CE-4DCF-8060-E27A9C21842F}"/>
              </a:ext>
            </a:extLst>
          </p:cNvPr>
          <p:cNvCxnSpPr/>
          <p:nvPr/>
        </p:nvCxnSpPr>
        <p:spPr>
          <a:xfrm flipH="1">
            <a:off x="3826694" y="2117215"/>
            <a:ext cx="16207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a:extLst>
              <a:ext uri="{FF2B5EF4-FFF2-40B4-BE49-F238E27FC236}">
                <a16:creationId xmlns:a16="http://schemas.microsoft.com/office/drawing/2014/main" id="{6717C72C-5A4B-4C34-8F5C-2B5E8BCF5E9B}"/>
              </a:ext>
            </a:extLst>
          </p:cNvPr>
          <p:cNvCxnSpPr>
            <a:cxnSpLocks/>
          </p:cNvCxnSpPr>
          <p:nvPr/>
        </p:nvCxnSpPr>
        <p:spPr>
          <a:xfrm>
            <a:off x="6555739" y="2101270"/>
            <a:ext cx="15808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9A17CED1-7675-4E5A-9C16-06532B966187}"/>
              </a:ext>
            </a:extLst>
          </p:cNvPr>
          <p:cNvSpPr txBox="1"/>
          <p:nvPr/>
        </p:nvSpPr>
        <p:spPr>
          <a:xfrm>
            <a:off x="4248069" y="1855049"/>
            <a:ext cx="704918" cy="246221"/>
          </a:xfrm>
          <a:prstGeom prst="rect">
            <a:avLst/>
          </a:prstGeom>
          <a:noFill/>
        </p:spPr>
        <p:txBody>
          <a:bodyPr wrap="square" rtlCol="0">
            <a:spAutoFit/>
          </a:bodyPr>
          <a:lstStyle/>
          <a:p>
            <a:r>
              <a:rPr lang="fr-FR" sz="1000" b="1" dirty="0">
                <a:gradFill flip="none" rotWithShape="1">
                  <a:gsLst>
                    <a:gs pos="0">
                      <a:srgbClr val="23D2B5"/>
                    </a:gs>
                    <a:gs pos="100000">
                      <a:srgbClr val="00BCFD"/>
                    </a:gs>
                  </a:gsLst>
                  <a:path path="circle">
                    <a:fillToRect l="100000" t="100000"/>
                  </a:path>
                  <a:tileRect r="-100000" b="-100000"/>
                </a:gradFill>
                <a:latin typeface="Arial" panose="020B0604020202020204" pitchFamily="34" charset="0"/>
                <a:cs typeface="Arial" panose="020B0604020202020204" pitchFamily="34" charset="0"/>
              </a:rPr>
              <a:t>Manage</a:t>
            </a:r>
            <a:endParaRPr lang="fr-FR" sz="1000" dirty="0">
              <a:latin typeface="Arial" panose="020B0604020202020204" pitchFamily="34" charset="0"/>
              <a:cs typeface="Arial" panose="020B0604020202020204" pitchFamily="34" charset="0"/>
            </a:endParaRPr>
          </a:p>
        </p:txBody>
      </p:sp>
      <p:sp>
        <p:nvSpPr>
          <p:cNvPr id="104" name="ZoneTexte 103">
            <a:extLst>
              <a:ext uri="{FF2B5EF4-FFF2-40B4-BE49-F238E27FC236}">
                <a16:creationId xmlns:a16="http://schemas.microsoft.com/office/drawing/2014/main" id="{9EFF4B73-DCA7-4120-B1C3-840B62ACE17A}"/>
              </a:ext>
            </a:extLst>
          </p:cNvPr>
          <p:cNvSpPr txBox="1"/>
          <p:nvPr/>
        </p:nvSpPr>
        <p:spPr>
          <a:xfrm>
            <a:off x="6863957" y="1839072"/>
            <a:ext cx="964427" cy="246221"/>
          </a:xfrm>
          <a:prstGeom prst="rect">
            <a:avLst/>
          </a:prstGeom>
          <a:noFill/>
        </p:spPr>
        <p:txBody>
          <a:bodyPr wrap="square" rtlCol="0">
            <a:spAutoFit/>
          </a:bodyPr>
          <a:lstStyle/>
          <a:p>
            <a:r>
              <a:rPr lang="fr-FR" sz="1000" b="1" dirty="0">
                <a:gradFill flip="none" rotWithShape="1">
                  <a:gsLst>
                    <a:gs pos="0">
                      <a:srgbClr val="23D2B5"/>
                    </a:gs>
                    <a:gs pos="100000">
                      <a:srgbClr val="00BCFD"/>
                    </a:gs>
                  </a:gsLst>
                  <a:path path="circle">
                    <a:fillToRect l="100000" t="100000"/>
                  </a:path>
                  <a:tileRect r="-100000" b="-100000"/>
                </a:gradFill>
                <a:latin typeface="Arial" panose="020B0604020202020204" pitchFamily="34" charset="0"/>
                <a:cs typeface="Arial" panose="020B0604020202020204" pitchFamily="34" charset="0"/>
              </a:rPr>
              <a:t>Coordonne</a:t>
            </a:r>
            <a:endParaRPr lang="fr-FR" sz="1000" dirty="0">
              <a:latin typeface="Arial" panose="020B0604020202020204" pitchFamily="34" charset="0"/>
              <a:cs typeface="Arial" panose="020B0604020202020204" pitchFamily="34" charset="0"/>
            </a:endParaRPr>
          </a:p>
        </p:txBody>
      </p:sp>
      <p:pic>
        <p:nvPicPr>
          <p:cNvPr id="27" name="Graphique 26">
            <a:extLst>
              <a:ext uri="{FF2B5EF4-FFF2-40B4-BE49-F238E27FC236}">
                <a16:creationId xmlns:a16="http://schemas.microsoft.com/office/drawing/2014/main" id="{D9C4A248-8C82-4BDB-B32B-9DEE7A88A844}"/>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rcRect b="25225"/>
          <a:stretch/>
        </p:blipFill>
        <p:spPr>
          <a:xfrm>
            <a:off x="5595415" y="3676897"/>
            <a:ext cx="952500" cy="890294"/>
          </a:xfrm>
          <a:prstGeom prst="rect">
            <a:avLst/>
          </a:prstGeom>
        </p:spPr>
      </p:pic>
    </p:spTree>
    <p:extLst>
      <p:ext uri="{BB962C8B-B14F-4D97-AF65-F5344CB8AC3E}">
        <p14:creationId xmlns:p14="http://schemas.microsoft.com/office/powerpoint/2010/main" val="393386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8">
            <a:extLst>
              <a:ext uri="{FF2B5EF4-FFF2-40B4-BE49-F238E27FC236}">
                <a16:creationId xmlns:a16="http://schemas.microsoft.com/office/drawing/2014/main" id="{E863EB66-A448-8E4C-9666-81EA7A0776D1}"/>
              </a:ext>
            </a:extLst>
          </p:cNvPr>
          <p:cNvSpPr>
            <a:spLocks noGrp="1"/>
          </p:cNvSpPr>
          <p:nvPr>
            <p:ph type="body" sz="quarter" idx="14"/>
          </p:nvPr>
        </p:nvSpPr>
        <p:spPr>
          <a:xfrm>
            <a:off x="1740109" y="4835082"/>
            <a:ext cx="8711781" cy="1271588"/>
          </a:xfr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dirty="0"/>
              <a:t>AUTOMATION</a:t>
            </a:r>
          </a:p>
          <a:p>
            <a:pPr>
              <a:lnSpc>
                <a:spcPct val="100000"/>
              </a:lnSpc>
            </a:pPr>
            <a:r>
              <a:rPr lang="fr-FR" sz="1600" b="0" dirty="0">
                <a:solidFill>
                  <a:schemeClr val="tx1"/>
                </a:solidFill>
              </a:rPr>
              <a:t>Votre intégrateur multi marques maîtrisant l’ensemble de la chaîne de valeur du contrôle commande au système d’information</a:t>
            </a:r>
          </a:p>
          <a:p>
            <a:pPr>
              <a:lnSpc>
                <a:spcPct val="100000"/>
              </a:lnSpc>
            </a:pPr>
            <a:endParaRPr lang="fr-FR" sz="2000" dirty="0">
              <a:solidFill>
                <a:srgbClr val="FF0000"/>
              </a:solidFill>
            </a:endParaRPr>
          </a:p>
          <a:p>
            <a:pPr>
              <a:lnSpc>
                <a:spcPct val="100000"/>
              </a:lnSpc>
            </a:pPr>
            <a:endParaRPr lang="fr-FR" sz="2000" dirty="0">
              <a:solidFill>
                <a:srgbClr val="FF0000"/>
              </a:solidFill>
            </a:endParaRPr>
          </a:p>
          <a:p>
            <a:pPr lvl="0"/>
            <a:endParaRPr lang="fr-FR" dirty="0"/>
          </a:p>
        </p:txBody>
      </p:sp>
      <p:sp>
        <p:nvSpPr>
          <p:cNvPr id="10" name="Espace réservé du texte 97">
            <a:extLst>
              <a:ext uri="{FF2B5EF4-FFF2-40B4-BE49-F238E27FC236}">
                <a16:creationId xmlns:a16="http://schemas.microsoft.com/office/drawing/2014/main" id="{58FEF833-0EBB-B844-BB27-3C627F72D59B}"/>
              </a:ext>
            </a:extLst>
          </p:cNvPr>
          <p:cNvSpPr>
            <a:spLocks noGrp="1"/>
          </p:cNvSpPr>
          <p:nvPr>
            <p:ph type="body" sz="quarter" idx="16"/>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dirty="0"/>
              <a:t>2</a:t>
            </a:r>
          </a:p>
        </p:txBody>
      </p:sp>
    </p:spTree>
    <p:extLst>
      <p:ext uri="{BB962C8B-B14F-4D97-AF65-F5344CB8AC3E}">
        <p14:creationId xmlns:p14="http://schemas.microsoft.com/office/powerpoint/2010/main" val="1541544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720FD58-429B-4951-89C4-972838CCBC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9495" y="395392"/>
            <a:ext cx="11386253" cy="3619578"/>
          </a:xfrm>
          <a:prstGeom prst="rect">
            <a:avLst/>
          </a:prstGeom>
        </p:spPr>
      </p:pic>
      <p:sp>
        <p:nvSpPr>
          <p:cNvPr id="24" name="Espace réservé du texte 90">
            <a:extLst>
              <a:ext uri="{FF2B5EF4-FFF2-40B4-BE49-F238E27FC236}">
                <a16:creationId xmlns:a16="http://schemas.microsoft.com/office/drawing/2014/main" id="{6D0B2368-E588-594B-9FF9-6DDF7A7B2A1A}"/>
              </a:ext>
            </a:extLst>
          </p:cNvPr>
          <p:cNvSpPr>
            <a:spLocks noGrp="1"/>
          </p:cNvSpPr>
          <p:nvPr>
            <p:ph type="body" sz="quarter" idx="14"/>
          </p:nvPr>
        </p:nvSpPr>
        <p:spPr>
          <a:xfrm>
            <a:off x="706754" y="3140493"/>
            <a:ext cx="10211182" cy="499038"/>
          </a:xfrm>
        </p:spPr>
        <p:txBody>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QUELQUES CHIFFRES – AUTOMATION</a:t>
            </a:r>
          </a:p>
        </p:txBody>
      </p:sp>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14</a:t>
            </a:fld>
            <a:endParaRPr lang="fr-FR" dirty="0"/>
          </a:p>
        </p:txBody>
      </p:sp>
      <p:grpSp>
        <p:nvGrpSpPr>
          <p:cNvPr id="45" name="Groupe 44">
            <a:extLst>
              <a:ext uri="{FF2B5EF4-FFF2-40B4-BE49-F238E27FC236}">
                <a16:creationId xmlns:a16="http://schemas.microsoft.com/office/drawing/2014/main" id="{BE8F7D20-D097-4FE7-9624-BA5B19688E25}"/>
              </a:ext>
            </a:extLst>
          </p:cNvPr>
          <p:cNvGrpSpPr/>
          <p:nvPr/>
        </p:nvGrpSpPr>
        <p:grpSpPr>
          <a:xfrm>
            <a:off x="517840" y="4260631"/>
            <a:ext cx="11105135" cy="2135097"/>
            <a:chOff x="517840" y="3699688"/>
            <a:chExt cx="11105135" cy="2135097"/>
          </a:xfrm>
        </p:grpSpPr>
        <p:sp>
          <p:nvSpPr>
            <p:cNvPr id="46" name="Rectangle 45">
              <a:extLst>
                <a:ext uri="{FF2B5EF4-FFF2-40B4-BE49-F238E27FC236}">
                  <a16:creationId xmlns:a16="http://schemas.microsoft.com/office/drawing/2014/main" id="{DB9024FA-853A-4681-88B8-831E76FFBAA6}"/>
                </a:ext>
              </a:extLst>
            </p:cNvPr>
            <p:cNvSpPr/>
            <p:nvPr/>
          </p:nvSpPr>
          <p:spPr>
            <a:xfrm>
              <a:off x="517840" y="4819122"/>
              <a:ext cx="2614308"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1F106D"/>
                  </a:solidFill>
                  <a:effectLst/>
                  <a:uLnTx/>
                  <a:uFillTx/>
                  <a:latin typeface="Arial Black" panose="020B0604020202020204" pitchFamily="34" charset="0"/>
                  <a:ea typeface="+mn-ea"/>
                  <a:cs typeface="Arial Black" panose="020B0604020202020204" pitchFamily="34" charset="0"/>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65000"/>
                      <a:lumOff val="35000"/>
                    </a:prstClr>
                  </a:solidFill>
                  <a:effectLst/>
                  <a:uLnTx/>
                  <a:uFillTx/>
                  <a:latin typeface="Arial"/>
                  <a:ea typeface="+mn-ea"/>
                  <a:cs typeface="Arial"/>
                </a:rPr>
                <a:t>collaborateurs</a:t>
              </a:r>
            </a:p>
          </p:txBody>
        </p:sp>
        <p:sp>
          <p:nvSpPr>
            <p:cNvPr id="47" name="Rectangle 46">
              <a:extLst>
                <a:ext uri="{FF2B5EF4-FFF2-40B4-BE49-F238E27FC236}">
                  <a16:creationId xmlns:a16="http://schemas.microsoft.com/office/drawing/2014/main" id="{FA4A7B17-B816-4194-9D72-F91644BB9CD8}"/>
                </a:ext>
              </a:extLst>
            </p:cNvPr>
            <p:cNvSpPr/>
            <p:nvPr/>
          </p:nvSpPr>
          <p:spPr>
            <a:xfrm>
              <a:off x="2888634" y="4819122"/>
              <a:ext cx="2237289"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78A31"/>
                  </a:solidFill>
                  <a:effectLst/>
                  <a:uLnTx/>
                  <a:uFillTx/>
                  <a:latin typeface="Arial Black" panose="020B0604020202020204" pitchFamily="34" charset="0"/>
                  <a:ea typeface="+mn-ea"/>
                  <a:cs typeface="Arial Black" panose="020B0604020202020204" pitchFamily="34" charset="0"/>
                </a:rPr>
                <a:t>33 </a:t>
              </a:r>
              <a:r>
                <a:rPr kumimoji="0" lang="fr-FR" sz="1400" b="1" i="0" u="none" strike="noStrike" kern="1200" cap="none" spc="0" normalizeH="0" baseline="0" noProof="0" dirty="0">
                  <a:ln>
                    <a:noFill/>
                  </a:ln>
                  <a:solidFill>
                    <a:srgbClr val="F78A31"/>
                  </a:solidFill>
                  <a:effectLst/>
                  <a:uLnTx/>
                  <a:uFillTx/>
                  <a:latin typeface="Arial Black" panose="020B0604020202020204" pitchFamily="34" charset="0"/>
                  <a:ea typeface="+mn-ea"/>
                  <a:cs typeface="Arial Black" panose="020B0604020202020204" pitchFamily="34" charset="0"/>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65000"/>
                      <a:lumOff val="35000"/>
                    </a:prstClr>
                  </a:solidFill>
                  <a:effectLst/>
                  <a:uLnTx/>
                  <a:uFillTx/>
                  <a:latin typeface="Arial"/>
                  <a:ea typeface="+mn-ea"/>
                  <a:cs typeface="Arial"/>
                </a:rPr>
                <a:t>de chiffre d’affaires </a:t>
              </a:r>
              <a:endParaRPr kumimoji="0" lang="fr-F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8" name="Rectangle 47">
              <a:extLst>
                <a:ext uri="{FF2B5EF4-FFF2-40B4-BE49-F238E27FC236}">
                  <a16:creationId xmlns:a16="http://schemas.microsoft.com/office/drawing/2014/main" id="{509B4727-463A-4A13-A2B5-E9E46015B42D}"/>
                </a:ext>
              </a:extLst>
            </p:cNvPr>
            <p:cNvSpPr/>
            <p:nvPr/>
          </p:nvSpPr>
          <p:spPr>
            <a:xfrm>
              <a:off x="1310937" y="3699688"/>
              <a:ext cx="1028114" cy="1028114"/>
            </a:xfrm>
            <a:prstGeom prst="rect">
              <a:avLst/>
            </a:prstGeom>
            <a:noFill/>
            <a:ln w="25400">
              <a:solidFill>
                <a:srgbClr val="1F1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09D1BA87-B6E3-4D48-8224-55C11333F997}"/>
                </a:ext>
              </a:extLst>
            </p:cNvPr>
            <p:cNvSpPr/>
            <p:nvPr/>
          </p:nvSpPr>
          <p:spPr>
            <a:xfrm>
              <a:off x="3493221" y="3699688"/>
              <a:ext cx="1028114" cy="1028114"/>
            </a:xfrm>
            <a:prstGeom prst="rect">
              <a:avLst/>
            </a:prstGeom>
            <a:noFill/>
            <a:ln w="25400">
              <a:solidFill>
                <a:srgbClr val="F78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Graphique 49">
              <a:extLst>
                <a:ext uri="{FF2B5EF4-FFF2-40B4-BE49-F238E27FC236}">
                  <a16:creationId xmlns:a16="http://schemas.microsoft.com/office/drawing/2014/main" id="{E574CF13-4B35-477A-A334-0840897E721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476358" y="3865110"/>
              <a:ext cx="697272" cy="697270"/>
            </a:xfrm>
            <a:prstGeom prst="rect">
              <a:avLst/>
            </a:prstGeom>
          </p:spPr>
        </p:pic>
        <p:pic>
          <p:nvPicPr>
            <p:cNvPr id="51" name="Graphique 50">
              <a:extLst>
                <a:ext uri="{FF2B5EF4-FFF2-40B4-BE49-F238E27FC236}">
                  <a16:creationId xmlns:a16="http://schemas.microsoft.com/office/drawing/2014/main" id="{D1E0381B-8C82-4122-8322-DB06FF66464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3723324" y="3943034"/>
              <a:ext cx="567908" cy="567908"/>
            </a:xfrm>
            <a:prstGeom prst="rect">
              <a:avLst/>
            </a:prstGeom>
          </p:spPr>
        </p:pic>
        <p:cxnSp>
          <p:nvCxnSpPr>
            <p:cNvPr id="52" name="Connecteur droit 51">
              <a:extLst>
                <a:ext uri="{FF2B5EF4-FFF2-40B4-BE49-F238E27FC236}">
                  <a16:creationId xmlns:a16="http://schemas.microsoft.com/office/drawing/2014/main" id="{4DF3CF00-10EE-40D9-8176-11A361ACB840}"/>
                </a:ext>
              </a:extLst>
            </p:cNvPr>
            <p:cNvCxnSpPr>
              <a:cxnSpLocks/>
            </p:cNvCxnSpPr>
            <p:nvPr/>
          </p:nvCxnSpPr>
          <p:spPr>
            <a:xfrm>
              <a:off x="2840157" y="3699688"/>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A6841C4-7A80-48C5-BAA8-E7ED8C7C6506}"/>
                </a:ext>
              </a:extLst>
            </p:cNvPr>
            <p:cNvSpPr/>
            <p:nvPr/>
          </p:nvSpPr>
          <p:spPr>
            <a:xfrm>
              <a:off x="5177349" y="4819122"/>
              <a:ext cx="1933368" cy="1015663"/>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23D2B5"/>
                  </a:solidFill>
                  <a:effectLst/>
                  <a:uLnTx/>
                  <a:uFillTx/>
                  <a:latin typeface="Arial Black" panose="020B0604020202020204" pitchFamily="34" charset="0"/>
                  <a:ea typeface="+mn-ea"/>
                  <a:cs typeface="Arial Black" panose="020B0604020202020204" pitchFamily="34" charset="0"/>
                </a:rPr>
                <a:t>12</a:t>
              </a:r>
            </a:p>
            <a:p>
              <a:pPr lvl="0" algn="ctr">
                <a:defRPr/>
              </a:pPr>
              <a:r>
                <a:rPr lang="fr-FR" sz="1400" dirty="0">
                  <a:solidFill>
                    <a:prstClr val="black">
                      <a:lumMod val="65000"/>
                      <a:lumOff val="35000"/>
                    </a:prstClr>
                  </a:solidFill>
                  <a:latin typeface="Arial"/>
                  <a:cs typeface="Arial"/>
                </a:rPr>
                <a:t>Segments de marchés</a:t>
              </a:r>
            </a:p>
          </p:txBody>
        </p:sp>
        <p:sp>
          <p:nvSpPr>
            <p:cNvPr id="54" name="Rectangle 53">
              <a:extLst>
                <a:ext uri="{FF2B5EF4-FFF2-40B4-BE49-F238E27FC236}">
                  <a16:creationId xmlns:a16="http://schemas.microsoft.com/office/drawing/2014/main" id="{5082A16B-A467-415A-B095-E60F0F10B92E}"/>
                </a:ext>
              </a:extLst>
            </p:cNvPr>
            <p:cNvSpPr/>
            <p:nvPr/>
          </p:nvSpPr>
          <p:spPr>
            <a:xfrm>
              <a:off x="7145858" y="4819122"/>
              <a:ext cx="2237289"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9C1FB"/>
                  </a:solidFill>
                  <a:effectLst/>
                  <a:uLnTx/>
                  <a:uFillTx/>
                  <a:latin typeface="Arial Black" panose="020B0604020202020204" pitchFamily="34" charset="0"/>
                  <a:ea typeface="+mn-ea"/>
                  <a:cs typeface="Arial Black" panose="020B0604020202020204" pitchFamily="34" charset="0"/>
                </a:rPr>
                <a:t>50</a:t>
              </a:r>
              <a:endParaRPr kumimoji="0" lang="fr-FR" sz="1400" b="1" i="0" u="none" strike="noStrike" kern="1200" cap="none" spc="0" normalizeH="0" baseline="0" noProof="0" dirty="0">
                <a:ln>
                  <a:noFill/>
                </a:ln>
                <a:solidFill>
                  <a:srgbClr val="09C1FB"/>
                </a:solidFill>
                <a:effectLst/>
                <a:uLnTx/>
                <a:uFillTx/>
                <a:latin typeface="Arial Black" panose="020B0604020202020204" pitchFamily="34" charset="0"/>
                <a:ea typeface="+mn-ea"/>
                <a:cs typeface="Arial Black" panose="020B0604020202020204" pitchFamily="34" charset="0"/>
              </a:endParaRPr>
            </a:p>
            <a:p>
              <a:pPr lvl="0" algn="ctr">
                <a:defRPr/>
              </a:pPr>
              <a:r>
                <a:rPr lang="fr-FR" sz="1400" dirty="0">
                  <a:solidFill>
                    <a:prstClr val="black">
                      <a:lumMod val="65000"/>
                      <a:lumOff val="35000"/>
                    </a:prstClr>
                  </a:solidFill>
                  <a:latin typeface="Arial"/>
                  <a:cs typeface="Arial"/>
                </a:rPr>
                <a:t>grands comptes</a:t>
              </a:r>
            </a:p>
          </p:txBody>
        </p:sp>
        <p:sp>
          <p:nvSpPr>
            <p:cNvPr id="55" name="Rectangle 54">
              <a:extLst>
                <a:ext uri="{FF2B5EF4-FFF2-40B4-BE49-F238E27FC236}">
                  <a16:creationId xmlns:a16="http://schemas.microsoft.com/office/drawing/2014/main" id="{DDE88FD5-BD03-435C-912B-22E17EA121BD}"/>
                </a:ext>
              </a:extLst>
            </p:cNvPr>
            <p:cNvSpPr/>
            <p:nvPr/>
          </p:nvSpPr>
          <p:spPr>
            <a:xfrm>
              <a:off x="5629976" y="3699688"/>
              <a:ext cx="1028114" cy="1028114"/>
            </a:xfrm>
            <a:prstGeom prst="rect">
              <a:avLst/>
            </a:prstGeom>
            <a:noFill/>
            <a:ln w="25400">
              <a:solidFill>
                <a:srgbClr val="23D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19CA14D2-9C8E-4BB2-9679-FF002F8A7B4A}"/>
                </a:ext>
              </a:extLst>
            </p:cNvPr>
            <p:cNvSpPr/>
            <p:nvPr/>
          </p:nvSpPr>
          <p:spPr>
            <a:xfrm>
              <a:off x="7750445" y="3699688"/>
              <a:ext cx="1028114" cy="1028114"/>
            </a:xfrm>
            <a:prstGeom prst="rect">
              <a:avLst/>
            </a:prstGeom>
            <a:noFill/>
            <a:ln w="25400">
              <a:solidFill>
                <a:srgbClr val="09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Graphique 56">
              <a:extLst>
                <a:ext uri="{FF2B5EF4-FFF2-40B4-BE49-F238E27FC236}">
                  <a16:creationId xmlns:a16="http://schemas.microsoft.com/office/drawing/2014/main" id="{E497A33D-907D-4807-9144-71A06A36B83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5795398" y="3865110"/>
              <a:ext cx="697270" cy="697270"/>
            </a:xfrm>
            <a:prstGeom prst="rect">
              <a:avLst/>
            </a:prstGeom>
          </p:spPr>
        </p:pic>
        <p:pic>
          <p:nvPicPr>
            <p:cNvPr id="58" name="Graphique 57">
              <a:extLst>
                <a:ext uri="{FF2B5EF4-FFF2-40B4-BE49-F238E27FC236}">
                  <a16:creationId xmlns:a16="http://schemas.microsoft.com/office/drawing/2014/main" id="{9E464759-9B78-4686-A888-69E60581653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7980548" y="3943034"/>
              <a:ext cx="567908" cy="567908"/>
            </a:xfrm>
            <a:prstGeom prst="rect">
              <a:avLst/>
            </a:prstGeom>
          </p:spPr>
        </p:pic>
        <p:cxnSp>
          <p:nvCxnSpPr>
            <p:cNvPr id="59" name="Connecteur droit 58">
              <a:extLst>
                <a:ext uri="{FF2B5EF4-FFF2-40B4-BE49-F238E27FC236}">
                  <a16:creationId xmlns:a16="http://schemas.microsoft.com/office/drawing/2014/main" id="{B7FF7839-B187-480C-ABCB-27666C2B58FD}"/>
                </a:ext>
              </a:extLst>
            </p:cNvPr>
            <p:cNvCxnSpPr>
              <a:cxnSpLocks/>
            </p:cNvCxnSpPr>
            <p:nvPr/>
          </p:nvCxnSpPr>
          <p:spPr>
            <a:xfrm>
              <a:off x="7203609" y="3699688"/>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192C2E4-3254-4600-9058-E32F4F569E7C}"/>
                </a:ext>
              </a:extLst>
            </p:cNvPr>
            <p:cNvSpPr/>
            <p:nvPr/>
          </p:nvSpPr>
          <p:spPr>
            <a:xfrm>
              <a:off x="9385686" y="4819122"/>
              <a:ext cx="2237289"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noProof="0" dirty="0">
                  <a:solidFill>
                    <a:srgbClr val="E44C54"/>
                  </a:solidFill>
                  <a:latin typeface="Arial Black" panose="020B0604020202020204" pitchFamily="34" charset="0"/>
                  <a:cs typeface="Arial Black" panose="020B0604020202020204" pitchFamily="34" charset="0"/>
                </a:rPr>
                <a:t>4</a:t>
              </a:r>
              <a:endParaRPr kumimoji="0" lang="fr-FR" sz="1400" b="1" i="0" u="none" strike="noStrike" kern="1200" cap="none" spc="0" normalizeH="0" baseline="0" noProof="0" dirty="0">
                <a:ln>
                  <a:noFill/>
                </a:ln>
                <a:solidFill>
                  <a:srgbClr val="E44C54"/>
                </a:solidFill>
                <a:effectLst/>
                <a:uLnTx/>
                <a:uFillTx/>
                <a:latin typeface="Arial Black" panose="020B0604020202020204" pitchFamily="34" charset="0"/>
                <a:ea typeface="+mn-ea"/>
                <a:cs typeface="Arial Black" panose="020B0604020202020204" pitchFamily="34" charset="0"/>
              </a:endParaRPr>
            </a:p>
            <a:p>
              <a:pPr algn="ctr">
                <a:defRPr/>
              </a:pPr>
              <a:r>
                <a:rPr lang="fr-FR" sz="1400" dirty="0">
                  <a:solidFill>
                    <a:prstClr val="black">
                      <a:lumMod val="65000"/>
                      <a:lumOff val="35000"/>
                    </a:prstClr>
                  </a:solidFill>
                  <a:latin typeface="Arial"/>
                  <a:cs typeface="Arial"/>
                </a:rPr>
                <a:t>offres </a:t>
              </a:r>
            </a:p>
          </p:txBody>
        </p:sp>
        <p:sp>
          <p:nvSpPr>
            <p:cNvPr id="61" name="Rectangle 60">
              <a:extLst>
                <a:ext uri="{FF2B5EF4-FFF2-40B4-BE49-F238E27FC236}">
                  <a16:creationId xmlns:a16="http://schemas.microsoft.com/office/drawing/2014/main" id="{1449C65C-C42B-400E-80F6-D2A0BB4F8E71}"/>
                </a:ext>
              </a:extLst>
            </p:cNvPr>
            <p:cNvSpPr/>
            <p:nvPr/>
          </p:nvSpPr>
          <p:spPr>
            <a:xfrm>
              <a:off x="9990273" y="3699688"/>
              <a:ext cx="1028114" cy="1028114"/>
            </a:xfrm>
            <a:prstGeom prst="rect">
              <a:avLst/>
            </a:prstGeom>
            <a:noFill/>
            <a:ln w="25400">
              <a:solidFill>
                <a:srgbClr val="E44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Graphique 61">
              <a:extLst>
                <a:ext uri="{FF2B5EF4-FFF2-40B4-BE49-F238E27FC236}">
                  <a16:creationId xmlns:a16="http://schemas.microsoft.com/office/drawing/2014/main" id="{2D7FBFD5-6430-4719-B7FF-E44E91927037}"/>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10220376" y="3943034"/>
              <a:ext cx="567908" cy="567908"/>
            </a:xfrm>
            <a:prstGeom prst="rect">
              <a:avLst/>
            </a:prstGeom>
          </p:spPr>
        </p:pic>
        <p:cxnSp>
          <p:nvCxnSpPr>
            <p:cNvPr id="63" name="Connecteur droit 62">
              <a:extLst>
                <a:ext uri="{FF2B5EF4-FFF2-40B4-BE49-F238E27FC236}">
                  <a16:creationId xmlns:a16="http://schemas.microsoft.com/office/drawing/2014/main" id="{B71392BA-63CA-4F62-B1C7-F86DAF29D7CE}"/>
                </a:ext>
              </a:extLst>
            </p:cNvPr>
            <p:cNvCxnSpPr>
              <a:cxnSpLocks/>
            </p:cNvCxnSpPr>
            <p:nvPr/>
          </p:nvCxnSpPr>
          <p:spPr>
            <a:xfrm>
              <a:off x="9337209" y="3699688"/>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0363BC28-723C-471F-A4D7-B1F5DC0919C3}"/>
                </a:ext>
              </a:extLst>
            </p:cNvPr>
            <p:cNvCxnSpPr>
              <a:cxnSpLocks/>
            </p:cNvCxnSpPr>
            <p:nvPr/>
          </p:nvCxnSpPr>
          <p:spPr>
            <a:xfrm>
              <a:off x="5037924" y="3699688"/>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455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15</a:t>
            </a:fld>
            <a:endParaRPr lang="fr-FR" dirty="0"/>
          </a:p>
        </p:txBody>
      </p:sp>
      <p:grpSp>
        <p:nvGrpSpPr>
          <p:cNvPr id="35" name="Groupe 34">
            <a:extLst>
              <a:ext uri="{FF2B5EF4-FFF2-40B4-BE49-F238E27FC236}">
                <a16:creationId xmlns:a16="http://schemas.microsoft.com/office/drawing/2014/main" id="{05D51873-9034-4537-89E9-997EBEABFC95}"/>
              </a:ext>
            </a:extLst>
          </p:cNvPr>
          <p:cNvGrpSpPr/>
          <p:nvPr/>
        </p:nvGrpSpPr>
        <p:grpSpPr>
          <a:xfrm>
            <a:off x="816139" y="2272462"/>
            <a:ext cx="3421554" cy="3493341"/>
            <a:chOff x="816139" y="2272462"/>
            <a:chExt cx="3421554" cy="3493341"/>
          </a:xfrm>
        </p:grpSpPr>
        <p:sp>
          <p:nvSpPr>
            <p:cNvPr id="36" name="Rectangle 35">
              <a:extLst>
                <a:ext uri="{FF2B5EF4-FFF2-40B4-BE49-F238E27FC236}">
                  <a16:creationId xmlns:a16="http://schemas.microsoft.com/office/drawing/2014/main" id="{694C09E9-D0D6-4221-9FF7-C52358F126B5}"/>
                </a:ext>
              </a:extLst>
            </p:cNvPr>
            <p:cNvSpPr/>
            <p:nvPr/>
          </p:nvSpPr>
          <p:spPr>
            <a:xfrm>
              <a:off x="816139" y="2272462"/>
              <a:ext cx="3421554" cy="3493341"/>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B6F79DA9-9C39-4658-B6E9-7953B1AD9D93}"/>
                </a:ext>
              </a:extLst>
            </p:cNvPr>
            <p:cNvSpPr/>
            <p:nvPr/>
          </p:nvSpPr>
          <p:spPr>
            <a:xfrm>
              <a:off x="1232159" y="2696704"/>
              <a:ext cx="2589513" cy="2646724"/>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8" name="Espace réservé du texte 14">
            <a:extLst>
              <a:ext uri="{FF2B5EF4-FFF2-40B4-BE49-F238E27FC236}">
                <a16:creationId xmlns:a16="http://schemas.microsoft.com/office/drawing/2014/main" id="{EA1297B1-EA05-40D6-8950-FFAF9145A1E8}"/>
              </a:ext>
            </a:extLst>
          </p:cNvPr>
          <p:cNvSpPr txBox="1">
            <a:spLocks/>
          </p:cNvSpPr>
          <p:nvPr/>
        </p:nvSpPr>
        <p:spPr>
          <a:xfrm>
            <a:off x="1314056" y="3344385"/>
            <a:ext cx="2507616" cy="228505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2"/>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fr-FR" sz="1000" b="1">
                <a:solidFill>
                  <a:schemeClr val="bg1"/>
                </a:solidFill>
              </a:rPr>
              <a:t>Gestion des installations thermiques</a:t>
            </a:r>
          </a:p>
          <a:p>
            <a:pPr marL="0" indent="0" algn="ctr">
              <a:buFontTx/>
              <a:buNone/>
            </a:pPr>
            <a:r>
              <a:rPr lang="fr-FR" sz="1000" b="1">
                <a:solidFill>
                  <a:schemeClr val="bg1"/>
                </a:solidFill>
              </a:rPr>
              <a:t>Gestion des installations de froid</a:t>
            </a:r>
          </a:p>
          <a:p>
            <a:pPr marL="0" indent="0" algn="ctr">
              <a:buFontTx/>
              <a:buNone/>
            </a:pPr>
            <a:r>
              <a:rPr lang="fr-FR" sz="1000" b="1">
                <a:solidFill>
                  <a:schemeClr val="bg1"/>
                </a:solidFill>
              </a:rPr>
              <a:t>Gestion de l’éclairage</a:t>
            </a:r>
          </a:p>
          <a:p>
            <a:pPr marL="0" indent="0" algn="ctr">
              <a:buFontTx/>
              <a:buNone/>
            </a:pPr>
            <a:r>
              <a:rPr lang="fr-FR" sz="1000" b="1">
                <a:solidFill>
                  <a:schemeClr val="bg1"/>
                </a:solidFill>
              </a:rPr>
              <a:t>Plomberie</a:t>
            </a:r>
          </a:p>
          <a:p>
            <a:pPr marL="0" indent="0" algn="ctr">
              <a:buFontTx/>
              <a:buNone/>
            </a:pPr>
            <a:r>
              <a:rPr lang="fr-FR" sz="1000" b="1">
                <a:solidFill>
                  <a:schemeClr val="bg1"/>
                </a:solidFill>
              </a:rPr>
              <a:t>Ascenseur</a:t>
            </a:r>
          </a:p>
          <a:p>
            <a:pPr marL="0" indent="0" algn="ctr">
              <a:buFontTx/>
              <a:buNone/>
            </a:pPr>
            <a:r>
              <a:rPr lang="fr-FR" sz="1000" b="1">
                <a:solidFill>
                  <a:schemeClr val="bg1"/>
                </a:solidFill>
              </a:rPr>
              <a:t>Informations courant fort / faible</a:t>
            </a:r>
          </a:p>
          <a:p>
            <a:pPr marL="0" indent="0" algn="ctr">
              <a:buFontTx/>
              <a:buNone/>
            </a:pPr>
            <a:r>
              <a:rPr lang="fr-FR" sz="1000" b="1">
                <a:solidFill>
                  <a:schemeClr val="bg1"/>
                </a:solidFill>
              </a:rPr>
              <a:t>Fluides médicaux</a:t>
            </a:r>
          </a:p>
          <a:p>
            <a:pPr marL="0" indent="0" algn="ctr">
              <a:buFontTx/>
              <a:buNone/>
            </a:pPr>
            <a:endParaRPr lang="fr-FR" sz="1000" b="1" dirty="0">
              <a:solidFill>
                <a:schemeClr val="bg1"/>
              </a:solidFill>
            </a:endParaRPr>
          </a:p>
        </p:txBody>
      </p:sp>
      <p:sp>
        <p:nvSpPr>
          <p:cNvPr id="39" name="Espace réservé du texte 4">
            <a:extLst>
              <a:ext uri="{FF2B5EF4-FFF2-40B4-BE49-F238E27FC236}">
                <a16:creationId xmlns:a16="http://schemas.microsoft.com/office/drawing/2014/main" id="{7EE514ED-E3CB-4341-9483-DA32CE9B07B0}"/>
              </a:ext>
            </a:extLst>
          </p:cNvPr>
          <p:cNvSpPr txBox="1">
            <a:spLocks/>
          </p:cNvSpPr>
          <p:nvPr/>
        </p:nvSpPr>
        <p:spPr>
          <a:xfrm>
            <a:off x="1232159" y="2872345"/>
            <a:ext cx="2589513" cy="71437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bg1"/>
                </a:solidFill>
                <a:latin typeface="Arial Black" panose="020B0A04020102020204" pitchFamily="34" charset="0"/>
              </a:rPr>
              <a:t>GTC/GTB</a:t>
            </a:r>
          </a:p>
        </p:txBody>
      </p:sp>
      <p:grpSp>
        <p:nvGrpSpPr>
          <p:cNvPr id="40" name="Groupe 39">
            <a:extLst>
              <a:ext uri="{FF2B5EF4-FFF2-40B4-BE49-F238E27FC236}">
                <a16:creationId xmlns:a16="http://schemas.microsoft.com/office/drawing/2014/main" id="{DC9209B2-CC5A-446E-B88D-34902748442B}"/>
              </a:ext>
            </a:extLst>
          </p:cNvPr>
          <p:cNvGrpSpPr/>
          <p:nvPr/>
        </p:nvGrpSpPr>
        <p:grpSpPr>
          <a:xfrm>
            <a:off x="4440073" y="2272462"/>
            <a:ext cx="3421554" cy="3787496"/>
            <a:chOff x="4440073" y="2272462"/>
            <a:chExt cx="3421554" cy="3787496"/>
          </a:xfrm>
        </p:grpSpPr>
        <p:grpSp>
          <p:nvGrpSpPr>
            <p:cNvPr id="41" name="Groupe 40">
              <a:extLst>
                <a:ext uri="{FF2B5EF4-FFF2-40B4-BE49-F238E27FC236}">
                  <a16:creationId xmlns:a16="http://schemas.microsoft.com/office/drawing/2014/main" id="{B9E23E7B-28E4-40AF-8536-3D4B4567E3A9}"/>
                </a:ext>
              </a:extLst>
            </p:cNvPr>
            <p:cNvGrpSpPr/>
            <p:nvPr/>
          </p:nvGrpSpPr>
          <p:grpSpPr>
            <a:xfrm>
              <a:off x="4440073" y="2272462"/>
              <a:ext cx="3421554" cy="3493341"/>
              <a:chOff x="825176" y="3181471"/>
              <a:chExt cx="2756223" cy="2814052"/>
            </a:xfrm>
          </p:grpSpPr>
          <p:sp>
            <p:nvSpPr>
              <p:cNvPr id="44" name="Rectangle 43">
                <a:extLst>
                  <a:ext uri="{FF2B5EF4-FFF2-40B4-BE49-F238E27FC236}">
                    <a16:creationId xmlns:a16="http://schemas.microsoft.com/office/drawing/2014/main" id="{0A8295B1-0F01-46FB-8D66-5F250406C5E8}"/>
                  </a:ext>
                </a:extLst>
              </p:cNvPr>
              <p:cNvSpPr/>
              <p:nvPr/>
            </p:nvSpPr>
            <p:spPr>
              <a:xfrm>
                <a:off x="825176"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6A258078-F1C7-479A-8CAF-D6F555220D9D}"/>
                  </a:ext>
                </a:extLst>
              </p:cNvPr>
              <p:cNvSpPr/>
              <p:nvPr/>
            </p:nvSpPr>
            <p:spPr>
              <a:xfrm>
                <a:off x="1160300"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2" name="Espace réservé du texte 14">
              <a:extLst>
                <a:ext uri="{FF2B5EF4-FFF2-40B4-BE49-F238E27FC236}">
                  <a16:creationId xmlns:a16="http://schemas.microsoft.com/office/drawing/2014/main" id="{9D7AC6A6-F16D-4793-A34F-BBA39DC43E07}"/>
                </a:ext>
              </a:extLst>
            </p:cNvPr>
            <p:cNvSpPr txBox="1">
              <a:spLocks/>
            </p:cNvSpPr>
            <p:nvPr/>
          </p:nvSpPr>
          <p:spPr>
            <a:xfrm>
              <a:off x="4908243" y="3774906"/>
              <a:ext cx="2507616" cy="228505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2"/>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accent3"/>
                </a:buClr>
                <a:buNone/>
              </a:pPr>
              <a:r>
                <a:rPr lang="fr-FR" sz="1000" b="1" dirty="0">
                  <a:solidFill>
                    <a:schemeClr val="bg1"/>
                  </a:solidFill>
                </a:rPr>
                <a:t>Gestion des installations thermiques</a:t>
              </a:r>
            </a:p>
            <a:p>
              <a:pPr marL="0" indent="0" algn="ctr">
                <a:buClr>
                  <a:schemeClr val="accent3"/>
                </a:buClr>
                <a:buNone/>
              </a:pPr>
              <a:r>
                <a:rPr lang="fr-FR" sz="1000" b="1" dirty="0">
                  <a:solidFill>
                    <a:schemeClr val="bg1"/>
                  </a:solidFill>
                </a:rPr>
                <a:t>Gestion des productions de froid</a:t>
              </a:r>
            </a:p>
            <a:p>
              <a:pPr marL="0" indent="0" algn="ctr">
                <a:buFontTx/>
                <a:buNone/>
              </a:pPr>
              <a:endParaRPr lang="fr-FR" sz="1000" b="1" dirty="0">
                <a:solidFill>
                  <a:schemeClr val="bg1"/>
                </a:solidFill>
              </a:endParaRPr>
            </a:p>
          </p:txBody>
        </p:sp>
        <p:sp>
          <p:nvSpPr>
            <p:cNvPr id="43" name="Espace réservé du texte 4">
              <a:extLst>
                <a:ext uri="{FF2B5EF4-FFF2-40B4-BE49-F238E27FC236}">
                  <a16:creationId xmlns:a16="http://schemas.microsoft.com/office/drawing/2014/main" id="{1F118E57-5ACF-4404-9DCD-8C8E7E88A3FE}"/>
                </a:ext>
              </a:extLst>
            </p:cNvPr>
            <p:cNvSpPr txBox="1">
              <a:spLocks/>
            </p:cNvSpPr>
            <p:nvPr/>
          </p:nvSpPr>
          <p:spPr>
            <a:xfrm>
              <a:off x="4826346" y="2872345"/>
              <a:ext cx="2589513" cy="714375"/>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bg1"/>
                  </a:solidFill>
                  <a:latin typeface="Arial Black" panose="020B0A04020102020204" pitchFamily="34" charset="0"/>
                </a:rPr>
                <a:t>LES SYSTÈMES DE CONDUITE </a:t>
              </a:r>
              <a:br>
                <a:rPr lang="fr-FR" dirty="0">
                  <a:solidFill>
                    <a:schemeClr val="bg1"/>
                  </a:solidFill>
                  <a:latin typeface="Arial Black" panose="020B0A04020102020204" pitchFamily="34" charset="0"/>
                </a:rPr>
              </a:br>
              <a:r>
                <a:rPr lang="fr-FR" dirty="0">
                  <a:solidFill>
                    <a:schemeClr val="bg1"/>
                  </a:solidFill>
                  <a:latin typeface="Arial Black" panose="020B0A04020102020204" pitchFamily="34" charset="0"/>
                </a:rPr>
                <a:t>EN MARINE ET OIL &amp; GAS</a:t>
              </a:r>
            </a:p>
            <a:p>
              <a:pPr algn="ctr"/>
              <a:endParaRPr lang="fr-FR" dirty="0">
                <a:solidFill>
                  <a:schemeClr val="bg1"/>
                </a:solidFill>
              </a:endParaRPr>
            </a:p>
          </p:txBody>
        </p:sp>
      </p:grpSp>
      <p:grpSp>
        <p:nvGrpSpPr>
          <p:cNvPr id="46" name="Groupe 45">
            <a:extLst>
              <a:ext uri="{FF2B5EF4-FFF2-40B4-BE49-F238E27FC236}">
                <a16:creationId xmlns:a16="http://schemas.microsoft.com/office/drawing/2014/main" id="{6466A840-85CF-448D-B87E-9683039113F1}"/>
              </a:ext>
            </a:extLst>
          </p:cNvPr>
          <p:cNvGrpSpPr/>
          <p:nvPr/>
        </p:nvGrpSpPr>
        <p:grpSpPr>
          <a:xfrm>
            <a:off x="8064007" y="2272459"/>
            <a:ext cx="3421554" cy="3531048"/>
            <a:chOff x="8064007" y="2272459"/>
            <a:chExt cx="3421554" cy="3531048"/>
          </a:xfrm>
        </p:grpSpPr>
        <p:grpSp>
          <p:nvGrpSpPr>
            <p:cNvPr id="47" name="Groupe 46">
              <a:extLst>
                <a:ext uri="{FF2B5EF4-FFF2-40B4-BE49-F238E27FC236}">
                  <a16:creationId xmlns:a16="http://schemas.microsoft.com/office/drawing/2014/main" id="{906C8A4C-BE0E-4345-8C1B-6C2A9D5EAE9F}"/>
                </a:ext>
              </a:extLst>
            </p:cNvPr>
            <p:cNvGrpSpPr/>
            <p:nvPr/>
          </p:nvGrpSpPr>
          <p:grpSpPr>
            <a:xfrm>
              <a:off x="8064007" y="2272459"/>
              <a:ext cx="3421554" cy="3493341"/>
              <a:chOff x="825176" y="3181471"/>
              <a:chExt cx="2756223" cy="2814052"/>
            </a:xfrm>
          </p:grpSpPr>
          <p:sp>
            <p:nvSpPr>
              <p:cNvPr id="50" name="Rectangle 49">
                <a:extLst>
                  <a:ext uri="{FF2B5EF4-FFF2-40B4-BE49-F238E27FC236}">
                    <a16:creationId xmlns:a16="http://schemas.microsoft.com/office/drawing/2014/main" id="{00524D65-8430-4FD1-8B70-728088DC3056}"/>
                  </a:ext>
                </a:extLst>
              </p:cNvPr>
              <p:cNvSpPr/>
              <p:nvPr/>
            </p:nvSpPr>
            <p:spPr>
              <a:xfrm>
                <a:off x="825176" y="3181471"/>
                <a:ext cx="2756223" cy="281405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B1BDB610-9FC1-4E48-BBD3-97F0381A7985}"/>
                  </a:ext>
                </a:extLst>
              </p:cNvPr>
              <p:cNvSpPr/>
              <p:nvPr/>
            </p:nvSpPr>
            <p:spPr>
              <a:xfrm>
                <a:off x="1160300" y="3523218"/>
                <a:ext cx="2085975" cy="2132062"/>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8" name="Espace réservé du texte 14">
              <a:extLst>
                <a:ext uri="{FF2B5EF4-FFF2-40B4-BE49-F238E27FC236}">
                  <a16:creationId xmlns:a16="http://schemas.microsoft.com/office/drawing/2014/main" id="{755D9206-3FBD-4BB1-B3EE-55340FE123E8}"/>
                </a:ext>
              </a:extLst>
            </p:cNvPr>
            <p:cNvSpPr txBox="1">
              <a:spLocks/>
            </p:cNvSpPr>
            <p:nvPr/>
          </p:nvSpPr>
          <p:spPr>
            <a:xfrm>
              <a:off x="8555835" y="3518455"/>
              <a:ext cx="2507616" cy="228505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Tx/>
                <a:buBlip>
                  <a:blip r:embed="rId2"/>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accent3"/>
                </a:buClr>
                <a:buNone/>
              </a:pPr>
              <a:r>
                <a:rPr lang="fr-FR" sz="1000" b="1" dirty="0">
                  <a:solidFill>
                    <a:schemeClr val="bg1"/>
                  </a:solidFill>
                </a:rPr>
                <a:t>Gestion de salle propres</a:t>
              </a:r>
            </a:p>
            <a:p>
              <a:pPr marL="0" indent="0" algn="ctr">
                <a:buClr>
                  <a:schemeClr val="accent3"/>
                </a:buClr>
                <a:buNone/>
              </a:pPr>
              <a:r>
                <a:rPr lang="fr-FR" sz="1000" b="1" dirty="0">
                  <a:solidFill>
                    <a:schemeClr val="bg1"/>
                  </a:solidFill>
                </a:rPr>
                <a:t>Ventilation nucléaire</a:t>
              </a:r>
            </a:p>
            <a:p>
              <a:pPr marL="0" indent="0" algn="ctr">
                <a:buClr>
                  <a:schemeClr val="accent3"/>
                </a:buClr>
                <a:buNone/>
              </a:pPr>
              <a:r>
                <a:rPr lang="fr-FR" sz="1000" b="1" dirty="0">
                  <a:solidFill>
                    <a:schemeClr val="bg1"/>
                  </a:solidFill>
                </a:rPr>
                <a:t>Gestion de froid industriel</a:t>
              </a:r>
            </a:p>
            <a:p>
              <a:pPr marL="0" indent="0" algn="ctr">
                <a:buFontTx/>
                <a:buNone/>
              </a:pPr>
              <a:endParaRPr lang="fr-FR" sz="1000" b="1" dirty="0">
                <a:solidFill>
                  <a:schemeClr val="bg1"/>
                </a:solidFill>
              </a:endParaRPr>
            </a:p>
          </p:txBody>
        </p:sp>
        <p:sp>
          <p:nvSpPr>
            <p:cNvPr id="49" name="Espace réservé du texte 4">
              <a:extLst>
                <a:ext uri="{FF2B5EF4-FFF2-40B4-BE49-F238E27FC236}">
                  <a16:creationId xmlns:a16="http://schemas.microsoft.com/office/drawing/2014/main" id="{946A731F-297A-47DD-A039-774677FABB55}"/>
                </a:ext>
              </a:extLst>
            </p:cNvPr>
            <p:cNvSpPr txBox="1">
              <a:spLocks/>
            </p:cNvSpPr>
            <p:nvPr/>
          </p:nvSpPr>
          <p:spPr>
            <a:xfrm>
              <a:off x="8480027" y="2829194"/>
              <a:ext cx="2589513" cy="71437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chemeClr val="accent3"/>
                </a:buClr>
              </a:pPr>
              <a:r>
                <a:rPr lang="fr-FR" dirty="0">
                  <a:solidFill>
                    <a:schemeClr val="bg1"/>
                  </a:solidFill>
                  <a:latin typeface="Arial Black" panose="020B0A04020102020204" pitchFamily="34" charset="0"/>
                </a:rPr>
                <a:t>LES AUTOMATISMES INDUSTRIELS</a:t>
              </a:r>
            </a:p>
          </p:txBody>
        </p:sp>
      </p:grpSp>
      <p:pic>
        <p:nvPicPr>
          <p:cNvPr id="60" name="Image 25">
            <a:extLst>
              <a:ext uri="{FF2B5EF4-FFF2-40B4-BE49-F238E27FC236}">
                <a16:creationId xmlns:a16="http://schemas.microsoft.com/office/drawing/2014/main" id="{DC4BFB20-8D77-4D66-80C2-F17BC026D434}"/>
              </a:ext>
            </a:extLst>
          </p:cNvPr>
          <p:cNvPicPr preferRelativeResize="0">
            <a:picLocks/>
          </p:cNvPicPr>
          <p:nvPr/>
        </p:nvPicPr>
        <p:blipFill>
          <a:blip r:embed="rId3">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Espace réservé du texte 90">
            <a:extLst>
              <a:ext uri="{FF2B5EF4-FFF2-40B4-BE49-F238E27FC236}">
                <a16:creationId xmlns:a16="http://schemas.microsoft.com/office/drawing/2014/main" id="{34BA917C-93E0-4ADF-B3E4-54AB9B8F117C}"/>
              </a:ext>
            </a:extLst>
          </p:cNvPr>
          <p:cNvSpPr txBox="1">
            <a:spLocks/>
          </p:cNvSpPr>
          <p:nvPr/>
        </p:nvSpPr>
        <p:spPr>
          <a:xfrm>
            <a:off x="873917" y="877661"/>
            <a:ext cx="679863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AUTOMATION : Notre positionnement</a:t>
            </a:r>
          </a:p>
        </p:txBody>
      </p:sp>
    </p:spTree>
    <p:extLst>
      <p:ext uri="{BB962C8B-B14F-4D97-AF65-F5344CB8AC3E}">
        <p14:creationId xmlns:p14="http://schemas.microsoft.com/office/powerpoint/2010/main" val="263514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16</a:t>
            </a:fld>
            <a:endParaRPr lang="fr-FR" dirty="0"/>
          </a:p>
        </p:txBody>
      </p:sp>
      <p:sp>
        <p:nvSpPr>
          <p:cNvPr id="99" name="Rectangle : coins arrondis 98">
            <a:extLst>
              <a:ext uri="{FF2B5EF4-FFF2-40B4-BE49-F238E27FC236}">
                <a16:creationId xmlns:a16="http://schemas.microsoft.com/office/drawing/2014/main" id="{51425F99-5D35-4525-B407-C802D62640D3}"/>
              </a:ext>
            </a:extLst>
          </p:cNvPr>
          <p:cNvSpPr/>
          <p:nvPr/>
        </p:nvSpPr>
        <p:spPr>
          <a:xfrm>
            <a:off x="5998579" y="4657975"/>
            <a:ext cx="2285911" cy="731653"/>
          </a:xfrm>
          <a:prstGeom prst="roundRect">
            <a:avLst>
              <a:gd name="adj" fmla="val 50000"/>
            </a:avLst>
          </a:prstGeom>
          <a:solidFill>
            <a:srgbClr val="FFFFFF"/>
          </a:solidFill>
          <a:ln w="12700">
            <a:noFill/>
            <a:prstDash val="solid"/>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261938"/>
            <a:endParaRPr lang="fr-FR" sz="2800" dirty="0">
              <a:solidFill>
                <a:srgbClr val="FFFFFF"/>
              </a:solidFill>
              <a:latin typeface="Arial Rounded MT Bold" panose="020F0704030504030204" pitchFamily="34" charset="0"/>
            </a:endParaRPr>
          </a:p>
        </p:txBody>
      </p:sp>
      <p:pic>
        <p:nvPicPr>
          <p:cNvPr id="100" name="Picture 6">
            <a:extLst>
              <a:ext uri="{FF2B5EF4-FFF2-40B4-BE49-F238E27FC236}">
                <a16:creationId xmlns:a16="http://schemas.microsoft.com/office/drawing/2014/main" id="{4B2E02A1-DC58-48DF-88F0-833CB3A368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2503" y="4178728"/>
            <a:ext cx="913067" cy="85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4" descr="RÃ©sultat de recherche d'images pour &quot;PC Supervision parcs photovoltaiques&quot;">
            <a:extLst>
              <a:ext uri="{FF2B5EF4-FFF2-40B4-BE49-F238E27FC236}">
                <a16:creationId xmlns:a16="http://schemas.microsoft.com/office/drawing/2014/main" id="{C3A6FC06-2D32-4C0F-A02A-88FF4CEA0A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31659" y="2639323"/>
            <a:ext cx="1377220" cy="88308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https://gregoryguiheneuf.files.wordpress.com/2011/11/gestion_pesee_wonderware.jpg">
            <a:extLst>
              <a:ext uri="{FF2B5EF4-FFF2-40B4-BE49-F238E27FC236}">
                <a16:creationId xmlns:a16="http://schemas.microsoft.com/office/drawing/2014/main" id="{05D873AF-6AF2-4910-9D7A-0FFFFF94A5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7676" y="2515024"/>
            <a:ext cx="1124857" cy="108190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8" descr="Frei_PC477_12Z_Taste_front_72dpi">
            <a:extLst>
              <a:ext uri="{FF2B5EF4-FFF2-40B4-BE49-F238E27FC236}">
                <a16:creationId xmlns:a16="http://schemas.microsoft.com/office/drawing/2014/main" id="{DBE78DEE-6EB4-4B22-A8C4-370D5C17C726}"/>
              </a:ext>
            </a:extLst>
          </p:cNvPr>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4490" y="4316999"/>
            <a:ext cx="1082458" cy="66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8" descr="RÃ©sultat de recherche d'images pour &quot;IHM&quot;">
            <a:extLst>
              <a:ext uri="{FF2B5EF4-FFF2-40B4-BE49-F238E27FC236}">
                <a16:creationId xmlns:a16="http://schemas.microsoft.com/office/drawing/2014/main" id="{148FE2A3-51D9-46C8-8859-E8B9EDA6F34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73405" y="1543611"/>
            <a:ext cx="1099128" cy="731653"/>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6" descr="1FU8">
            <a:extLst>
              <a:ext uri="{FF2B5EF4-FFF2-40B4-BE49-F238E27FC236}">
                <a16:creationId xmlns:a16="http://schemas.microsoft.com/office/drawing/2014/main" id="{2B2D0662-A0FB-45DA-AFCF-CF0B091580AF}"/>
              </a:ext>
            </a:extLst>
          </p:cNvP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700019" y="5479234"/>
            <a:ext cx="100901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30" descr="P_FI01_XX_01353P">
            <a:extLst>
              <a:ext uri="{FF2B5EF4-FFF2-40B4-BE49-F238E27FC236}">
                <a16:creationId xmlns:a16="http://schemas.microsoft.com/office/drawing/2014/main" id="{553AEA1F-0E50-4471-B389-FF260229F40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45515" y="5407796"/>
            <a:ext cx="1135697" cy="100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33" descr="P_FI01_XX_00461P">
            <a:extLst>
              <a:ext uri="{FF2B5EF4-FFF2-40B4-BE49-F238E27FC236}">
                <a16:creationId xmlns:a16="http://schemas.microsoft.com/office/drawing/2014/main" id="{4D624EF8-791E-4289-872E-12157BA378C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00862" y="5187030"/>
            <a:ext cx="455613" cy="12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Flèche : bas 107">
            <a:extLst>
              <a:ext uri="{FF2B5EF4-FFF2-40B4-BE49-F238E27FC236}">
                <a16:creationId xmlns:a16="http://schemas.microsoft.com/office/drawing/2014/main" id="{768C6DAD-ADCB-4B09-BBD7-BFA6496ED240}"/>
              </a:ext>
            </a:extLst>
          </p:cNvPr>
          <p:cNvSpPr/>
          <p:nvPr/>
        </p:nvSpPr>
        <p:spPr>
          <a:xfrm rot="10800000">
            <a:off x="1097089" y="1629542"/>
            <a:ext cx="1401155" cy="3488455"/>
          </a:xfrm>
          <a:prstGeom prst="downArrow">
            <a:avLst/>
          </a:prstGeom>
          <a:solidFill>
            <a:srgbClr val="23D2B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fr-FR" dirty="0"/>
          </a:p>
        </p:txBody>
      </p:sp>
      <p:sp>
        <p:nvSpPr>
          <p:cNvPr id="109" name="Flèche : bas 108">
            <a:extLst>
              <a:ext uri="{FF2B5EF4-FFF2-40B4-BE49-F238E27FC236}">
                <a16:creationId xmlns:a16="http://schemas.microsoft.com/office/drawing/2014/main" id="{FCB476AA-AF0C-474F-8F54-A9F3E1BFBB32}"/>
              </a:ext>
            </a:extLst>
          </p:cNvPr>
          <p:cNvSpPr/>
          <p:nvPr/>
        </p:nvSpPr>
        <p:spPr>
          <a:xfrm rot="10800000">
            <a:off x="2276669" y="4084424"/>
            <a:ext cx="1235229" cy="2201727"/>
          </a:xfrm>
          <a:prstGeom prst="downArrow">
            <a:avLst/>
          </a:prstGeom>
          <a:solidFill>
            <a:srgbClr val="23D2B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fr-FR" sz="1400" b="1" dirty="0"/>
              <a:t>Agences Travaux </a:t>
            </a:r>
          </a:p>
          <a:p>
            <a:r>
              <a:rPr lang="fr-FR" sz="1400" b="1" dirty="0"/>
              <a:t>ENGIE Solutions</a:t>
            </a:r>
          </a:p>
        </p:txBody>
      </p:sp>
      <p:grpSp>
        <p:nvGrpSpPr>
          <p:cNvPr id="110" name="Groupe 109">
            <a:extLst>
              <a:ext uri="{FF2B5EF4-FFF2-40B4-BE49-F238E27FC236}">
                <a16:creationId xmlns:a16="http://schemas.microsoft.com/office/drawing/2014/main" id="{C16DB8D1-46A1-40F0-9C0B-640928E961F0}"/>
              </a:ext>
            </a:extLst>
          </p:cNvPr>
          <p:cNvGrpSpPr/>
          <p:nvPr/>
        </p:nvGrpSpPr>
        <p:grpSpPr>
          <a:xfrm>
            <a:off x="3874914" y="1545011"/>
            <a:ext cx="2727856" cy="4712330"/>
            <a:chOff x="3874914" y="1324246"/>
            <a:chExt cx="2727856" cy="4712330"/>
          </a:xfrm>
        </p:grpSpPr>
        <p:sp>
          <p:nvSpPr>
            <p:cNvPr id="111" name="ZoneTexte 110">
              <a:extLst>
                <a:ext uri="{FF2B5EF4-FFF2-40B4-BE49-F238E27FC236}">
                  <a16:creationId xmlns:a16="http://schemas.microsoft.com/office/drawing/2014/main" id="{6952DB61-855F-4D07-B371-560980CB8872}"/>
                </a:ext>
              </a:extLst>
            </p:cNvPr>
            <p:cNvSpPr txBox="1"/>
            <p:nvPr/>
          </p:nvSpPr>
          <p:spPr>
            <a:xfrm>
              <a:off x="3924632" y="2438784"/>
              <a:ext cx="2531897" cy="461665"/>
            </a:xfrm>
            <a:prstGeom prst="rect">
              <a:avLst/>
            </a:prstGeom>
            <a:noFill/>
          </p:spPr>
          <p:txBody>
            <a:bodyPr wrap="square" rtlCol="0">
              <a:spAutoFit/>
            </a:bodyPr>
            <a:lstStyle/>
            <a:p>
              <a:pPr algn="ctr" defTabSz="1219170">
                <a:defRPr/>
              </a:pPr>
              <a:r>
                <a:rPr lang="fr-FR" sz="1200" kern="0" dirty="0">
                  <a:latin typeface="Arial" panose="020B0604020202020204" pitchFamily="34" charset="0"/>
                  <a:cs typeface="Arial" panose="020B0604020202020204" pitchFamily="34" charset="0"/>
                </a:rPr>
                <a:t>Interopérabilité de systèmes hétérogènes / Cybersécurité</a:t>
              </a:r>
            </a:p>
          </p:txBody>
        </p:sp>
        <p:sp>
          <p:nvSpPr>
            <p:cNvPr id="112" name="ZoneTexte 111">
              <a:extLst>
                <a:ext uri="{FF2B5EF4-FFF2-40B4-BE49-F238E27FC236}">
                  <a16:creationId xmlns:a16="http://schemas.microsoft.com/office/drawing/2014/main" id="{E3334B03-B2DE-4B86-B6AE-2937ABD2D6EC}"/>
                </a:ext>
              </a:extLst>
            </p:cNvPr>
            <p:cNvSpPr txBox="1"/>
            <p:nvPr/>
          </p:nvSpPr>
          <p:spPr>
            <a:xfrm>
              <a:off x="4071595" y="1457018"/>
              <a:ext cx="2081019" cy="492443"/>
            </a:xfrm>
            <a:prstGeom prst="rect">
              <a:avLst/>
            </a:prstGeom>
            <a:noFill/>
          </p:spPr>
          <p:txBody>
            <a:bodyPr wrap="none" rtlCol="0">
              <a:spAutoFit/>
            </a:bodyPr>
            <a:lstStyle/>
            <a:p>
              <a:pPr algn="ctr" defTabSz="1219170">
                <a:defRPr/>
              </a:pPr>
              <a:r>
                <a:rPr lang="fr-FR" sz="1400" b="1" dirty="0">
                  <a:gradFill flip="none" rotWithShape="1">
                    <a:gsLst>
                      <a:gs pos="0">
                        <a:srgbClr val="23D2B5"/>
                      </a:gs>
                      <a:gs pos="100000">
                        <a:srgbClr val="00BCFD"/>
                      </a:gs>
                    </a:gsLst>
                    <a:path path="circle">
                      <a:fillToRect l="100000" t="100000"/>
                    </a:path>
                    <a:tileRect r="-100000" b="-100000"/>
                  </a:gradFill>
                  <a:latin typeface="Arial" panose="020B0604020202020204" pitchFamily="34" charset="0"/>
                  <a:cs typeface="Arial" panose="020B0604020202020204" pitchFamily="34" charset="0"/>
                </a:rPr>
                <a:t>Hypervision / ERP</a:t>
              </a:r>
            </a:p>
            <a:p>
              <a:pPr algn="ctr" defTabSz="1219170">
                <a:defRPr/>
              </a:pPr>
              <a:r>
                <a:rPr lang="fr-FR" sz="1200" kern="0" dirty="0">
                  <a:latin typeface="Arial" panose="020B0604020202020204" pitchFamily="34" charset="0"/>
                  <a:cs typeface="Arial" panose="020B0604020202020204" pitchFamily="34" charset="0"/>
                </a:rPr>
                <a:t>Logiciels et Infrastructure IT</a:t>
              </a:r>
            </a:p>
          </p:txBody>
        </p:sp>
        <p:sp>
          <p:nvSpPr>
            <p:cNvPr id="113" name="ZoneTexte 112">
              <a:extLst>
                <a:ext uri="{FF2B5EF4-FFF2-40B4-BE49-F238E27FC236}">
                  <a16:creationId xmlns:a16="http://schemas.microsoft.com/office/drawing/2014/main" id="{01DF7C84-5205-4045-A011-439BE6BDF9AF}"/>
                </a:ext>
              </a:extLst>
            </p:cNvPr>
            <p:cNvSpPr txBox="1"/>
            <p:nvPr/>
          </p:nvSpPr>
          <p:spPr>
            <a:xfrm>
              <a:off x="4086488" y="3006401"/>
              <a:ext cx="2051235" cy="492443"/>
            </a:xfrm>
            <a:prstGeom prst="rect">
              <a:avLst/>
            </a:prstGeom>
            <a:noFill/>
          </p:spPr>
          <p:txBody>
            <a:bodyPr wrap="square" rtlCol="0">
              <a:spAutoFit/>
            </a:bodyPr>
            <a:lstStyle/>
            <a:p>
              <a:pPr algn="ctr" defTabSz="1219170">
                <a:defRPr/>
              </a:pPr>
              <a:r>
                <a:rPr lang="fr-FR" sz="1400" b="1" dirty="0">
                  <a:gradFill flip="none" rotWithShape="1">
                    <a:gsLst>
                      <a:gs pos="0">
                        <a:srgbClr val="23D2B5"/>
                      </a:gs>
                      <a:gs pos="100000">
                        <a:srgbClr val="00BCFD"/>
                      </a:gs>
                    </a:gsLst>
                    <a:path path="circle">
                      <a:fillToRect l="100000" t="100000"/>
                    </a:path>
                    <a:tileRect r="-100000" b="-100000"/>
                  </a:gradFill>
                  <a:latin typeface="Arial" panose="020B0604020202020204" pitchFamily="34" charset="0"/>
                  <a:cs typeface="Arial" panose="020B0604020202020204" pitchFamily="34" charset="0"/>
                </a:rPr>
                <a:t>Supervision / MES</a:t>
              </a:r>
            </a:p>
            <a:p>
              <a:pPr algn="ctr" defTabSz="1219170">
                <a:defRPr/>
              </a:pPr>
              <a:r>
                <a:rPr lang="fr-FR" sz="1200" kern="0" dirty="0">
                  <a:latin typeface="Arial" panose="020B0604020202020204" pitchFamily="34" charset="0"/>
                  <a:cs typeface="Arial" panose="020B0604020202020204" pitchFamily="34" charset="0"/>
                </a:rPr>
                <a:t>Applications et Interfaces</a:t>
              </a:r>
            </a:p>
          </p:txBody>
        </p:sp>
        <p:sp>
          <p:nvSpPr>
            <p:cNvPr id="114" name="ZoneTexte 113">
              <a:extLst>
                <a:ext uri="{FF2B5EF4-FFF2-40B4-BE49-F238E27FC236}">
                  <a16:creationId xmlns:a16="http://schemas.microsoft.com/office/drawing/2014/main" id="{EABCAFB6-7AA9-4A18-8C59-F2CF68C57A3F}"/>
                </a:ext>
              </a:extLst>
            </p:cNvPr>
            <p:cNvSpPr txBox="1"/>
            <p:nvPr/>
          </p:nvSpPr>
          <p:spPr>
            <a:xfrm>
              <a:off x="4074176" y="5384674"/>
              <a:ext cx="2285911" cy="523220"/>
            </a:xfrm>
            <a:prstGeom prst="rect">
              <a:avLst/>
            </a:prstGeom>
            <a:noFill/>
          </p:spPr>
          <p:txBody>
            <a:bodyPr wrap="square" rtlCol="0">
              <a:spAutoFit/>
            </a:bodyPr>
            <a:lstStyle/>
            <a:p>
              <a:pPr algn="ctr" defTabSz="1219170">
                <a:defRPr/>
              </a:pPr>
              <a:r>
                <a:rPr lang="fr-FR" sz="1400" b="1" dirty="0">
                  <a:gradFill flip="none" rotWithShape="1">
                    <a:gsLst>
                      <a:gs pos="0">
                        <a:srgbClr val="23D2B5"/>
                      </a:gs>
                      <a:gs pos="100000">
                        <a:srgbClr val="00BCFD"/>
                      </a:gs>
                    </a:gsLst>
                    <a:path path="circle">
                      <a:fillToRect l="100000" t="100000"/>
                    </a:path>
                    <a:tileRect r="-100000" b="-100000"/>
                  </a:gradFill>
                  <a:latin typeface="Arial" panose="020B0604020202020204" pitchFamily="34" charset="0"/>
                  <a:cs typeface="Arial" panose="020B0604020202020204" pitchFamily="34" charset="0"/>
                </a:rPr>
                <a:t>Détecteurs </a:t>
              </a:r>
            </a:p>
            <a:p>
              <a:pPr algn="ctr" defTabSz="1219170">
                <a:defRPr/>
              </a:pPr>
              <a:r>
                <a:rPr lang="fr-FR" sz="1400" b="1" dirty="0">
                  <a:gradFill flip="none" rotWithShape="1">
                    <a:gsLst>
                      <a:gs pos="0">
                        <a:srgbClr val="23D2B5"/>
                      </a:gs>
                      <a:gs pos="100000">
                        <a:srgbClr val="00BCFD"/>
                      </a:gs>
                    </a:gsLst>
                    <a:path path="circle">
                      <a:fillToRect l="100000" t="100000"/>
                    </a:path>
                    <a:tileRect r="-100000" b="-100000"/>
                  </a:gradFill>
                  <a:latin typeface="Arial" panose="020B0604020202020204" pitchFamily="34" charset="0"/>
                  <a:cs typeface="Arial" panose="020B0604020202020204" pitchFamily="34" charset="0"/>
                </a:rPr>
                <a:t>Actionneurs</a:t>
              </a:r>
            </a:p>
          </p:txBody>
        </p:sp>
        <p:grpSp>
          <p:nvGrpSpPr>
            <p:cNvPr id="115" name="Groupe 114">
              <a:extLst>
                <a:ext uri="{FF2B5EF4-FFF2-40B4-BE49-F238E27FC236}">
                  <a16:creationId xmlns:a16="http://schemas.microsoft.com/office/drawing/2014/main" id="{CFAE43B0-0312-44AC-A560-A40B25067741}"/>
                </a:ext>
              </a:extLst>
            </p:cNvPr>
            <p:cNvGrpSpPr/>
            <p:nvPr/>
          </p:nvGrpSpPr>
          <p:grpSpPr>
            <a:xfrm>
              <a:off x="3874914" y="1324246"/>
              <a:ext cx="2727856" cy="4712330"/>
              <a:chOff x="3874914" y="1324246"/>
              <a:chExt cx="2727856" cy="4712330"/>
            </a:xfrm>
          </p:grpSpPr>
          <p:sp>
            <p:nvSpPr>
              <p:cNvPr id="116" name="ZoneTexte 115">
                <a:extLst>
                  <a:ext uri="{FF2B5EF4-FFF2-40B4-BE49-F238E27FC236}">
                    <a16:creationId xmlns:a16="http://schemas.microsoft.com/office/drawing/2014/main" id="{87A47A8D-78C7-41EF-9C5B-A3D2A150AA0A}"/>
                  </a:ext>
                </a:extLst>
              </p:cNvPr>
              <p:cNvSpPr txBox="1"/>
              <p:nvPr/>
            </p:nvSpPr>
            <p:spPr>
              <a:xfrm>
                <a:off x="4086488" y="3955571"/>
                <a:ext cx="2285911" cy="861774"/>
              </a:xfrm>
              <a:prstGeom prst="rect">
                <a:avLst/>
              </a:prstGeom>
              <a:noFill/>
            </p:spPr>
            <p:txBody>
              <a:bodyPr wrap="square" rtlCol="0">
                <a:spAutoFit/>
              </a:bodyPr>
              <a:lstStyle/>
              <a:p>
                <a:pPr algn="ctr" defTabSz="1219170">
                  <a:defRPr/>
                </a:pPr>
                <a:r>
                  <a:rPr lang="fr-FR" sz="1400" b="1" dirty="0">
                    <a:gradFill flip="none" rotWithShape="1">
                      <a:gsLst>
                        <a:gs pos="0">
                          <a:srgbClr val="23D2B5"/>
                        </a:gs>
                        <a:gs pos="100000">
                          <a:srgbClr val="00BCFD"/>
                        </a:gs>
                      </a:gsLst>
                      <a:path path="circle">
                        <a:fillToRect l="100000" t="100000"/>
                      </a:path>
                      <a:tileRect r="-100000" b="-100000"/>
                    </a:gradFill>
                    <a:latin typeface="Arial" panose="020B0604020202020204" pitchFamily="34" charset="0"/>
                    <a:cs typeface="Arial" panose="020B0604020202020204" pitchFamily="34" charset="0"/>
                  </a:rPr>
                  <a:t>Contrôle Commande</a:t>
                </a:r>
              </a:p>
              <a:p>
                <a:pPr algn="ctr" defTabSz="1219170">
                  <a:defRPr/>
                </a:pPr>
                <a:r>
                  <a:rPr lang="fr-FR" sz="1200" kern="0" dirty="0">
                    <a:latin typeface="Arial" panose="020B0604020202020204" pitchFamily="34" charset="0"/>
                    <a:cs typeface="Arial" panose="020B0604020202020204" pitchFamily="34" charset="0"/>
                  </a:rPr>
                  <a:t>Automates haute disponibilité</a:t>
                </a:r>
              </a:p>
              <a:p>
                <a:pPr algn="ctr" defTabSz="1219170">
                  <a:defRPr/>
                </a:pPr>
                <a:r>
                  <a:rPr lang="fr-FR" sz="1200" kern="0" dirty="0">
                    <a:latin typeface="Arial" panose="020B0604020202020204" pitchFamily="34" charset="0"/>
                    <a:cs typeface="Arial" panose="020B0604020202020204" pitchFamily="34" charset="0"/>
                  </a:rPr>
                  <a:t>(API/APS)</a:t>
                </a:r>
              </a:p>
              <a:p>
                <a:pPr algn="ctr" defTabSz="1219170">
                  <a:defRPr/>
                </a:pPr>
                <a:r>
                  <a:rPr lang="fr-FR" sz="1200" kern="0" dirty="0">
                    <a:latin typeface="Arial" panose="020B0604020202020204" pitchFamily="34" charset="0"/>
                    <a:cs typeface="Arial" panose="020B0604020202020204" pitchFamily="34" charset="0"/>
                  </a:rPr>
                  <a:t>Interfaces Homme Machine</a:t>
                </a:r>
              </a:p>
            </p:txBody>
          </p:sp>
          <p:sp>
            <p:nvSpPr>
              <p:cNvPr id="117" name="Rectangle 116">
                <a:extLst>
                  <a:ext uri="{FF2B5EF4-FFF2-40B4-BE49-F238E27FC236}">
                    <a16:creationId xmlns:a16="http://schemas.microsoft.com/office/drawing/2014/main" id="{B0403214-74F3-4B89-9BC3-7F0B1F5EC6D8}"/>
                  </a:ext>
                </a:extLst>
              </p:cNvPr>
              <p:cNvSpPr/>
              <p:nvPr/>
            </p:nvSpPr>
            <p:spPr>
              <a:xfrm>
                <a:off x="3898058" y="1324246"/>
                <a:ext cx="2704711" cy="725139"/>
              </a:xfrm>
              <a:prstGeom prst="rect">
                <a:avLst/>
              </a:prstGeom>
              <a:noFill/>
              <a:ln>
                <a:solidFill>
                  <a:srgbClr val="21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Lato Black" panose="020F0A02020204030203" pitchFamily="34" charset="0"/>
                </a:endParaRPr>
              </a:p>
            </p:txBody>
          </p:sp>
          <p:sp>
            <p:nvSpPr>
              <p:cNvPr id="118" name="Rectangle 117">
                <a:extLst>
                  <a:ext uri="{FF2B5EF4-FFF2-40B4-BE49-F238E27FC236}">
                    <a16:creationId xmlns:a16="http://schemas.microsoft.com/office/drawing/2014/main" id="{75665488-4F01-489A-B746-662B8FBF1E0A}"/>
                  </a:ext>
                </a:extLst>
              </p:cNvPr>
              <p:cNvSpPr/>
              <p:nvPr/>
            </p:nvSpPr>
            <p:spPr>
              <a:xfrm>
                <a:off x="3898059" y="2298817"/>
                <a:ext cx="2704711" cy="1273657"/>
              </a:xfrm>
              <a:prstGeom prst="rect">
                <a:avLst/>
              </a:prstGeom>
              <a:noFill/>
              <a:ln>
                <a:solidFill>
                  <a:srgbClr val="21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Lato Black" panose="020F0A02020204030203" pitchFamily="34" charset="0"/>
                </a:endParaRPr>
              </a:p>
            </p:txBody>
          </p:sp>
          <p:sp>
            <p:nvSpPr>
              <p:cNvPr id="119" name="Rectangle 118">
                <a:extLst>
                  <a:ext uri="{FF2B5EF4-FFF2-40B4-BE49-F238E27FC236}">
                    <a16:creationId xmlns:a16="http://schemas.microsoft.com/office/drawing/2014/main" id="{7222C583-CA03-48F0-B470-166782957406}"/>
                  </a:ext>
                </a:extLst>
              </p:cNvPr>
              <p:cNvSpPr/>
              <p:nvPr/>
            </p:nvSpPr>
            <p:spPr>
              <a:xfrm>
                <a:off x="3874914" y="3834848"/>
                <a:ext cx="2694574" cy="1051993"/>
              </a:xfrm>
              <a:prstGeom prst="rect">
                <a:avLst/>
              </a:prstGeom>
              <a:noFill/>
              <a:ln>
                <a:solidFill>
                  <a:srgbClr val="21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Lato Black" panose="020F0A02020204030203" pitchFamily="34" charset="0"/>
                </a:endParaRPr>
              </a:p>
            </p:txBody>
          </p:sp>
          <p:sp>
            <p:nvSpPr>
              <p:cNvPr id="120" name="Rectangle 119">
                <a:extLst>
                  <a:ext uri="{FF2B5EF4-FFF2-40B4-BE49-F238E27FC236}">
                    <a16:creationId xmlns:a16="http://schemas.microsoft.com/office/drawing/2014/main" id="{0C412219-C8C5-4E97-983E-05B8CAC55851}"/>
                  </a:ext>
                </a:extLst>
              </p:cNvPr>
              <p:cNvSpPr/>
              <p:nvPr/>
            </p:nvSpPr>
            <p:spPr>
              <a:xfrm>
                <a:off x="3898058" y="5212029"/>
                <a:ext cx="2671429" cy="824547"/>
              </a:xfrm>
              <a:prstGeom prst="rect">
                <a:avLst/>
              </a:prstGeom>
              <a:noFill/>
              <a:ln>
                <a:solidFill>
                  <a:srgbClr val="21D1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latin typeface="Arial" panose="020B0604020202020204" pitchFamily="34" charset="0"/>
                  <a:cs typeface="Arial" panose="020B0604020202020204" pitchFamily="34" charset="0"/>
                </a:endParaRPr>
              </a:p>
            </p:txBody>
          </p:sp>
        </p:grpSp>
      </p:grpSp>
      <p:sp>
        <p:nvSpPr>
          <p:cNvPr id="121" name="Rectangle 120">
            <a:extLst>
              <a:ext uri="{FF2B5EF4-FFF2-40B4-BE49-F238E27FC236}">
                <a16:creationId xmlns:a16="http://schemas.microsoft.com/office/drawing/2014/main" id="{13EEDC29-BCAB-42C9-90E8-10BE998E742D}"/>
              </a:ext>
            </a:extLst>
          </p:cNvPr>
          <p:cNvSpPr/>
          <p:nvPr/>
        </p:nvSpPr>
        <p:spPr>
          <a:xfrm rot="16200000">
            <a:off x="316723" y="3508165"/>
            <a:ext cx="2972801" cy="307777"/>
          </a:xfrm>
          <a:prstGeom prst="rect">
            <a:avLst/>
          </a:prstGeom>
        </p:spPr>
        <p:txBody>
          <a:bodyPr wrap="none">
            <a:spAutoFit/>
          </a:bodyPr>
          <a:lstStyle/>
          <a:p>
            <a:pPr algn="ctr"/>
            <a:r>
              <a:rPr lang="fr-FR" sz="1400" b="1" dirty="0">
                <a:solidFill>
                  <a:schemeClr val="bg1"/>
                </a:solidFill>
              </a:rPr>
              <a:t>Domaines d’Expertises AUTOMATION</a:t>
            </a:r>
          </a:p>
        </p:txBody>
      </p:sp>
      <p:pic>
        <p:nvPicPr>
          <p:cNvPr id="31" name="Image 25">
            <a:extLst>
              <a:ext uri="{FF2B5EF4-FFF2-40B4-BE49-F238E27FC236}">
                <a16:creationId xmlns:a16="http://schemas.microsoft.com/office/drawing/2014/main" id="{BA246F98-CB9B-4168-ACF1-5232CABE82F6}"/>
              </a:ext>
            </a:extLst>
          </p:cNvPr>
          <p:cNvPicPr preferRelativeResize="0">
            <a:picLocks/>
          </p:cNvPicPr>
          <p:nvPr/>
        </p:nvPicPr>
        <p:blipFill>
          <a:blip r:embed="rId10">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Espace réservé du texte 90">
            <a:extLst>
              <a:ext uri="{FF2B5EF4-FFF2-40B4-BE49-F238E27FC236}">
                <a16:creationId xmlns:a16="http://schemas.microsoft.com/office/drawing/2014/main" id="{15F97809-DECD-4E05-8808-12BD08A4AE92}"/>
              </a:ext>
            </a:extLst>
          </p:cNvPr>
          <p:cNvSpPr txBox="1">
            <a:spLocks/>
          </p:cNvSpPr>
          <p:nvPr/>
        </p:nvSpPr>
        <p:spPr>
          <a:xfrm>
            <a:off x="873917" y="877661"/>
            <a:ext cx="10436234"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AUTOMATION : NOS PERIMETRES D’INTERVENTIONS</a:t>
            </a:r>
          </a:p>
        </p:txBody>
      </p:sp>
    </p:spTree>
    <p:extLst>
      <p:ext uri="{BB962C8B-B14F-4D97-AF65-F5344CB8AC3E}">
        <p14:creationId xmlns:p14="http://schemas.microsoft.com/office/powerpoint/2010/main" val="226826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17</a:t>
            </a:fld>
            <a:endParaRPr lang="fr-FR" dirty="0"/>
          </a:p>
        </p:txBody>
      </p:sp>
      <p:grpSp>
        <p:nvGrpSpPr>
          <p:cNvPr id="2" name="Groupe 1">
            <a:extLst>
              <a:ext uri="{FF2B5EF4-FFF2-40B4-BE49-F238E27FC236}">
                <a16:creationId xmlns:a16="http://schemas.microsoft.com/office/drawing/2014/main" id="{4FF5000B-67EB-4B22-8176-406A42ADA0EA}"/>
              </a:ext>
            </a:extLst>
          </p:cNvPr>
          <p:cNvGrpSpPr/>
          <p:nvPr/>
        </p:nvGrpSpPr>
        <p:grpSpPr>
          <a:xfrm>
            <a:off x="807501" y="2479695"/>
            <a:ext cx="4678899" cy="3479043"/>
            <a:chOff x="807501" y="2097681"/>
            <a:chExt cx="6402063" cy="4760319"/>
          </a:xfrm>
        </p:grpSpPr>
        <p:grpSp>
          <p:nvGrpSpPr>
            <p:cNvPr id="31" name="Groupe 30">
              <a:extLst>
                <a:ext uri="{FF2B5EF4-FFF2-40B4-BE49-F238E27FC236}">
                  <a16:creationId xmlns:a16="http://schemas.microsoft.com/office/drawing/2014/main" id="{259FA631-E184-4194-A351-A6E7FC4804D8}"/>
                </a:ext>
              </a:extLst>
            </p:cNvPr>
            <p:cNvGrpSpPr/>
            <p:nvPr/>
          </p:nvGrpSpPr>
          <p:grpSpPr>
            <a:xfrm>
              <a:off x="812687" y="2099639"/>
              <a:ext cx="2009329" cy="1048578"/>
              <a:chOff x="2592249" y="1828800"/>
              <a:chExt cx="2009329" cy="1048578"/>
            </a:xfrm>
          </p:grpSpPr>
          <p:grpSp>
            <p:nvGrpSpPr>
              <p:cNvPr id="109" name="Grouper 14">
                <a:extLst>
                  <a:ext uri="{FF2B5EF4-FFF2-40B4-BE49-F238E27FC236}">
                    <a16:creationId xmlns:a16="http://schemas.microsoft.com/office/drawing/2014/main" id="{21B87854-D8E7-438B-94F3-6DBCA6C9E8B3}"/>
                  </a:ext>
                </a:extLst>
              </p:cNvPr>
              <p:cNvGrpSpPr/>
              <p:nvPr/>
            </p:nvGrpSpPr>
            <p:grpSpPr>
              <a:xfrm>
                <a:off x="3525311" y="1828800"/>
                <a:ext cx="1076267" cy="1048578"/>
                <a:chOff x="3593065" y="3955917"/>
                <a:chExt cx="2153995" cy="2153995"/>
              </a:xfrm>
            </p:grpSpPr>
            <p:sp>
              <p:nvSpPr>
                <p:cNvPr id="111" name="Rectangle à coins arrondis 4">
                  <a:extLst>
                    <a:ext uri="{FF2B5EF4-FFF2-40B4-BE49-F238E27FC236}">
                      <a16:creationId xmlns:a16="http://schemas.microsoft.com/office/drawing/2014/main" id="{416FB0EF-7A43-4C7D-9D6E-76792D78C387}"/>
                    </a:ext>
                  </a:extLst>
                </p:cNvPr>
                <p:cNvSpPr/>
                <p:nvPr/>
              </p:nvSpPr>
              <p:spPr>
                <a:xfrm>
                  <a:off x="3878011" y="4485643"/>
                  <a:ext cx="1521574" cy="1219936"/>
                </a:xfrm>
                <a:prstGeom prst="roundRect">
                  <a:avLst>
                    <a:gd name="adj" fmla="val 10000"/>
                  </a:avLst>
                </a:prstGeom>
                <a:blipFill rotWithShape="1">
                  <a:blip r:embed="rId2"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2" name="Ellipse 111">
                  <a:extLst>
                    <a:ext uri="{FF2B5EF4-FFF2-40B4-BE49-F238E27FC236}">
                      <a16:creationId xmlns:a16="http://schemas.microsoft.com/office/drawing/2014/main" id="{1569B409-FED3-4248-9630-D2C55FB9867E}"/>
                    </a:ext>
                  </a:extLst>
                </p:cNvPr>
                <p:cNvSpPr/>
                <p:nvPr/>
              </p:nvSpPr>
              <p:spPr>
                <a:xfrm>
                  <a:off x="3593065" y="3955917"/>
                  <a:ext cx="2153995" cy="2153995"/>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lvl="0" algn="ctr" defTabSz="711200">
                    <a:spcBef>
                      <a:spcPct val="0"/>
                    </a:spcBef>
                    <a:spcAft>
                      <a:spcPct val="35000"/>
                    </a:spcAft>
                  </a:pPr>
                  <a:endParaRPr lang="fr-FR" sz="1100" b="1" dirty="0">
                    <a:solidFill>
                      <a:srgbClr val="00A9FF"/>
                    </a:solidFill>
                    <a:latin typeface="Arial"/>
                    <a:cs typeface="Arial"/>
                  </a:endParaRPr>
                </a:p>
              </p:txBody>
            </p:sp>
          </p:grpSp>
          <p:sp>
            <p:nvSpPr>
              <p:cNvPr id="110" name="Rectangle 109">
                <a:extLst>
                  <a:ext uri="{FF2B5EF4-FFF2-40B4-BE49-F238E27FC236}">
                    <a16:creationId xmlns:a16="http://schemas.microsoft.com/office/drawing/2014/main" id="{E4EC120B-24D2-4FFB-8E6E-B31816AD84A8}"/>
                  </a:ext>
                </a:extLst>
              </p:cNvPr>
              <p:cNvSpPr/>
              <p:nvPr/>
            </p:nvSpPr>
            <p:spPr>
              <a:xfrm>
                <a:off x="2592249" y="1828800"/>
                <a:ext cx="1046620" cy="1046620"/>
              </a:xfrm>
              <a:prstGeom prst="rect">
                <a:avLst/>
              </a:prstGeom>
              <a:solidFill>
                <a:srgbClr val="2D4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b="1" dirty="0">
                    <a:solidFill>
                      <a:schemeClr val="bg1"/>
                    </a:solidFill>
                    <a:latin typeface="Arial"/>
                    <a:cs typeface="Arial"/>
                  </a:rPr>
                  <a:t>SAIA PCD ROOM, AFFICHEUR</a:t>
                </a:r>
              </a:p>
            </p:txBody>
          </p:sp>
        </p:grpSp>
        <p:grpSp>
          <p:nvGrpSpPr>
            <p:cNvPr id="59" name="Groupe 58">
              <a:extLst>
                <a:ext uri="{FF2B5EF4-FFF2-40B4-BE49-F238E27FC236}">
                  <a16:creationId xmlns:a16="http://schemas.microsoft.com/office/drawing/2014/main" id="{D5897993-227D-4BC4-B638-6313D3BB03AE}"/>
                </a:ext>
              </a:extLst>
            </p:cNvPr>
            <p:cNvGrpSpPr/>
            <p:nvPr/>
          </p:nvGrpSpPr>
          <p:grpSpPr>
            <a:xfrm>
              <a:off x="807965" y="3366280"/>
              <a:ext cx="2102683" cy="1052865"/>
              <a:chOff x="3575397" y="1737482"/>
              <a:chExt cx="2102683" cy="1052865"/>
            </a:xfrm>
          </p:grpSpPr>
          <p:grpSp>
            <p:nvGrpSpPr>
              <p:cNvPr id="105" name="Groupe 104">
                <a:extLst>
                  <a:ext uri="{FF2B5EF4-FFF2-40B4-BE49-F238E27FC236}">
                    <a16:creationId xmlns:a16="http://schemas.microsoft.com/office/drawing/2014/main" id="{939D637B-39E7-4AA1-8B74-0D158D6AF740}"/>
                  </a:ext>
                </a:extLst>
              </p:cNvPr>
              <p:cNvGrpSpPr/>
              <p:nvPr/>
            </p:nvGrpSpPr>
            <p:grpSpPr>
              <a:xfrm>
                <a:off x="4560934" y="1737482"/>
                <a:ext cx="1117146" cy="1048578"/>
                <a:chOff x="1407179" y="3496846"/>
                <a:chExt cx="1132839" cy="1063308"/>
              </a:xfrm>
            </p:grpSpPr>
            <p:sp>
              <p:nvSpPr>
                <p:cNvPr id="107" name="Ellipse 106">
                  <a:extLst>
                    <a:ext uri="{FF2B5EF4-FFF2-40B4-BE49-F238E27FC236}">
                      <a16:creationId xmlns:a16="http://schemas.microsoft.com/office/drawing/2014/main" id="{5B24F275-D621-4FD7-AB40-159B085F041F}"/>
                    </a:ext>
                  </a:extLst>
                </p:cNvPr>
                <p:cNvSpPr/>
                <p:nvPr/>
              </p:nvSpPr>
              <p:spPr>
                <a:xfrm>
                  <a:off x="1407179" y="3496846"/>
                  <a:ext cx="1132839" cy="1063308"/>
                </a:xfrm>
                <a:prstGeom prst="ellipse">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lvl="0" algn="ctr" defTabSz="711200">
                    <a:lnSpc>
                      <a:spcPct val="90000"/>
                    </a:lnSpc>
                    <a:spcBef>
                      <a:spcPct val="0"/>
                    </a:spcBef>
                    <a:spcAft>
                      <a:spcPct val="35000"/>
                    </a:spcAft>
                  </a:pPr>
                  <a:endParaRPr lang="fr-FR" sz="1100" b="1" dirty="0">
                    <a:solidFill>
                      <a:schemeClr val="accent4"/>
                    </a:solidFill>
                    <a:latin typeface="Arial"/>
                    <a:cs typeface="Arial"/>
                  </a:endParaRPr>
                </a:p>
              </p:txBody>
            </p:sp>
            <p:pic>
              <p:nvPicPr>
                <p:cNvPr id="108" name="Picture 6" descr="Résultat de recherche d'images pour &quot;carel&quot;">
                  <a:extLst>
                    <a:ext uri="{FF2B5EF4-FFF2-40B4-BE49-F238E27FC236}">
                      <a16:creationId xmlns:a16="http://schemas.microsoft.com/office/drawing/2014/main" id="{CFF5F598-1C5C-4844-B1A0-EAAAD6D900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4625" y="3751686"/>
                  <a:ext cx="850630" cy="515956"/>
                </a:xfrm>
                <a:prstGeom prst="rect">
                  <a:avLst/>
                </a:prstGeom>
                <a:noFill/>
                <a:extLst>
                  <a:ext uri="{909E8E84-426E-40DD-AFC4-6F175D3DCCD1}">
                    <a14:hiddenFill xmlns:a14="http://schemas.microsoft.com/office/drawing/2010/main">
                      <a:solidFill>
                        <a:srgbClr val="FFFFFF"/>
                      </a:solidFill>
                    </a14:hiddenFill>
                  </a:ext>
                </a:extLst>
              </p:spPr>
            </p:pic>
          </p:grpSp>
          <p:sp>
            <p:nvSpPr>
              <p:cNvPr id="106" name="Rectangle 105">
                <a:extLst>
                  <a:ext uri="{FF2B5EF4-FFF2-40B4-BE49-F238E27FC236}">
                    <a16:creationId xmlns:a16="http://schemas.microsoft.com/office/drawing/2014/main" id="{DECFAC29-4CBB-4F3F-8DC5-C5D1F264679F}"/>
                  </a:ext>
                </a:extLst>
              </p:cNvPr>
              <p:cNvSpPr/>
              <p:nvPr/>
            </p:nvSpPr>
            <p:spPr>
              <a:xfrm>
                <a:off x="3575397" y="1743727"/>
                <a:ext cx="1046620" cy="1046620"/>
              </a:xfrm>
              <a:prstGeom prst="rect">
                <a:avLst/>
              </a:prstGeom>
              <a:solidFill>
                <a:srgbClr val="68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a:solidFill>
                      <a:schemeClr val="bg1"/>
                    </a:solidFill>
                    <a:latin typeface="Arial"/>
                    <a:cs typeface="Arial"/>
                  </a:rPr>
                  <a:t>CAREL</a:t>
                </a:r>
              </a:p>
            </p:txBody>
          </p:sp>
        </p:grpSp>
        <p:grpSp>
          <p:nvGrpSpPr>
            <p:cNvPr id="60" name="Groupe 59">
              <a:extLst>
                <a:ext uri="{FF2B5EF4-FFF2-40B4-BE49-F238E27FC236}">
                  <a16:creationId xmlns:a16="http://schemas.microsoft.com/office/drawing/2014/main" id="{93E78F6E-E689-4EED-9978-F5FFF5DAC573}"/>
                </a:ext>
              </a:extLst>
            </p:cNvPr>
            <p:cNvGrpSpPr/>
            <p:nvPr/>
          </p:nvGrpSpPr>
          <p:grpSpPr>
            <a:xfrm>
              <a:off x="807501" y="4650531"/>
              <a:ext cx="2099663" cy="1047273"/>
              <a:chOff x="3755078" y="1728116"/>
              <a:chExt cx="2099663" cy="1047273"/>
            </a:xfrm>
          </p:grpSpPr>
          <p:grpSp>
            <p:nvGrpSpPr>
              <p:cNvPr id="101" name="Grouper 20">
                <a:extLst>
                  <a:ext uri="{FF2B5EF4-FFF2-40B4-BE49-F238E27FC236}">
                    <a16:creationId xmlns:a16="http://schemas.microsoft.com/office/drawing/2014/main" id="{F2CE073A-E73F-44B6-8516-351B9DA96B76}"/>
                  </a:ext>
                </a:extLst>
              </p:cNvPr>
              <p:cNvGrpSpPr/>
              <p:nvPr/>
            </p:nvGrpSpPr>
            <p:grpSpPr>
              <a:xfrm>
                <a:off x="4738986" y="1728116"/>
                <a:ext cx="1115755" cy="1047273"/>
                <a:chOff x="4072933" y="4653176"/>
                <a:chExt cx="1649272" cy="1649270"/>
              </a:xfrm>
            </p:grpSpPr>
            <p:sp>
              <p:nvSpPr>
                <p:cNvPr id="103" name="Ellipse 102">
                  <a:extLst>
                    <a:ext uri="{FF2B5EF4-FFF2-40B4-BE49-F238E27FC236}">
                      <a16:creationId xmlns:a16="http://schemas.microsoft.com/office/drawing/2014/main" id="{EF74059C-9553-4F51-8CE1-EAE0E047BC5E}"/>
                    </a:ext>
                  </a:extLst>
                </p:cNvPr>
                <p:cNvSpPr/>
                <p:nvPr/>
              </p:nvSpPr>
              <p:spPr>
                <a:xfrm>
                  <a:off x="4072933" y="4653176"/>
                  <a:ext cx="1649272" cy="1649270"/>
                </a:xfrm>
                <a:prstGeom prst="ellipse">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lvl="0" algn="ctr" defTabSz="711200">
                    <a:lnSpc>
                      <a:spcPct val="90000"/>
                    </a:lnSpc>
                    <a:spcBef>
                      <a:spcPct val="0"/>
                    </a:spcBef>
                    <a:spcAft>
                      <a:spcPct val="35000"/>
                    </a:spcAft>
                  </a:pPr>
                  <a:endParaRPr lang="fr-FR" sz="1100" b="1" dirty="0">
                    <a:solidFill>
                      <a:schemeClr val="accent4"/>
                    </a:solidFill>
                    <a:latin typeface="Arial"/>
                    <a:cs typeface="Arial"/>
                  </a:endParaRPr>
                </a:p>
              </p:txBody>
            </p:sp>
            <p:sp>
              <p:nvSpPr>
                <p:cNvPr id="104" name="Rectangle à coins arrondis 18">
                  <a:extLst>
                    <a:ext uri="{FF2B5EF4-FFF2-40B4-BE49-F238E27FC236}">
                      <a16:creationId xmlns:a16="http://schemas.microsoft.com/office/drawing/2014/main" id="{2B083DBB-BDCF-4131-BEC8-5BE9F3F73540}"/>
                    </a:ext>
                  </a:extLst>
                </p:cNvPr>
                <p:cNvSpPr/>
                <p:nvPr/>
              </p:nvSpPr>
              <p:spPr>
                <a:xfrm>
                  <a:off x="4386893" y="5059699"/>
                  <a:ext cx="1096608" cy="879217"/>
                </a:xfrm>
                <a:prstGeom prst="roundRect">
                  <a:avLst>
                    <a:gd name="adj" fmla="val 10000"/>
                  </a:avLst>
                </a:prstGeom>
                <a:blipFill rotWithShape="0">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02" name="Rectangle 101">
                <a:extLst>
                  <a:ext uri="{FF2B5EF4-FFF2-40B4-BE49-F238E27FC236}">
                    <a16:creationId xmlns:a16="http://schemas.microsoft.com/office/drawing/2014/main" id="{9AA62A3E-C098-48B2-861F-6E8995F82E81}"/>
                  </a:ext>
                </a:extLst>
              </p:cNvPr>
              <p:cNvSpPr/>
              <p:nvPr/>
            </p:nvSpPr>
            <p:spPr>
              <a:xfrm>
                <a:off x="3755078" y="1728769"/>
                <a:ext cx="1046620" cy="1046620"/>
              </a:xfrm>
              <a:prstGeom prst="rect">
                <a:avLst/>
              </a:prstGeom>
              <a:solidFill>
                <a:srgbClr val="68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a:solidFill>
                      <a:schemeClr val="bg1"/>
                    </a:solidFill>
                    <a:latin typeface="Arial"/>
                    <a:cs typeface="Arial"/>
                  </a:rPr>
                  <a:t>SCHNEIDER</a:t>
                </a:r>
              </a:p>
              <a:p>
                <a:pPr algn="ctr"/>
                <a:r>
                  <a:rPr lang="de-DE" sz="700" b="1" dirty="0">
                    <a:solidFill>
                      <a:schemeClr val="bg1"/>
                    </a:solidFill>
                    <a:latin typeface="Arial"/>
                    <a:cs typeface="Arial"/>
                  </a:rPr>
                  <a:t>GAMME BATIMENT ET INDUSTRIE</a:t>
                </a:r>
              </a:p>
            </p:txBody>
          </p:sp>
        </p:grpSp>
        <p:grpSp>
          <p:nvGrpSpPr>
            <p:cNvPr id="61" name="Groupe 60">
              <a:extLst>
                <a:ext uri="{FF2B5EF4-FFF2-40B4-BE49-F238E27FC236}">
                  <a16:creationId xmlns:a16="http://schemas.microsoft.com/office/drawing/2014/main" id="{4F15AD46-A291-4161-B5FB-1F0FE71B0B21}"/>
                </a:ext>
              </a:extLst>
            </p:cNvPr>
            <p:cNvGrpSpPr/>
            <p:nvPr/>
          </p:nvGrpSpPr>
          <p:grpSpPr>
            <a:xfrm>
              <a:off x="807501" y="5806727"/>
              <a:ext cx="1990526" cy="1051273"/>
              <a:chOff x="4011765" y="1453421"/>
              <a:chExt cx="1990526" cy="1051273"/>
            </a:xfrm>
          </p:grpSpPr>
          <p:grpSp>
            <p:nvGrpSpPr>
              <p:cNvPr id="97" name="Groupe 96">
                <a:extLst>
                  <a:ext uri="{FF2B5EF4-FFF2-40B4-BE49-F238E27FC236}">
                    <a16:creationId xmlns:a16="http://schemas.microsoft.com/office/drawing/2014/main" id="{B72E4401-2F00-4DA1-AF7A-4390421F20C6}"/>
                  </a:ext>
                </a:extLst>
              </p:cNvPr>
              <p:cNvGrpSpPr/>
              <p:nvPr/>
            </p:nvGrpSpPr>
            <p:grpSpPr>
              <a:xfrm>
                <a:off x="4929062" y="1453421"/>
                <a:ext cx="1073229" cy="1046620"/>
                <a:chOff x="4680847" y="4181528"/>
                <a:chExt cx="1025605" cy="1000177"/>
              </a:xfrm>
            </p:grpSpPr>
            <p:sp>
              <p:nvSpPr>
                <p:cNvPr id="99" name="Rectangle à coins arrondis 31">
                  <a:extLst>
                    <a:ext uri="{FF2B5EF4-FFF2-40B4-BE49-F238E27FC236}">
                      <a16:creationId xmlns:a16="http://schemas.microsoft.com/office/drawing/2014/main" id="{B4E3D0EE-42A4-4BF1-A62E-88B85D744FF9}"/>
                    </a:ext>
                  </a:extLst>
                </p:cNvPr>
                <p:cNvSpPr/>
                <p:nvPr/>
              </p:nvSpPr>
              <p:spPr>
                <a:xfrm>
                  <a:off x="4857151" y="4415048"/>
                  <a:ext cx="681930" cy="533189"/>
                </a:xfrm>
                <a:prstGeom prst="roundRect">
                  <a:avLst>
                    <a:gd name="adj" fmla="val 10000"/>
                  </a:avLst>
                </a:prstGeom>
                <a:blipFill rotWithShape="1">
                  <a:blip r:embed="rId5"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0" name="Ellipse 99">
                  <a:extLst>
                    <a:ext uri="{FF2B5EF4-FFF2-40B4-BE49-F238E27FC236}">
                      <a16:creationId xmlns:a16="http://schemas.microsoft.com/office/drawing/2014/main" id="{590C8C76-2ACE-40F7-9BFA-28FDEC99C658}"/>
                    </a:ext>
                  </a:extLst>
                </p:cNvPr>
                <p:cNvSpPr/>
                <p:nvPr/>
              </p:nvSpPr>
              <p:spPr>
                <a:xfrm>
                  <a:off x="4680847" y="4181528"/>
                  <a:ext cx="1025605" cy="1000177"/>
                </a:xfrm>
                <a:prstGeom prst="ellipse">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lvl="0" algn="ctr" defTabSz="711200">
                    <a:lnSpc>
                      <a:spcPct val="90000"/>
                    </a:lnSpc>
                    <a:spcBef>
                      <a:spcPct val="0"/>
                    </a:spcBef>
                    <a:spcAft>
                      <a:spcPct val="35000"/>
                    </a:spcAft>
                  </a:pPr>
                  <a:endParaRPr lang="fr-FR" sz="1100" b="1" dirty="0">
                    <a:solidFill>
                      <a:schemeClr val="accent4"/>
                    </a:solidFill>
                    <a:latin typeface="Arial"/>
                    <a:cs typeface="Arial"/>
                  </a:endParaRPr>
                </a:p>
              </p:txBody>
            </p:sp>
          </p:grpSp>
          <p:sp>
            <p:nvSpPr>
              <p:cNvPr id="98" name="Rectangle 97">
                <a:extLst>
                  <a:ext uri="{FF2B5EF4-FFF2-40B4-BE49-F238E27FC236}">
                    <a16:creationId xmlns:a16="http://schemas.microsoft.com/office/drawing/2014/main" id="{3FF5A247-FFA9-4ABA-92E0-B30456EFC1E1}"/>
                  </a:ext>
                </a:extLst>
              </p:cNvPr>
              <p:cNvSpPr/>
              <p:nvPr/>
            </p:nvSpPr>
            <p:spPr>
              <a:xfrm>
                <a:off x="4011765" y="1458074"/>
                <a:ext cx="1046620" cy="104662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700" b="1" dirty="0">
                    <a:solidFill>
                      <a:schemeClr val="bg1"/>
                    </a:solidFill>
                    <a:latin typeface="Arial"/>
                    <a:cs typeface="Arial"/>
                  </a:rPr>
                  <a:t>ICONICS</a:t>
                </a:r>
              </a:p>
              <a:p>
                <a:pPr algn="ctr"/>
                <a:r>
                  <a:rPr lang="hu-HU" sz="700" b="1" dirty="0">
                    <a:solidFill>
                      <a:schemeClr val="bg1"/>
                    </a:solidFill>
                    <a:latin typeface="Arial"/>
                    <a:cs typeface="Arial"/>
                  </a:rPr>
                  <a:t>PCVUE</a:t>
                </a:r>
              </a:p>
              <a:p>
                <a:pPr algn="ctr"/>
                <a:r>
                  <a:rPr lang="hu-HU" sz="700" b="1" dirty="0">
                    <a:solidFill>
                      <a:schemeClr val="bg1"/>
                    </a:solidFill>
                    <a:latin typeface="Arial"/>
                    <a:cs typeface="Arial"/>
                  </a:rPr>
                  <a:t>PANORAMA</a:t>
                </a:r>
              </a:p>
            </p:txBody>
          </p:sp>
        </p:grpSp>
        <p:grpSp>
          <p:nvGrpSpPr>
            <p:cNvPr id="62" name="Groupe 61">
              <a:extLst>
                <a:ext uri="{FF2B5EF4-FFF2-40B4-BE49-F238E27FC236}">
                  <a16:creationId xmlns:a16="http://schemas.microsoft.com/office/drawing/2014/main" id="{2E06568B-FB75-41B1-AB08-31BD0347DA8D}"/>
                </a:ext>
              </a:extLst>
            </p:cNvPr>
            <p:cNvGrpSpPr/>
            <p:nvPr/>
          </p:nvGrpSpPr>
          <p:grpSpPr>
            <a:xfrm>
              <a:off x="3056850" y="2097681"/>
              <a:ext cx="1983547" cy="1048578"/>
              <a:chOff x="3884155" y="1870588"/>
              <a:chExt cx="1983547" cy="1048578"/>
            </a:xfrm>
          </p:grpSpPr>
          <p:grpSp>
            <p:nvGrpSpPr>
              <p:cNvPr id="93" name="Groupe 92">
                <a:extLst>
                  <a:ext uri="{FF2B5EF4-FFF2-40B4-BE49-F238E27FC236}">
                    <a16:creationId xmlns:a16="http://schemas.microsoft.com/office/drawing/2014/main" id="{D8CF789E-9915-4F3D-84A1-AB040A2877DB}"/>
                  </a:ext>
                </a:extLst>
              </p:cNvPr>
              <p:cNvGrpSpPr/>
              <p:nvPr/>
            </p:nvGrpSpPr>
            <p:grpSpPr>
              <a:xfrm>
                <a:off x="4836278" y="1870588"/>
                <a:ext cx="1031424" cy="1048578"/>
                <a:chOff x="3881693" y="5931373"/>
                <a:chExt cx="1216707" cy="1236943"/>
              </a:xfrm>
            </p:grpSpPr>
            <p:sp>
              <p:nvSpPr>
                <p:cNvPr id="95" name="Ellipse 94">
                  <a:extLst>
                    <a:ext uri="{FF2B5EF4-FFF2-40B4-BE49-F238E27FC236}">
                      <a16:creationId xmlns:a16="http://schemas.microsoft.com/office/drawing/2014/main" id="{1F47AD80-CEAE-4A79-82EC-991DBAFF1A5D}"/>
                    </a:ext>
                  </a:extLst>
                </p:cNvPr>
                <p:cNvSpPr>
                  <a:spLocks noChangeAspect="1"/>
                </p:cNvSpPr>
                <p:nvPr/>
              </p:nvSpPr>
              <p:spPr>
                <a:xfrm>
                  <a:off x="3881693" y="5931373"/>
                  <a:ext cx="1216707" cy="1236943"/>
                </a:xfrm>
                <a:prstGeom prst="ellipse">
                  <a:avLst/>
                </a:prstGeom>
                <a:noFill/>
                <a:ln>
                  <a:solidFill>
                    <a:srgbClr val="5DD1FF"/>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lvl="0" algn="ctr" defTabSz="711200">
                    <a:lnSpc>
                      <a:spcPct val="90000"/>
                    </a:lnSpc>
                    <a:spcBef>
                      <a:spcPct val="0"/>
                    </a:spcBef>
                    <a:spcAft>
                      <a:spcPct val="35000"/>
                    </a:spcAft>
                  </a:pPr>
                  <a:endParaRPr lang="fr-FR" sz="1100" b="1" dirty="0">
                    <a:solidFill>
                      <a:schemeClr val="accent4"/>
                    </a:solidFill>
                    <a:latin typeface="Arial"/>
                    <a:cs typeface="Arial"/>
                  </a:endParaRPr>
                </a:p>
              </p:txBody>
            </p:sp>
            <p:pic>
              <p:nvPicPr>
                <p:cNvPr id="96" name="Picture 2" descr="http://etudin-3d.fr/images/references/distech.jpg">
                  <a:extLst>
                    <a:ext uri="{FF2B5EF4-FFF2-40B4-BE49-F238E27FC236}">
                      <a16:creationId xmlns:a16="http://schemas.microsoft.com/office/drawing/2014/main" id="{73D1A813-A203-4559-916F-B2EC3E0222D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18315" y="6166994"/>
                  <a:ext cx="810430" cy="810430"/>
                </a:xfrm>
                <a:prstGeom prst="rect">
                  <a:avLst/>
                </a:prstGeom>
                <a:noFill/>
                <a:extLst>
                  <a:ext uri="{909E8E84-426E-40DD-AFC4-6F175D3DCCD1}">
                    <a14:hiddenFill xmlns:a14="http://schemas.microsoft.com/office/drawing/2010/main">
                      <a:solidFill>
                        <a:srgbClr val="FFFFFF"/>
                      </a:solidFill>
                    </a14:hiddenFill>
                  </a:ext>
                </a:extLst>
              </p:spPr>
            </p:pic>
          </p:grpSp>
          <p:sp>
            <p:nvSpPr>
              <p:cNvPr id="94" name="Rectangle 93">
                <a:extLst>
                  <a:ext uri="{FF2B5EF4-FFF2-40B4-BE49-F238E27FC236}">
                    <a16:creationId xmlns:a16="http://schemas.microsoft.com/office/drawing/2014/main" id="{FC2376FD-444A-4D32-B1D9-402E68D4D266}"/>
                  </a:ext>
                </a:extLst>
              </p:cNvPr>
              <p:cNvSpPr/>
              <p:nvPr/>
            </p:nvSpPr>
            <p:spPr>
              <a:xfrm>
                <a:off x="3884155" y="1872546"/>
                <a:ext cx="1046620" cy="1046620"/>
              </a:xfrm>
              <a:prstGeom prst="rect">
                <a:avLst/>
              </a:prstGeom>
              <a:solidFill>
                <a:srgbClr val="5D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b="1" dirty="0">
                    <a:solidFill>
                      <a:schemeClr val="bg1"/>
                    </a:solidFill>
                    <a:latin typeface="Arial"/>
                    <a:cs typeface="Arial"/>
                  </a:rPr>
                  <a:t>DISTECH</a:t>
                </a:r>
              </a:p>
              <a:p>
                <a:pPr algn="ctr"/>
                <a:r>
                  <a:rPr lang="nl-NL" sz="700" b="1" dirty="0">
                    <a:solidFill>
                      <a:schemeClr val="bg1"/>
                    </a:solidFill>
                    <a:latin typeface="Arial"/>
                    <a:cs typeface="Arial"/>
                  </a:rPr>
                  <a:t>PTU,</a:t>
                </a:r>
              </a:p>
              <a:p>
                <a:pPr algn="ctr"/>
                <a:r>
                  <a:rPr lang="nl-NL" sz="700" b="1" dirty="0">
                    <a:solidFill>
                      <a:schemeClr val="bg1"/>
                    </a:solidFill>
                    <a:latin typeface="Arial"/>
                    <a:cs typeface="Arial"/>
                  </a:rPr>
                  <a:t>ECLYPSE</a:t>
                </a:r>
              </a:p>
            </p:txBody>
          </p:sp>
        </p:grpSp>
        <p:grpSp>
          <p:nvGrpSpPr>
            <p:cNvPr id="63" name="Groupe 62">
              <a:extLst>
                <a:ext uri="{FF2B5EF4-FFF2-40B4-BE49-F238E27FC236}">
                  <a16:creationId xmlns:a16="http://schemas.microsoft.com/office/drawing/2014/main" id="{82581A1E-9EA2-4E20-BE95-6ACF93231CF3}"/>
                </a:ext>
              </a:extLst>
            </p:cNvPr>
            <p:cNvGrpSpPr/>
            <p:nvPr/>
          </p:nvGrpSpPr>
          <p:grpSpPr>
            <a:xfrm>
              <a:off x="3056850" y="3372525"/>
              <a:ext cx="1946416" cy="1046620"/>
              <a:chOff x="3659815" y="3378401"/>
              <a:chExt cx="1946416" cy="1046620"/>
            </a:xfrm>
          </p:grpSpPr>
          <p:grpSp>
            <p:nvGrpSpPr>
              <p:cNvPr id="89" name="Grouper 5">
                <a:extLst>
                  <a:ext uri="{FF2B5EF4-FFF2-40B4-BE49-F238E27FC236}">
                    <a16:creationId xmlns:a16="http://schemas.microsoft.com/office/drawing/2014/main" id="{C977EA2B-ED90-495B-B169-235FF95D756C}"/>
                  </a:ext>
                </a:extLst>
              </p:cNvPr>
              <p:cNvGrpSpPr/>
              <p:nvPr/>
            </p:nvGrpSpPr>
            <p:grpSpPr>
              <a:xfrm>
                <a:off x="4562038" y="3378401"/>
                <a:ext cx="1044193" cy="1046620"/>
                <a:chOff x="7476319" y="4037149"/>
                <a:chExt cx="1693052" cy="1693050"/>
              </a:xfrm>
            </p:grpSpPr>
            <p:sp>
              <p:nvSpPr>
                <p:cNvPr id="91" name="Rectangle à coins arrondis 26">
                  <a:extLst>
                    <a:ext uri="{FF2B5EF4-FFF2-40B4-BE49-F238E27FC236}">
                      <a16:creationId xmlns:a16="http://schemas.microsoft.com/office/drawing/2014/main" id="{0126B27D-5CD0-43AC-BBA5-2B693E609110}"/>
                    </a:ext>
                  </a:extLst>
                </p:cNvPr>
                <p:cNvSpPr/>
                <p:nvPr/>
              </p:nvSpPr>
              <p:spPr>
                <a:xfrm>
                  <a:off x="7778014" y="4454211"/>
                  <a:ext cx="1096608" cy="879217"/>
                </a:xfrm>
                <a:prstGeom prst="roundRect">
                  <a:avLst>
                    <a:gd name="adj" fmla="val 10000"/>
                  </a:avLst>
                </a:prstGeom>
                <a:blipFill rotWithShape="0">
                  <a:blip r:embed="rId7"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2" name="Ellipse 91">
                  <a:extLst>
                    <a:ext uri="{FF2B5EF4-FFF2-40B4-BE49-F238E27FC236}">
                      <a16:creationId xmlns:a16="http://schemas.microsoft.com/office/drawing/2014/main" id="{BAE93E48-C095-4364-BDB9-FA8EA0DBF1D0}"/>
                    </a:ext>
                  </a:extLst>
                </p:cNvPr>
                <p:cNvSpPr/>
                <p:nvPr/>
              </p:nvSpPr>
              <p:spPr>
                <a:xfrm>
                  <a:off x="7476319" y="4037149"/>
                  <a:ext cx="1693052" cy="1693050"/>
                </a:xfrm>
                <a:prstGeom prst="ellipse">
                  <a:avLst/>
                </a:prstGeom>
                <a:noFill/>
                <a:ln>
                  <a:solidFill>
                    <a:srgbClr val="F07D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100" dirty="0">
                    <a:solidFill>
                      <a:schemeClr val="bg2"/>
                    </a:solidFill>
                    <a:latin typeface="Arial"/>
                    <a:cs typeface="Arial"/>
                  </a:endParaRPr>
                </a:p>
              </p:txBody>
            </p:sp>
          </p:grpSp>
          <p:sp>
            <p:nvSpPr>
              <p:cNvPr id="90" name="Rectangle 89">
                <a:extLst>
                  <a:ext uri="{FF2B5EF4-FFF2-40B4-BE49-F238E27FC236}">
                    <a16:creationId xmlns:a16="http://schemas.microsoft.com/office/drawing/2014/main" id="{D7E84780-62AA-4FBA-A8AC-8BB916160C48}"/>
                  </a:ext>
                </a:extLst>
              </p:cNvPr>
              <p:cNvSpPr/>
              <p:nvPr/>
            </p:nvSpPr>
            <p:spPr>
              <a:xfrm>
                <a:off x="3659815" y="3378401"/>
                <a:ext cx="1046620" cy="1046620"/>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b="1" dirty="0">
                    <a:solidFill>
                      <a:schemeClr val="bg1"/>
                    </a:solidFill>
                    <a:latin typeface="Arial"/>
                    <a:cs typeface="Arial"/>
                  </a:rPr>
                  <a:t>TREND IQ</a:t>
                </a:r>
              </a:p>
            </p:txBody>
          </p:sp>
        </p:grpSp>
        <p:grpSp>
          <p:nvGrpSpPr>
            <p:cNvPr id="64" name="Groupe 63">
              <a:extLst>
                <a:ext uri="{FF2B5EF4-FFF2-40B4-BE49-F238E27FC236}">
                  <a16:creationId xmlns:a16="http://schemas.microsoft.com/office/drawing/2014/main" id="{FD15959D-1928-489B-A6F1-FAD17C925B0B}"/>
                </a:ext>
              </a:extLst>
            </p:cNvPr>
            <p:cNvGrpSpPr/>
            <p:nvPr/>
          </p:nvGrpSpPr>
          <p:grpSpPr>
            <a:xfrm>
              <a:off x="3050799" y="4664508"/>
              <a:ext cx="1939474" cy="1046620"/>
              <a:chOff x="3674602" y="4839576"/>
              <a:chExt cx="1939474" cy="1046620"/>
            </a:xfrm>
          </p:grpSpPr>
          <p:grpSp>
            <p:nvGrpSpPr>
              <p:cNvPr id="85" name="Grouper 25">
                <a:extLst>
                  <a:ext uri="{FF2B5EF4-FFF2-40B4-BE49-F238E27FC236}">
                    <a16:creationId xmlns:a16="http://schemas.microsoft.com/office/drawing/2014/main" id="{E5909D8A-1DD1-425C-AAE9-191AF84745C4}"/>
                  </a:ext>
                </a:extLst>
              </p:cNvPr>
              <p:cNvGrpSpPr/>
              <p:nvPr/>
            </p:nvGrpSpPr>
            <p:grpSpPr>
              <a:xfrm>
                <a:off x="4545778" y="4839576"/>
                <a:ext cx="1068298" cy="1046620"/>
                <a:chOff x="5652517" y="3168361"/>
                <a:chExt cx="1764002" cy="1764000"/>
              </a:xfrm>
            </p:grpSpPr>
            <p:sp>
              <p:nvSpPr>
                <p:cNvPr id="87" name="Rectangle à coins arrondis 22">
                  <a:extLst>
                    <a:ext uri="{FF2B5EF4-FFF2-40B4-BE49-F238E27FC236}">
                      <a16:creationId xmlns:a16="http://schemas.microsoft.com/office/drawing/2014/main" id="{CAEA3442-783F-4D6A-91BC-8E3575E24727}"/>
                    </a:ext>
                  </a:extLst>
                </p:cNvPr>
                <p:cNvSpPr/>
                <p:nvPr/>
              </p:nvSpPr>
              <p:spPr>
                <a:xfrm>
                  <a:off x="5986214" y="3668833"/>
                  <a:ext cx="1096609" cy="879216"/>
                </a:xfrm>
                <a:prstGeom prst="roundRect">
                  <a:avLst>
                    <a:gd name="adj" fmla="val 10000"/>
                  </a:avLst>
                </a:prstGeom>
                <a:blipFill rotWithShape="0">
                  <a:blip r:embed="rId8"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8" name="Ellipse 87">
                  <a:extLst>
                    <a:ext uri="{FF2B5EF4-FFF2-40B4-BE49-F238E27FC236}">
                      <a16:creationId xmlns:a16="http://schemas.microsoft.com/office/drawing/2014/main" id="{A5DE486D-ED42-4AB1-9AA6-43670F3A9995}"/>
                    </a:ext>
                  </a:extLst>
                </p:cNvPr>
                <p:cNvSpPr>
                  <a:spLocks noChangeAspect="1"/>
                </p:cNvSpPr>
                <p:nvPr/>
              </p:nvSpPr>
              <p:spPr>
                <a:xfrm>
                  <a:off x="5652517" y="3168361"/>
                  <a:ext cx="1764002" cy="1764000"/>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lvl="0" algn="ctr" defTabSz="711200">
                    <a:lnSpc>
                      <a:spcPct val="90000"/>
                    </a:lnSpc>
                    <a:spcBef>
                      <a:spcPct val="0"/>
                    </a:spcBef>
                    <a:spcAft>
                      <a:spcPct val="35000"/>
                    </a:spcAft>
                  </a:pPr>
                  <a:endParaRPr lang="fr-FR" sz="1100" b="1" dirty="0">
                    <a:solidFill>
                      <a:schemeClr val="accent4"/>
                    </a:solidFill>
                    <a:latin typeface="Arial"/>
                    <a:cs typeface="Arial"/>
                  </a:endParaRPr>
                </a:p>
              </p:txBody>
            </p:sp>
          </p:grpSp>
          <p:sp>
            <p:nvSpPr>
              <p:cNvPr id="86" name="Rectangle 85">
                <a:extLst>
                  <a:ext uri="{FF2B5EF4-FFF2-40B4-BE49-F238E27FC236}">
                    <a16:creationId xmlns:a16="http://schemas.microsoft.com/office/drawing/2014/main" id="{4EA7571A-8BEA-48FC-9ABC-A1EE2FBF7DA2}"/>
                  </a:ext>
                </a:extLst>
              </p:cNvPr>
              <p:cNvSpPr/>
              <p:nvPr/>
            </p:nvSpPr>
            <p:spPr>
              <a:xfrm>
                <a:off x="3674602" y="4839576"/>
                <a:ext cx="1046620" cy="1046620"/>
              </a:xfrm>
              <a:prstGeom prst="rect">
                <a:avLst/>
              </a:prstGeom>
              <a:solidFill>
                <a:srgbClr val="FFD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700" b="1" dirty="0">
                    <a:solidFill>
                      <a:schemeClr val="bg1"/>
                    </a:solidFill>
                    <a:latin typeface="Arial"/>
                    <a:cs typeface="Arial"/>
                  </a:rPr>
                  <a:t>ROCKWELL</a:t>
                </a:r>
              </a:p>
            </p:txBody>
          </p:sp>
        </p:grpSp>
        <p:grpSp>
          <p:nvGrpSpPr>
            <p:cNvPr id="65" name="Groupe 64">
              <a:extLst>
                <a:ext uri="{FF2B5EF4-FFF2-40B4-BE49-F238E27FC236}">
                  <a16:creationId xmlns:a16="http://schemas.microsoft.com/office/drawing/2014/main" id="{43A85892-ABD8-4351-A795-F42195A0F3C0}"/>
                </a:ext>
              </a:extLst>
            </p:cNvPr>
            <p:cNvGrpSpPr/>
            <p:nvPr/>
          </p:nvGrpSpPr>
          <p:grpSpPr>
            <a:xfrm>
              <a:off x="3050799" y="5809086"/>
              <a:ext cx="2037104" cy="1046620"/>
              <a:chOff x="6324844" y="1517353"/>
              <a:chExt cx="2037104" cy="1046620"/>
            </a:xfrm>
          </p:grpSpPr>
          <p:grpSp>
            <p:nvGrpSpPr>
              <p:cNvPr id="81" name="Groupe 80">
                <a:extLst>
                  <a:ext uri="{FF2B5EF4-FFF2-40B4-BE49-F238E27FC236}">
                    <a16:creationId xmlns:a16="http://schemas.microsoft.com/office/drawing/2014/main" id="{50EB0316-8B7B-49F5-BD58-1735E4DC37D7}"/>
                  </a:ext>
                </a:extLst>
              </p:cNvPr>
              <p:cNvGrpSpPr/>
              <p:nvPr/>
            </p:nvGrpSpPr>
            <p:grpSpPr>
              <a:xfrm>
                <a:off x="7258493" y="1517353"/>
                <a:ext cx="1103455" cy="1046620"/>
                <a:chOff x="7061634" y="3998995"/>
                <a:chExt cx="1359100" cy="1289097"/>
              </a:xfrm>
            </p:grpSpPr>
            <p:pic>
              <p:nvPicPr>
                <p:cNvPr id="83" name="Picture 2" descr="Afficher l'image d'origine">
                  <a:extLst>
                    <a:ext uri="{FF2B5EF4-FFF2-40B4-BE49-F238E27FC236}">
                      <a16:creationId xmlns:a16="http://schemas.microsoft.com/office/drawing/2014/main" id="{DCA21502-BD02-477C-B9FE-AABCE479701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84006" y="4141352"/>
                  <a:ext cx="1084284" cy="1084284"/>
                </a:xfrm>
                <a:prstGeom prst="rect">
                  <a:avLst/>
                </a:prstGeom>
                <a:noFill/>
                <a:extLst>
                  <a:ext uri="{909E8E84-426E-40DD-AFC4-6F175D3DCCD1}">
                    <a14:hiddenFill xmlns:a14="http://schemas.microsoft.com/office/drawing/2010/main">
                      <a:solidFill>
                        <a:srgbClr val="FFFFFF"/>
                      </a:solidFill>
                    </a14:hiddenFill>
                  </a:ext>
                </a:extLst>
              </p:spPr>
            </p:pic>
            <p:sp>
              <p:nvSpPr>
                <p:cNvPr id="84" name="Ellipse 83">
                  <a:extLst>
                    <a:ext uri="{FF2B5EF4-FFF2-40B4-BE49-F238E27FC236}">
                      <a16:creationId xmlns:a16="http://schemas.microsoft.com/office/drawing/2014/main" id="{C132003C-A620-4816-982B-6B1D86AB8341}"/>
                    </a:ext>
                  </a:extLst>
                </p:cNvPr>
                <p:cNvSpPr/>
                <p:nvPr/>
              </p:nvSpPr>
              <p:spPr>
                <a:xfrm>
                  <a:off x="7061634" y="3998995"/>
                  <a:ext cx="1359100" cy="1289097"/>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lvl="0" algn="ctr" defTabSz="711200">
                    <a:lnSpc>
                      <a:spcPct val="90000"/>
                    </a:lnSpc>
                    <a:spcBef>
                      <a:spcPct val="0"/>
                    </a:spcBef>
                    <a:spcAft>
                      <a:spcPct val="35000"/>
                    </a:spcAft>
                  </a:pPr>
                  <a:endParaRPr lang="fr-FR" sz="1100" b="1" dirty="0">
                    <a:solidFill>
                      <a:schemeClr val="accent4"/>
                    </a:solidFill>
                    <a:latin typeface="Arial"/>
                    <a:cs typeface="Arial"/>
                  </a:endParaRPr>
                </a:p>
              </p:txBody>
            </p:sp>
          </p:grpSp>
          <p:sp>
            <p:nvSpPr>
              <p:cNvPr id="82" name="Rectangle 81">
                <a:extLst>
                  <a:ext uri="{FF2B5EF4-FFF2-40B4-BE49-F238E27FC236}">
                    <a16:creationId xmlns:a16="http://schemas.microsoft.com/office/drawing/2014/main" id="{53C00B73-FA68-4044-BAD6-377237C60638}"/>
                  </a:ext>
                </a:extLst>
              </p:cNvPr>
              <p:cNvSpPr/>
              <p:nvPr/>
            </p:nvSpPr>
            <p:spPr>
              <a:xfrm>
                <a:off x="6324844" y="1517353"/>
                <a:ext cx="1046620" cy="1046620"/>
              </a:xfrm>
              <a:prstGeom prst="rect">
                <a:avLst/>
              </a:prstGeom>
              <a:solidFill>
                <a:srgbClr val="68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bg1"/>
                    </a:solidFill>
                    <a:latin typeface="Arial"/>
                    <a:cs typeface="Arial"/>
                  </a:rPr>
                  <a:t>LON</a:t>
                </a:r>
              </a:p>
              <a:p>
                <a:pPr algn="ctr"/>
                <a:r>
                  <a:rPr lang="en-US" sz="700" b="1" dirty="0">
                    <a:solidFill>
                      <a:schemeClr val="bg1"/>
                    </a:solidFill>
                    <a:latin typeface="Arial"/>
                    <a:cs typeface="Arial"/>
                  </a:rPr>
                  <a:t>IP</a:t>
                </a:r>
              </a:p>
              <a:p>
                <a:pPr algn="ctr"/>
                <a:r>
                  <a:rPr lang="en-US" sz="700" b="1" dirty="0">
                    <a:solidFill>
                      <a:schemeClr val="bg1"/>
                    </a:solidFill>
                    <a:latin typeface="Arial"/>
                    <a:cs typeface="Arial"/>
                  </a:rPr>
                  <a:t>ADMIN. DE RÉSEAU</a:t>
                </a:r>
              </a:p>
            </p:txBody>
          </p:sp>
        </p:grpSp>
        <p:grpSp>
          <p:nvGrpSpPr>
            <p:cNvPr id="66" name="Groupe 65">
              <a:extLst>
                <a:ext uri="{FF2B5EF4-FFF2-40B4-BE49-F238E27FC236}">
                  <a16:creationId xmlns:a16="http://schemas.microsoft.com/office/drawing/2014/main" id="{6D1A8163-0824-40B1-9622-02CCEE3CAD23}"/>
                </a:ext>
              </a:extLst>
            </p:cNvPr>
            <p:cNvGrpSpPr/>
            <p:nvPr/>
          </p:nvGrpSpPr>
          <p:grpSpPr>
            <a:xfrm>
              <a:off x="5184403" y="2097681"/>
              <a:ext cx="2025161" cy="1046620"/>
              <a:chOff x="7311044" y="1577265"/>
              <a:chExt cx="2025161" cy="1046620"/>
            </a:xfrm>
          </p:grpSpPr>
          <p:grpSp>
            <p:nvGrpSpPr>
              <p:cNvPr id="77" name="Grouper 17">
                <a:extLst>
                  <a:ext uri="{FF2B5EF4-FFF2-40B4-BE49-F238E27FC236}">
                    <a16:creationId xmlns:a16="http://schemas.microsoft.com/office/drawing/2014/main" id="{83C26491-A23B-402E-8C83-C2D2A974F509}"/>
                  </a:ext>
                </a:extLst>
              </p:cNvPr>
              <p:cNvGrpSpPr/>
              <p:nvPr/>
            </p:nvGrpSpPr>
            <p:grpSpPr>
              <a:xfrm>
                <a:off x="8247971" y="1577265"/>
                <a:ext cx="1088234" cy="1046620"/>
                <a:chOff x="7390342" y="2651313"/>
                <a:chExt cx="1788130" cy="1788128"/>
              </a:xfrm>
            </p:grpSpPr>
            <p:sp>
              <p:nvSpPr>
                <p:cNvPr id="79" name="Ellipse 78">
                  <a:extLst>
                    <a:ext uri="{FF2B5EF4-FFF2-40B4-BE49-F238E27FC236}">
                      <a16:creationId xmlns:a16="http://schemas.microsoft.com/office/drawing/2014/main" id="{420F531D-375F-41AB-B498-9D677B8135C8}"/>
                    </a:ext>
                  </a:extLst>
                </p:cNvPr>
                <p:cNvSpPr/>
                <p:nvPr/>
              </p:nvSpPr>
              <p:spPr>
                <a:xfrm>
                  <a:off x="7390342" y="2651313"/>
                  <a:ext cx="1788130" cy="1788128"/>
                </a:xfrm>
                <a:prstGeom prst="ellipse">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100" dirty="0">
                    <a:solidFill>
                      <a:schemeClr val="bg2"/>
                    </a:solidFill>
                    <a:latin typeface="Arial"/>
                    <a:cs typeface="Arial"/>
                  </a:endParaRPr>
                </a:p>
              </p:txBody>
            </p:sp>
            <p:sp>
              <p:nvSpPr>
                <p:cNvPr id="80" name="Rectangle à coins arrondis 16">
                  <a:extLst>
                    <a:ext uri="{FF2B5EF4-FFF2-40B4-BE49-F238E27FC236}">
                      <a16:creationId xmlns:a16="http://schemas.microsoft.com/office/drawing/2014/main" id="{D7399045-D3A2-4EE9-8EA4-1C8BEDEAC546}"/>
                    </a:ext>
                  </a:extLst>
                </p:cNvPr>
                <p:cNvSpPr/>
                <p:nvPr/>
              </p:nvSpPr>
              <p:spPr>
                <a:xfrm>
                  <a:off x="7693882" y="3094105"/>
                  <a:ext cx="1170394" cy="938374"/>
                </a:xfrm>
                <a:prstGeom prst="roundRect">
                  <a:avLst>
                    <a:gd name="adj" fmla="val 10000"/>
                  </a:avLst>
                </a:prstGeom>
                <a:blipFill rotWithShape="1">
                  <a:blip r:embed="rId10"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8" name="Rectangle 77">
                <a:extLst>
                  <a:ext uri="{FF2B5EF4-FFF2-40B4-BE49-F238E27FC236}">
                    <a16:creationId xmlns:a16="http://schemas.microsoft.com/office/drawing/2014/main" id="{B2EF3E12-0543-4ED1-92CE-C4C902E19D2A}"/>
                  </a:ext>
                </a:extLst>
              </p:cNvPr>
              <p:cNvSpPr/>
              <p:nvPr/>
            </p:nvSpPr>
            <p:spPr>
              <a:xfrm>
                <a:off x="7311044" y="1577265"/>
                <a:ext cx="1046620" cy="104662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700" b="1" dirty="0">
                    <a:solidFill>
                      <a:schemeClr val="tx1"/>
                    </a:solidFill>
                    <a:latin typeface="Arial"/>
                    <a:cs typeface="Arial"/>
                  </a:rPr>
                  <a:t>SIEMENS S</a:t>
                </a:r>
                <a:r>
                  <a:rPr lang="fr-FR" sz="700" b="1" dirty="0">
                    <a:solidFill>
                      <a:schemeClr val="tx1"/>
                    </a:solidFill>
                    <a:latin typeface="Arial"/>
                    <a:cs typeface="Arial"/>
                  </a:rPr>
                  <a:t>TEP7, TIA PORTAL</a:t>
                </a:r>
                <a:endParaRPr lang="pl-PL" sz="700" b="1" dirty="0">
                  <a:solidFill>
                    <a:schemeClr val="tx1"/>
                  </a:solidFill>
                  <a:latin typeface="Arial"/>
                  <a:cs typeface="Arial"/>
                </a:endParaRPr>
              </a:p>
            </p:txBody>
          </p:sp>
        </p:grpSp>
        <p:grpSp>
          <p:nvGrpSpPr>
            <p:cNvPr id="67" name="Groupe 66">
              <a:extLst>
                <a:ext uri="{FF2B5EF4-FFF2-40B4-BE49-F238E27FC236}">
                  <a16:creationId xmlns:a16="http://schemas.microsoft.com/office/drawing/2014/main" id="{9CBEA786-F876-49C8-A277-935099C8C2C0}"/>
                </a:ext>
              </a:extLst>
            </p:cNvPr>
            <p:cNvGrpSpPr/>
            <p:nvPr/>
          </p:nvGrpSpPr>
          <p:grpSpPr>
            <a:xfrm>
              <a:off x="5183910" y="3371805"/>
              <a:ext cx="2025654" cy="1055727"/>
              <a:chOff x="6234512" y="2992770"/>
              <a:chExt cx="2025654" cy="1055727"/>
            </a:xfrm>
          </p:grpSpPr>
          <p:grpSp>
            <p:nvGrpSpPr>
              <p:cNvPr id="73" name="Groupe 72">
                <a:extLst>
                  <a:ext uri="{FF2B5EF4-FFF2-40B4-BE49-F238E27FC236}">
                    <a16:creationId xmlns:a16="http://schemas.microsoft.com/office/drawing/2014/main" id="{29CFE961-7961-49AB-B34D-26284A1E4F81}"/>
                  </a:ext>
                </a:extLst>
              </p:cNvPr>
              <p:cNvGrpSpPr/>
              <p:nvPr/>
            </p:nvGrpSpPr>
            <p:grpSpPr>
              <a:xfrm>
                <a:off x="7199515" y="2992770"/>
                <a:ext cx="1060651" cy="1046620"/>
                <a:chOff x="9642560" y="4238457"/>
                <a:chExt cx="868912" cy="857417"/>
              </a:xfrm>
            </p:grpSpPr>
            <p:sp>
              <p:nvSpPr>
                <p:cNvPr id="75" name="Ellipse 74">
                  <a:extLst>
                    <a:ext uri="{FF2B5EF4-FFF2-40B4-BE49-F238E27FC236}">
                      <a16:creationId xmlns:a16="http://schemas.microsoft.com/office/drawing/2014/main" id="{359E6C0C-85AE-4528-BF5A-10431F40D299}"/>
                    </a:ext>
                  </a:extLst>
                </p:cNvPr>
                <p:cNvSpPr/>
                <p:nvPr/>
              </p:nvSpPr>
              <p:spPr>
                <a:xfrm>
                  <a:off x="9642560" y="4238457"/>
                  <a:ext cx="868912" cy="857417"/>
                </a:xfrm>
                <a:prstGeom prst="ellipse">
                  <a:avLst/>
                </a:prstGeom>
                <a:noFill/>
                <a:ln>
                  <a:solidFill>
                    <a:srgbClr val="FFE966"/>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lvl="0" algn="ctr" defTabSz="711200">
                    <a:lnSpc>
                      <a:spcPct val="90000"/>
                    </a:lnSpc>
                    <a:spcBef>
                      <a:spcPct val="0"/>
                    </a:spcBef>
                    <a:spcAft>
                      <a:spcPct val="35000"/>
                    </a:spcAft>
                  </a:pPr>
                  <a:endParaRPr lang="fr-FR" sz="1100" b="1" dirty="0">
                    <a:solidFill>
                      <a:schemeClr val="accent4"/>
                    </a:solidFill>
                    <a:latin typeface="Arial"/>
                    <a:cs typeface="Arial"/>
                  </a:endParaRPr>
                </a:p>
              </p:txBody>
            </p:sp>
            <p:pic>
              <p:nvPicPr>
                <p:cNvPr id="76" name="Picture 2">
                  <a:extLst>
                    <a:ext uri="{FF2B5EF4-FFF2-40B4-BE49-F238E27FC236}">
                      <a16:creationId xmlns:a16="http://schemas.microsoft.com/office/drawing/2014/main" id="{99CE18A7-462F-4670-9678-798C55F3F7A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733702" y="4514544"/>
                  <a:ext cx="696504" cy="3482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74" name="Rectangle 73">
                <a:extLst>
                  <a:ext uri="{FF2B5EF4-FFF2-40B4-BE49-F238E27FC236}">
                    <a16:creationId xmlns:a16="http://schemas.microsoft.com/office/drawing/2014/main" id="{F5D7877E-9378-46A1-95FE-3AF8D3EF066A}"/>
                  </a:ext>
                </a:extLst>
              </p:cNvPr>
              <p:cNvSpPr/>
              <p:nvPr/>
            </p:nvSpPr>
            <p:spPr>
              <a:xfrm>
                <a:off x="6234512" y="3001877"/>
                <a:ext cx="1046620" cy="1046620"/>
              </a:xfrm>
              <a:prstGeom prst="rect">
                <a:avLst/>
              </a:prstGeom>
              <a:solidFill>
                <a:srgbClr val="FFE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bg1"/>
                    </a:solidFill>
                    <a:latin typeface="Arial"/>
                    <a:cs typeface="Arial"/>
                  </a:rPr>
                  <a:t>PLATE FORME AZURE MICROSOFT</a:t>
                </a:r>
              </a:p>
            </p:txBody>
          </p:sp>
        </p:grpSp>
        <p:grpSp>
          <p:nvGrpSpPr>
            <p:cNvPr id="68" name="Groupe 67">
              <a:extLst>
                <a:ext uri="{FF2B5EF4-FFF2-40B4-BE49-F238E27FC236}">
                  <a16:creationId xmlns:a16="http://schemas.microsoft.com/office/drawing/2014/main" id="{983F06E9-2DAB-4363-BA06-A4B3C0EE0E0B}"/>
                </a:ext>
              </a:extLst>
            </p:cNvPr>
            <p:cNvGrpSpPr/>
            <p:nvPr/>
          </p:nvGrpSpPr>
          <p:grpSpPr>
            <a:xfrm>
              <a:off x="5187667" y="4663375"/>
              <a:ext cx="1977404" cy="1046620"/>
              <a:chOff x="6221125" y="4131520"/>
              <a:chExt cx="1977404" cy="1046620"/>
            </a:xfrm>
          </p:grpSpPr>
          <p:grpSp>
            <p:nvGrpSpPr>
              <p:cNvPr id="69" name="Groupe 68">
                <a:extLst>
                  <a:ext uri="{FF2B5EF4-FFF2-40B4-BE49-F238E27FC236}">
                    <a16:creationId xmlns:a16="http://schemas.microsoft.com/office/drawing/2014/main" id="{D178210C-3251-4AC1-B1E4-D103309978BD}"/>
                  </a:ext>
                </a:extLst>
              </p:cNvPr>
              <p:cNvGrpSpPr/>
              <p:nvPr/>
            </p:nvGrpSpPr>
            <p:grpSpPr>
              <a:xfrm>
                <a:off x="7160691" y="4131520"/>
                <a:ext cx="1037838" cy="1046620"/>
                <a:chOff x="9124229" y="5386926"/>
                <a:chExt cx="1234843" cy="1245292"/>
              </a:xfrm>
            </p:grpSpPr>
            <p:pic>
              <p:nvPicPr>
                <p:cNvPr id="71" name="Picture 2" descr="Résultat d’images pour Sauter modu 525">
                  <a:extLst>
                    <a:ext uri="{FF2B5EF4-FFF2-40B4-BE49-F238E27FC236}">
                      <a16:creationId xmlns:a16="http://schemas.microsoft.com/office/drawing/2014/main" id="{A72680FF-BC63-4AB2-BA49-FF3A93243599}"/>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414630" y="5667348"/>
                  <a:ext cx="779438" cy="689848"/>
                </a:xfrm>
                <a:prstGeom prst="rect">
                  <a:avLst/>
                </a:prstGeom>
                <a:blipFill rotWithShape="1">
                  <a:blip r:embed="rId13" cstate="email">
                    <a:extLst>
                      <a:ext uri="{28A0092B-C50C-407E-A947-70E740481C1C}">
                        <a14:useLocalDpi xmlns:a14="http://schemas.microsoft.com/office/drawing/2010/main"/>
                      </a:ext>
                    </a:extLst>
                  </a:blip>
                  <a:stretch>
                    <a:fillRect/>
                  </a:stretch>
                </a:blipFill>
                <a:extLst/>
              </p:spPr>
            </p:pic>
            <p:sp>
              <p:nvSpPr>
                <p:cNvPr id="72" name="Ellipse 71">
                  <a:extLst>
                    <a:ext uri="{FF2B5EF4-FFF2-40B4-BE49-F238E27FC236}">
                      <a16:creationId xmlns:a16="http://schemas.microsoft.com/office/drawing/2014/main" id="{C1053A4E-E8C1-4DAB-82F1-B5CBD60A5C1F}"/>
                    </a:ext>
                  </a:extLst>
                </p:cNvPr>
                <p:cNvSpPr/>
                <p:nvPr/>
              </p:nvSpPr>
              <p:spPr>
                <a:xfrm>
                  <a:off x="9124229" y="5386926"/>
                  <a:ext cx="1234843" cy="1245292"/>
                </a:xfrm>
                <a:prstGeom prst="ellipse">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100" dirty="0">
                    <a:solidFill>
                      <a:schemeClr val="bg2"/>
                    </a:solidFill>
                    <a:latin typeface="Arial"/>
                    <a:cs typeface="Arial"/>
                  </a:endParaRPr>
                </a:p>
              </p:txBody>
            </p:sp>
          </p:grpSp>
          <p:sp>
            <p:nvSpPr>
              <p:cNvPr id="70" name="Rectangle 69">
                <a:extLst>
                  <a:ext uri="{FF2B5EF4-FFF2-40B4-BE49-F238E27FC236}">
                    <a16:creationId xmlns:a16="http://schemas.microsoft.com/office/drawing/2014/main" id="{8C53496A-70D3-4E93-8E20-34E883F51FB3}"/>
                  </a:ext>
                </a:extLst>
              </p:cNvPr>
              <p:cNvSpPr/>
              <p:nvPr/>
            </p:nvSpPr>
            <p:spPr>
              <a:xfrm>
                <a:off x="6221125" y="4131520"/>
                <a:ext cx="1046620" cy="104662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700" b="1" dirty="0">
                    <a:solidFill>
                      <a:schemeClr val="tx1"/>
                    </a:solidFill>
                    <a:latin typeface="Arial"/>
                    <a:cs typeface="Arial"/>
                  </a:rPr>
                  <a:t>S</a:t>
                </a:r>
                <a:r>
                  <a:rPr lang="fr-FR" sz="700" b="1" dirty="0">
                    <a:solidFill>
                      <a:schemeClr val="tx1"/>
                    </a:solidFill>
                    <a:latin typeface="Arial"/>
                    <a:cs typeface="Arial"/>
                  </a:rPr>
                  <a:t>AUTER</a:t>
                </a:r>
                <a:endParaRPr lang="pl-PL" sz="700" b="1" dirty="0">
                  <a:solidFill>
                    <a:schemeClr val="tx1"/>
                  </a:solidFill>
                  <a:latin typeface="Arial"/>
                  <a:cs typeface="Arial"/>
                </a:endParaRPr>
              </a:p>
            </p:txBody>
          </p:sp>
        </p:grpSp>
      </p:grpSp>
      <p:pic>
        <p:nvPicPr>
          <p:cNvPr id="119" name="Image 25">
            <a:extLst>
              <a:ext uri="{FF2B5EF4-FFF2-40B4-BE49-F238E27FC236}">
                <a16:creationId xmlns:a16="http://schemas.microsoft.com/office/drawing/2014/main" id="{9C1E046F-B047-4126-837C-59650ED3D3DF}"/>
              </a:ext>
            </a:extLst>
          </p:cNvPr>
          <p:cNvPicPr preferRelativeResize="0">
            <a:picLocks/>
          </p:cNvPicPr>
          <p:nvPr/>
        </p:nvPicPr>
        <p:blipFill>
          <a:blip r:embed="rId14">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 name="Espace réservé du texte 90">
            <a:extLst>
              <a:ext uri="{FF2B5EF4-FFF2-40B4-BE49-F238E27FC236}">
                <a16:creationId xmlns:a16="http://schemas.microsoft.com/office/drawing/2014/main" id="{DE3CBA88-1206-418A-9D7B-F0B4BC0D2624}"/>
              </a:ext>
            </a:extLst>
          </p:cNvPr>
          <p:cNvSpPr txBox="1">
            <a:spLocks/>
          </p:cNvSpPr>
          <p:nvPr/>
        </p:nvSpPr>
        <p:spPr>
          <a:xfrm>
            <a:off x="873917" y="877661"/>
            <a:ext cx="679863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AUTOMATION : NOS PARTIES PRENANTES</a:t>
            </a:r>
          </a:p>
        </p:txBody>
      </p:sp>
      <p:grpSp>
        <p:nvGrpSpPr>
          <p:cNvPr id="5" name="Groupe 4">
            <a:extLst>
              <a:ext uri="{FF2B5EF4-FFF2-40B4-BE49-F238E27FC236}">
                <a16:creationId xmlns:a16="http://schemas.microsoft.com/office/drawing/2014/main" id="{D4ED9055-7688-4DBA-9450-F00C876EC1E0}"/>
              </a:ext>
            </a:extLst>
          </p:cNvPr>
          <p:cNvGrpSpPr/>
          <p:nvPr/>
        </p:nvGrpSpPr>
        <p:grpSpPr>
          <a:xfrm>
            <a:off x="7234561" y="2407177"/>
            <a:ext cx="3796253" cy="3317287"/>
            <a:chOff x="6429537" y="1599016"/>
            <a:chExt cx="3796253" cy="3317287"/>
          </a:xfrm>
        </p:grpSpPr>
        <p:pic>
          <p:nvPicPr>
            <p:cNvPr id="121" name="Image 120">
              <a:extLst>
                <a:ext uri="{FF2B5EF4-FFF2-40B4-BE49-F238E27FC236}">
                  <a16:creationId xmlns:a16="http://schemas.microsoft.com/office/drawing/2014/main" id="{00EBD4A7-1980-4E63-B3F1-584098E386D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445900" y="1599016"/>
              <a:ext cx="1591255" cy="926836"/>
            </a:xfrm>
            <a:prstGeom prst="rect">
              <a:avLst/>
            </a:prstGeom>
          </p:spPr>
        </p:pic>
        <p:pic>
          <p:nvPicPr>
            <p:cNvPr id="122" name="Image 121">
              <a:extLst>
                <a:ext uri="{FF2B5EF4-FFF2-40B4-BE49-F238E27FC236}">
                  <a16:creationId xmlns:a16="http://schemas.microsoft.com/office/drawing/2014/main" id="{D60CA5FE-5B29-4F01-AA19-66C594DA761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193011" y="1736838"/>
              <a:ext cx="1358566" cy="1282439"/>
            </a:xfrm>
            <a:prstGeom prst="rect">
              <a:avLst/>
            </a:prstGeom>
          </p:spPr>
        </p:pic>
        <p:pic>
          <p:nvPicPr>
            <p:cNvPr id="124" name="Picture 8" descr="http://zfla.com/wp-content/uploads/2015/03/Rockwell-Automation.jpg">
              <a:extLst>
                <a:ext uri="{FF2B5EF4-FFF2-40B4-BE49-F238E27FC236}">
                  <a16:creationId xmlns:a16="http://schemas.microsoft.com/office/drawing/2014/main" id="{E7A069A2-1E75-482F-B0BB-B8A95480DCDE}"/>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541816" y="3295309"/>
              <a:ext cx="1085222" cy="32991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0" descr="http://www.france-chine50.com/sites/default/files/logo_se_green.jpg">
              <a:extLst>
                <a:ext uri="{FF2B5EF4-FFF2-40B4-BE49-F238E27FC236}">
                  <a16:creationId xmlns:a16="http://schemas.microsoft.com/office/drawing/2014/main" id="{3D87D2FE-6242-4420-BDDA-F3CC72A294F4}"/>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473472" y="2613002"/>
              <a:ext cx="1324080" cy="483289"/>
            </a:xfrm>
            <a:prstGeom prst="rect">
              <a:avLst/>
            </a:prstGeom>
            <a:noFill/>
            <a:extLst>
              <a:ext uri="{909E8E84-426E-40DD-AFC4-6F175D3DCCD1}">
                <a14:hiddenFill xmlns:a14="http://schemas.microsoft.com/office/drawing/2010/main">
                  <a:solidFill>
                    <a:srgbClr val="FFFFFF"/>
                  </a:solidFill>
                </a14:hiddenFill>
              </a:ext>
            </a:extLst>
          </p:spPr>
        </p:pic>
        <p:pic>
          <p:nvPicPr>
            <p:cNvPr id="126" name="Image 125">
              <a:extLst>
                <a:ext uri="{FF2B5EF4-FFF2-40B4-BE49-F238E27FC236}">
                  <a16:creationId xmlns:a16="http://schemas.microsoft.com/office/drawing/2014/main" id="{B877E7A1-D0B1-488E-AC77-861465A98B86}"/>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482688" y="4355237"/>
              <a:ext cx="1460387" cy="561066"/>
            </a:xfrm>
            <a:prstGeom prst="rect">
              <a:avLst/>
            </a:prstGeom>
          </p:spPr>
        </p:pic>
        <p:grpSp>
          <p:nvGrpSpPr>
            <p:cNvPr id="127" name="Groupe 126">
              <a:extLst>
                <a:ext uri="{FF2B5EF4-FFF2-40B4-BE49-F238E27FC236}">
                  <a16:creationId xmlns:a16="http://schemas.microsoft.com/office/drawing/2014/main" id="{0227C20D-2A21-43A3-9596-0D1B2A6823EF}"/>
                </a:ext>
              </a:extLst>
            </p:cNvPr>
            <p:cNvGrpSpPr/>
            <p:nvPr/>
          </p:nvGrpSpPr>
          <p:grpSpPr>
            <a:xfrm>
              <a:off x="7181301" y="3569016"/>
              <a:ext cx="3044489" cy="967337"/>
              <a:chOff x="9561157" y="3313613"/>
              <a:chExt cx="2842706" cy="937904"/>
            </a:xfrm>
          </p:grpSpPr>
          <p:sp>
            <p:nvSpPr>
              <p:cNvPr id="128" name="Rectangle 127">
                <a:extLst>
                  <a:ext uri="{FF2B5EF4-FFF2-40B4-BE49-F238E27FC236}">
                    <a16:creationId xmlns:a16="http://schemas.microsoft.com/office/drawing/2014/main" id="{601C6ABA-C6ED-4F4C-A5EA-159FBF20891E}"/>
                  </a:ext>
                </a:extLst>
              </p:cNvPr>
              <p:cNvSpPr/>
              <p:nvPr/>
            </p:nvSpPr>
            <p:spPr>
              <a:xfrm>
                <a:off x="9561157" y="3313613"/>
                <a:ext cx="1042112" cy="319107"/>
              </a:xfrm>
              <a:prstGeom prst="rect">
                <a:avLst/>
              </a:prstGeom>
              <a:solidFill>
                <a:srgbClr val="FFFFFF"/>
              </a:solidFill>
              <a:ln w="12700">
                <a:no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86214" tIns="43107" rIns="86214" bIns="43107" numCol="1" spcCol="0" rtlCol="0" fromWordArt="0" anchor="t" anchorCtr="0" forceAA="0" compatLnSpc="1">
                <a:prstTxWarp prst="textNoShape">
                  <a:avLst/>
                </a:prstTxWarp>
                <a:spAutoFit/>
              </a:bodyPr>
              <a:lstStyle/>
              <a:p>
                <a:pPr algn="ctr"/>
                <a:endParaRPr lang="fr-FR" sz="1508" dirty="0">
                  <a:solidFill>
                    <a:schemeClr val="tx1">
                      <a:lumMod val="75000"/>
                      <a:lumOff val="25000"/>
                    </a:schemeClr>
                  </a:solidFill>
                </a:endParaRPr>
              </a:p>
            </p:txBody>
          </p:sp>
          <p:pic>
            <p:nvPicPr>
              <p:cNvPr id="129" name="Image 128">
                <a:extLst>
                  <a:ext uri="{FF2B5EF4-FFF2-40B4-BE49-F238E27FC236}">
                    <a16:creationId xmlns:a16="http://schemas.microsoft.com/office/drawing/2014/main" id="{8DF5F5E8-7759-49A5-92AF-393415CB886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426269" y="3441413"/>
                <a:ext cx="977594" cy="810104"/>
              </a:xfrm>
              <a:prstGeom prst="rect">
                <a:avLst/>
              </a:prstGeom>
            </p:spPr>
          </p:pic>
        </p:grpSp>
        <p:pic>
          <p:nvPicPr>
            <p:cNvPr id="130" name="Image 129">
              <a:extLst>
                <a:ext uri="{FF2B5EF4-FFF2-40B4-BE49-F238E27FC236}">
                  <a16:creationId xmlns:a16="http://schemas.microsoft.com/office/drawing/2014/main" id="{23089347-138E-4FB1-B1E2-2C0F08E1CA07}"/>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335798" y="3720895"/>
              <a:ext cx="659442" cy="828902"/>
            </a:xfrm>
            <a:prstGeom prst="rect">
              <a:avLst/>
            </a:prstGeom>
          </p:spPr>
        </p:pic>
        <p:pic>
          <p:nvPicPr>
            <p:cNvPr id="131" name="Picture 2" descr="RÃ©sultat de recherche d'images pour &quot;ABB&quot;">
              <a:extLst>
                <a:ext uri="{FF2B5EF4-FFF2-40B4-BE49-F238E27FC236}">
                  <a16:creationId xmlns:a16="http://schemas.microsoft.com/office/drawing/2014/main" id="{E330C26F-DB75-4114-A8B2-8336838E419D}"/>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193011" y="3200680"/>
              <a:ext cx="791805" cy="32991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2000px-Siemens-logo.svg">
              <a:extLst>
                <a:ext uri="{FF2B5EF4-FFF2-40B4-BE49-F238E27FC236}">
                  <a16:creationId xmlns:a16="http://schemas.microsoft.com/office/drawing/2014/main" id="{4630DD98-4BB5-4AB7-AAF6-F6DCD1CDC2D9}"/>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429537" y="3793505"/>
              <a:ext cx="1503527" cy="357982"/>
            </a:xfrm>
            <a:prstGeom prst="rect">
              <a:avLst/>
            </a:prstGeom>
            <a:noFill/>
            <a:extLst>
              <a:ext uri="{909E8E84-426E-40DD-AFC4-6F175D3DCCD1}">
                <a14:hiddenFill xmlns:a14="http://schemas.microsoft.com/office/drawing/2010/main">
                  <a:solidFill>
                    <a:srgbClr val="FFFFFF"/>
                  </a:solidFill>
                </a14:hiddenFill>
              </a:ext>
            </a:extLst>
          </p:spPr>
        </p:pic>
      </p:grpSp>
      <p:sp>
        <p:nvSpPr>
          <p:cNvPr id="113" name="ZoneTexte 112">
            <a:extLst>
              <a:ext uri="{FF2B5EF4-FFF2-40B4-BE49-F238E27FC236}">
                <a16:creationId xmlns:a16="http://schemas.microsoft.com/office/drawing/2014/main" id="{2659FBF2-D2D1-41DD-BCC5-1456B7F7D685}"/>
              </a:ext>
            </a:extLst>
          </p:cNvPr>
          <p:cNvSpPr txBox="1"/>
          <p:nvPr/>
        </p:nvSpPr>
        <p:spPr>
          <a:xfrm>
            <a:off x="715917" y="1720681"/>
            <a:ext cx="2129044" cy="369332"/>
          </a:xfrm>
          <a:prstGeom prst="rect">
            <a:avLst/>
          </a:prstGeom>
          <a:noFill/>
        </p:spPr>
        <p:txBody>
          <a:bodyPr wrap="none" rtlCol="0">
            <a:spAutoFit/>
          </a:bodyPr>
          <a:lstStyle/>
          <a:p>
            <a:r>
              <a:rPr lang="fr-FR" b="1" dirty="0">
                <a:solidFill>
                  <a:schemeClr val="accent1"/>
                </a:solidFill>
              </a:rPr>
              <a:t>NOS TECHNOLOGIES</a:t>
            </a:r>
          </a:p>
        </p:txBody>
      </p:sp>
      <p:sp>
        <p:nvSpPr>
          <p:cNvPr id="114" name="ZoneTexte 113">
            <a:extLst>
              <a:ext uri="{FF2B5EF4-FFF2-40B4-BE49-F238E27FC236}">
                <a16:creationId xmlns:a16="http://schemas.microsoft.com/office/drawing/2014/main" id="{7C1CDB09-BC55-4743-B08E-7AD1B09CD5AC}"/>
              </a:ext>
            </a:extLst>
          </p:cNvPr>
          <p:cNvSpPr txBox="1"/>
          <p:nvPr/>
        </p:nvSpPr>
        <p:spPr>
          <a:xfrm>
            <a:off x="7234231" y="1796488"/>
            <a:ext cx="1956689" cy="369332"/>
          </a:xfrm>
          <a:prstGeom prst="rect">
            <a:avLst/>
          </a:prstGeom>
          <a:noFill/>
        </p:spPr>
        <p:txBody>
          <a:bodyPr wrap="none" rtlCol="0">
            <a:spAutoFit/>
          </a:bodyPr>
          <a:lstStyle/>
          <a:p>
            <a:r>
              <a:rPr lang="fr-FR" b="1" dirty="0">
                <a:solidFill>
                  <a:schemeClr val="accent1"/>
                </a:solidFill>
              </a:rPr>
              <a:t>NOS PARTENAIRES</a:t>
            </a:r>
          </a:p>
        </p:txBody>
      </p:sp>
      <p:cxnSp>
        <p:nvCxnSpPr>
          <p:cNvPr id="132" name="Connecteur droit 131">
            <a:extLst>
              <a:ext uri="{FF2B5EF4-FFF2-40B4-BE49-F238E27FC236}">
                <a16:creationId xmlns:a16="http://schemas.microsoft.com/office/drawing/2014/main" id="{3A604BB3-FC3B-4CA5-B35D-7261E18A4ED8}"/>
              </a:ext>
            </a:extLst>
          </p:cNvPr>
          <p:cNvCxnSpPr/>
          <p:nvPr/>
        </p:nvCxnSpPr>
        <p:spPr>
          <a:xfrm>
            <a:off x="6848094" y="1804806"/>
            <a:ext cx="0" cy="44516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D374FD20-2D10-41C5-BCBA-B0E1933856FB}"/>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9070151" y="5560711"/>
            <a:ext cx="1831010" cy="444674"/>
          </a:xfrm>
          <a:prstGeom prst="rect">
            <a:avLst/>
          </a:prstGeom>
        </p:spPr>
      </p:pic>
      <p:pic>
        <p:nvPicPr>
          <p:cNvPr id="7" name="Image 6">
            <a:extLst>
              <a:ext uri="{FF2B5EF4-FFF2-40B4-BE49-F238E27FC236}">
                <a16:creationId xmlns:a16="http://schemas.microsoft.com/office/drawing/2014/main" id="{CE42B791-6A5F-42AB-96AA-645B16F36DBD}"/>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0010535" y="3902612"/>
            <a:ext cx="890626" cy="510223"/>
          </a:xfrm>
          <a:prstGeom prst="rect">
            <a:avLst/>
          </a:prstGeom>
        </p:spPr>
      </p:pic>
    </p:spTree>
    <p:extLst>
      <p:ext uri="{BB962C8B-B14F-4D97-AF65-F5344CB8AC3E}">
        <p14:creationId xmlns:p14="http://schemas.microsoft.com/office/powerpoint/2010/main" val="186137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à coins arrondis 157">
            <a:extLst>
              <a:ext uri="{FF2B5EF4-FFF2-40B4-BE49-F238E27FC236}">
                <a16:creationId xmlns:a16="http://schemas.microsoft.com/office/drawing/2014/main" id="{187C3809-4C01-4DD0-A231-2DD6C87A787A}"/>
              </a:ext>
            </a:extLst>
          </p:cNvPr>
          <p:cNvSpPr/>
          <p:nvPr/>
        </p:nvSpPr>
        <p:spPr>
          <a:xfrm>
            <a:off x="9756603" y="4548708"/>
            <a:ext cx="1972024"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11" name="Rectangle à coins arrondis 157">
            <a:extLst>
              <a:ext uri="{FF2B5EF4-FFF2-40B4-BE49-F238E27FC236}">
                <a16:creationId xmlns:a16="http://schemas.microsoft.com/office/drawing/2014/main" id="{C86080A1-CE32-4318-8BFA-D07E3CA2EE42}"/>
              </a:ext>
            </a:extLst>
          </p:cNvPr>
          <p:cNvSpPr/>
          <p:nvPr/>
        </p:nvSpPr>
        <p:spPr>
          <a:xfrm>
            <a:off x="9775692" y="3691474"/>
            <a:ext cx="1972024"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10" name="Rectangle à coins arrondis 157">
            <a:extLst>
              <a:ext uri="{FF2B5EF4-FFF2-40B4-BE49-F238E27FC236}">
                <a16:creationId xmlns:a16="http://schemas.microsoft.com/office/drawing/2014/main" id="{B523B10E-C9D1-4900-AB8F-A0B7A63F6EF8}"/>
              </a:ext>
            </a:extLst>
          </p:cNvPr>
          <p:cNvSpPr/>
          <p:nvPr/>
        </p:nvSpPr>
        <p:spPr>
          <a:xfrm>
            <a:off x="9761848" y="2709169"/>
            <a:ext cx="1972024"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09" name="Rectangle à coins arrondis 157">
            <a:extLst>
              <a:ext uri="{FF2B5EF4-FFF2-40B4-BE49-F238E27FC236}">
                <a16:creationId xmlns:a16="http://schemas.microsoft.com/office/drawing/2014/main" id="{47F4A5AC-A151-4556-9EBE-4B0B119EA6F8}"/>
              </a:ext>
            </a:extLst>
          </p:cNvPr>
          <p:cNvSpPr/>
          <p:nvPr/>
        </p:nvSpPr>
        <p:spPr>
          <a:xfrm>
            <a:off x="9772089" y="1660366"/>
            <a:ext cx="1961783"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08" name="Rectangle à coins arrondis 157">
            <a:extLst>
              <a:ext uri="{FF2B5EF4-FFF2-40B4-BE49-F238E27FC236}">
                <a16:creationId xmlns:a16="http://schemas.microsoft.com/office/drawing/2014/main" id="{6E7F0108-9A29-4250-90F9-C4A943116199}"/>
              </a:ext>
            </a:extLst>
          </p:cNvPr>
          <p:cNvSpPr/>
          <p:nvPr/>
        </p:nvSpPr>
        <p:spPr>
          <a:xfrm>
            <a:off x="6129840" y="4297502"/>
            <a:ext cx="3464197"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07" name="Rectangle à coins arrondis 157">
            <a:extLst>
              <a:ext uri="{FF2B5EF4-FFF2-40B4-BE49-F238E27FC236}">
                <a16:creationId xmlns:a16="http://schemas.microsoft.com/office/drawing/2014/main" id="{4B9827FF-1E7C-450E-901E-D67CB5A704AD}"/>
              </a:ext>
            </a:extLst>
          </p:cNvPr>
          <p:cNvSpPr/>
          <p:nvPr/>
        </p:nvSpPr>
        <p:spPr>
          <a:xfrm>
            <a:off x="6137391" y="3214591"/>
            <a:ext cx="3464197"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06" name="Rectangle à coins arrondis 157">
            <a:extLst>
              <a:ext uri="{FF2B5EF4-FFF2-40B4-BE49-F238E27FC236}">
                <a16:creationId xmlns:a16="http://schemas.microsoft.com/office/drawing/2014/main" id="{9BB5AC90-015D-40FC-9E01-FE41FF53348D}"/>
              </a:ext>
            </a:extLst>
          </p:cNvPr>
          <p:cNvSpPr/>
          <p:nvPr/>
        </p:nvSpPr>
        <p:spPr>
          <a:xfrm>
            <a:off x="6135778" y="1662941"/>
            <a:ext cx="3464197"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04" name="Rectangle à coins arrondis 157">
            <a:extLst>
              <a:ext uri="{FF2B5EF4-FFF2-40B4-BE49-F238E27FC236}">
                <a16:creationId xmlns:a16="http://schemas.microsoft.com/office/drawing/2014/main" id="{3E417400-321D-4ABF-A676-F42F922CF12B}"/>
              </a:ext>
            </a:extLst>
          </p:cNvPr>
          <p:cNvSpPr/>
          <p:nvPr/>
        </p:nvSpPr>
        <p:spPr>
          <a:xfrm>
            <a:off x="3378254" y="5343469"/>
            <a:ext cx="2518419"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03" name="Rectangle à coins arrondis 157">
            <a:extLst>
              <a:ext uri="{FF2B5EF4-FFF2-40B4-BE49-F238E27FC236}">
                <a16:creationId xmlns:a16="http://schemas.microsoft.com/office/drawing/2014/main" id="{CCB8D35D-D168-4B41-9260-2B36C1C23D0F}"/>
              </a:ext>
            </a:extLst>
          </p:cNvPr>
          <p:cNvSpPr/>
          <p:nvPr/>
        </p:nvSpPr>
        <p:spPr>
          <a:xfrm>
            <a:off x="3374949" y="4313630"/>
            <a:ext cx="2518419"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02" name="Rectangle à coins arrondis 157">
            <a:extLst>
              <a:ext uri="{FF2B5EF4-FFF2-40B4-BE49-F238E27FC236}">
                <a16:creationId xmlns:a16="http://schemas.microsoft.com/office/drawing/2014/main" id="{A99C60E1-90EF-48F2-925C-3BD965AD119B}"/>
              </a:ext>
            </a:extLst>
          </p:cNvPr>
          <p:cNvSpPr/>
          <p:nvPr/>
        </p:nvSpPr>
        <p:spPr>
          <a:xfrm>
            <a:off x="3381115" y="1660762"/>
            <a:ext cx="2518419"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98" name="Rectangle à coins arrondis 157">
            <a:extLst>
              <a:ext uri="{FF2B5EF4-FFF2-40B4-BE49-F238E27FC236}">
                <a16:creationId xmlns:a16="http://schemas.microsoft.com/office/drawing/2014/main" id="{9D7031FA-86A7-4E1E-9C5A-61B43DE1D5C2}"/>
              </a:ext>
            </a:extLst>
          </p:cNvPr>
          <p:cNvSpPr/>
          <p:nvPr/>
        </p:nvSpPr>
        <p:spPr>
          <a:xfrm>
            <a:off x="688398" y="4312551"/>
            <a:ext cx="2518419"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96" name="Rectangle à coins arrondis 157">
            <a:extLst>
              <a:ext uri="{FF2B5EF4-FFF2-40B4-BE49-F238E27FC236}">
                <a16:creationId xmlns:a16="http://schemas.microsoft.com/office/drawing/2014/main" id="{392C831F-ADB4-43A7-919C-AFCEA5239C44}"/>
              </a:ext>
            </a:extLst>
          </p:cNvPr>
          <p:cNvSpPr/>
          <p:nvPr/>
        </p:nvSpPr>
        <p:spPr>
          <a:xfrm>
            <a:off x="684910" y="1657651"/>
            <a:ext cx="2518419" cy="32841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18</a:t>
            </a:fld>
            <a:endParaRPr lang="fr-FR" dirty="0"/>
          </a:p>
        </p:txBody>
      </p:sp>
      <p:pic>
        <p:nvPicPr>
          <p:cNvPr id="119" name="Image 25">
            <a:extLst>
              <a:ext uri="{FF2B5EF4-FFF2-40B4-BE49-F238E27FC236}">
                <a16:creationId xmlns:a16="http://schemas.microsoft.com/office/drawing/2014/main" id="{9C1E046F-B047-4126-837C-59650ED3D3DF}"/>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 name="Espace réservé du texte 90">
            <a:extLst>
              <a:ext uri="{FF2B5EF4-FFF2-40B4-BE49-F238E27FC236}">
                <a16:creationId xmlns:a16="http://schemas.microsoft.com/office/drawing/2014/main" id="{DE3CBA88-1206-418A-9D7B-F0B4BC0D2624}"/>
              </a:ext>
            </a:extLst>
          </p:cNvPr>
          <p:cNvSpPr txBox="1">
            <a:spLocks/>
          </p:cNvSpPr>
          <p:nvPr/>
        </p:nvSpPr>
        <p:spPr>
          <a:xfrm>
            <a:off x="873917" y="877661"/>
            <a:ext cx="679863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AUTOMATION : NOS CLIENTS</a:t>
            </a:r>
          </a:p>
        </p:txBody>
      </p:sp>
      <p:grpSp>
        <p:nvGrpSpPr>
          <p:cNvPr id="114" name="Groupe 113">
            <a:extLst>
              <a:ext uri="{FF2B5EF4-FFF2-40B4-BE49-F238E27FC236}">
                <a16:creationId xmlns:a16="http://schemas.microsoft.com/office/drawing/2014/main" id="{272511B3-7D1C-41A3-A304-BA91AE123027}"/>
              </a:ext>
            </a:extLst>
          </p:cNvPr>
          <p:cNvGrpSpPr/>
          <p:nvPr/>
        </p:nvGrpSpPr>
        <p:grpSpPr>
          <a:xfrm>
            <a:off x="690276" y="2019459"/>
            <a:ext cx="2403507" cy="2198054"/>
            <a:chOff x="86655" y="1491002"/>
            <a:chExt cx="3714807" cy="3350471"/>
          </a:xfrm>
        </p:grpSpPr>
        <p:pic>
          <p:nvPicPr>
            <p:cNvPr id="178" name="Picture 4" descr="RÃ©sultat de recherche d'images pour &quot;Storengy&quot;">
              <a:extLst>
                <a:ext uri="{FF2B5EF4-FFF2-40B4-BE49-F238E27FC236}">
                  <a16:creationId xmlns:a16="http://schemas.microsoft.com/office/drawing/2014/main" id="{7403F746-FC67-4BF0-BED1-9502FB51AF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655" y="2272943"/>
              <a:ext cx="1596368" cy="89278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6" descr="RÃ©sultat de recherche d'images pour &quot;grt gaz&quot;">
              <a:extLst>
                <a:ext uri="{FF2B5EF4-FFF2-40B4-BE49-F238E27FC236}">
                  <a16:creationId xmlns:a16="http://schemas.microsoft.com/office/drawing/2014/main" id="{E1E4B1E6-75D7-4B04-83D2-F9ECF5583B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356" y="3064237"/>
              <a:ext cx="1446758" cy="681348"/>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8" descr="RÃ©sultat de recherche d'images pour &quot;SOLAIRE DIRECT&quot;">
              <a:extLst>
                <a:ext uri="{FF2B5EF4-FFF2-40B4-BE49-F238E27FC236}">
                  <a16:creationId xmlns:a16="http://schemas.microsoft.com/office/drawing/2014/main" id="{218787F3-F050-4E63-A30F-05E391E5EF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905" y="3874647"/>
              <a:ext cx="1617072" cy="733267"/>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2" descr="RÃ©sultat de recherche d'images pour &quot;CNR&quot;">
              <a:extLst>
                <a:ext uri="{FF2B5EF4-FFF2-40B4-BE49-F238E27FC236}">
                  <a16:creationId xmlns:a16="http://schemas.microsoft.com/office/drawing/2014/main" id="{B2E13FF5-829E-4224-A5F8-BF76FF98E14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32930" y="3092082"/>
              <a:ext cx="1258460" cy="755077"/>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16" descr="RÃ©sultat de recherche d'images pour &quot;SHEM&quot;">
              <a:extLst>
                <a:ext uri="{FF2B5EF4-FFF2-40B4-BE49-F238E27FC236}">
                  <a16:creationId xmlns:a16="http://schemas.microsoft.com/office/drawing/2014/main" id="{5135C6C7-3DAD-4B52-8E26-3B0DAEB38C6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11597"/>
            <a:stretch/>
          </p:blipFill>
          <p:spPr bwMode="auto">
            <a:xfrm>
              <a:off x="1887462" y="1491002"/>
              <a:ext cx="1494319" cy="938626"/>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20" descr="RÃ©sultat de recherche d'images pour &quot;Engie digital&quot;">
              <a:extLst>
                <a:ext uri="{FF2B5EF4-FFF2-40B4-BE49-F238E27FC236}">
                  <a16:creationId xmlns:a16="http://schemas.microsoft.com/office/drawing/2014/main" id="{A7E0191F-A8A8-4527-B77B-8E9988559B5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3356" y="1504257"/>
              <a:ext cx="1447476" cy="810586"/>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4" descr="RÃ©sultat de recherche d'images pour &quot;Tractebel&quot;">
              <a:extLst>
                <a:ext uri="{FF2B5EF4-FFF2-40B4-BE49-F238E27FC236}">
                  <a16:creationId xmlns:a16="http://schemas.microsoft.com/office/drawing/2014/main" id="{C03AD30B-6C64-49DC-9AC7-98517A41EB8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21209" y="2568751"/>
              <a:ext cx="1980253" cy="500601"/>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26" descr="RÃ©sultat de recherche d'images pour &quot;engie green&quot;">
              <a:extLst>
                <a:ext uri="{FF2B5EF4-FFF2-40B4-BE49-F238E27FC236}">
                  <a16:creationId xmlns:a16="http://schemas.microsoft.com/office/drawing/2014/main" id="{0008949F-8CA4-43A6-9267-38AAFA058109}"/>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59091" y="3862277"/>
              <a:ext cx="1617071" cy="979196"/>
            </a:xfrm>
            <a:prstGeom prst="rect">
              <a:avLst/>
            </a:prstGeom>
            <a:noFill/>
            <a:extLst>
              <a:ext uri="{909E8E84-426E-40DD-AFC4-6F175D3DCCD1}">
                <a14:hiddenFill xmlns:a14="http://schemas.microsoft.com/office/drawing/2010/main">
                  <a:solidFill>
                    <a:srgbClr val="FFFFFF"/>
                  </a:solidFill>
                </a14:hiddenFill>
              </a:ext>
            </a:extLst>
          </p:spPr>
        </p:pic>
      </p:grpSp>
      <p:pic>
        <p:nvPicPr>
          <p:cNvPr id="132" name="Picture 28" descr="RÃ©sultat de recherche d'images pour &quot;air liquide&quot;">
            <a:extLst>
              <a:ext uri="{FF2B5EF4-FFF2-40B4-BE49-F238E27FC236}">
                <a16:creationId xmlns:a16="http://schemas.microsoft.com/office/drawing/2014/main" id="{15E5BE27-AEC4-445B-A450-3D51BD54275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102049" y="2272898"/>
            <a:ext cx="623463" cy="46699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e 24">
            <a:extLst>
              <a:ext uri="{FF2B5EF4-FFF2-40B4-BE49-F238E27FC236}">
                <a16:creationId xmlns:a16="http://schemas.microsoft.com/office/drawing/2014/main" id="{4A39E114-B7C3-41F6-A489-50AF4E5730C9}"/>
              </a:ext>
            </a:extLst>
          </p:cNvPr>
          <p:cNvGrpSpPr/>
          <p:nvPr/>
        </p:nvGrpSpPr>
        <p:grpSpPr>
          <a:xfrm>
            <a:off x="3313794" y="1639199"/>
            <a:ext cx="2536636" cy="2444736"/>
            <a:chOff x="3687721" y="1639199"/>
            <a:chExt cx="2536636" cy="2444736"/>
          </a:xfrm>
        </p:grpSpPr>
        <p:grpSp>
          <p:nvGrpSpPr>
            <p:cNvPr id="140" name="Groupe 139">
              <a:extLst>
                <a:ext uri="{FF2B5EF4-FFF2-40B4-BE49-F238E27FC236}">
                  <a16:creationId xmlns:a16="http://schemas.microsoft.com/office/drawing/2014/main" id="{FD79390E-B0F6-41E9-BFC3-9D3CFCF44395}"/>
                </a:ext>
              </a:extLst>
            </p:cNvPr>
            <p:cNvGrpSpPr/>
            <p:nvPr/>
          </p:nvGrpSpPr>
          <p:grpSpPr>
            <a:xfrm>
              <a:off x="3687721" y="2152366"/>
              <a:ext cx="2536636" cy="1931569"/>
              <a:chOff x="3987464" y="2537946"/>
              <a:chExt cx="3281187" cy="2498521"/>
            </a:xfrm>
          </p:grpSpPr>
          <p:pic>
            <p:nvPicPr>
              <p:cNvPr id="156" name="Picture 34" descr="RÃ©sultat de recherche d'images pour &quot;carbone savoie logo&quot;">
                <a:extLst>
                  <a:ext uri="{FF2B5EF4-FFF2-40B4-BE49-F238E27FC236}">
                    <a16:creationId xmlns:a16="http://schemas.microsoft.com/office/drawing/2014/main" id="{EEC86087-AC6F-4E10-BEED-DCF4A6EBF58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240472" y="2537946"/>
                <a:ext cx="1285263" cy="458045"/>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36" descr="RÃ©sultat de recherche d'images pour &quot;ugitech logo&quot;">
                <a:extLst>
                  <a:ext uri="{FF2B5EF4-FFF2-40B4-BE49-F238E27FC236}">
                    <a16:creationId xmlns:a16="http://schemas.microsoft.com/office/drawing/2014/main" id="{F38206BD-03D8-427C-9F58-8FDC03D943B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178632" y="4432399"/>
                <a:ext cx="1516749" cy="60406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74" descr="RÃ©sultat de recherche d'images pour &quot;MSSA logo&quot;">
                <a:extLst>
                  <a:ext uri="{FF2B5EF4-FFF2-40B4-BE49-F238E27FC236}">
                    <a16:creationId xmlns:a16="http://schemas.microsoft.com/office/drawing/2014/main" id="{C2D1E6F3-934A-4C83-AA21-BAABF0882AC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720025" y="3990180"/>
                <a:ext cx="1516749" cy="261703"/>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78" descr="RÃ©sultat de recherche d'images pour &quot;novelis logo&quot;">
                <a:extLst>
                  <a:ext uri="{FF2B5EF4-FFF2-40B4-BE49-F238E27FC236}">
                    <a16:creationId xmlns:a16="http://schemas.microsoft.com/office/drawing/2014/main" id="{FE58BA68-EBAD-49C8-B20D-7CDB9EDBDB38}"/>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740374" y="3386390"/>
                <a:ext cx="1218141" cy="349705"/>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80" descr="RÃ©sultat de recherche d'images pour &quot;pasini logo&quot;">
                <a:extLst>
                  <a:ext uri="{FF2B5EF4-FFF2-40B4-BE49-F238E27FC236}">
                    <a16:creationId xmlns:a16="http://schemas.microsoft.com/office/drawing/2014/main" id="{10364482-C3BD-414E-8D08-020870445E53}"/>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070844" y="3025892"/>
                <a:ext cx="1471573" cy="101920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82" descr="RÃ©sultat de recherche d'images pour &quot;ponticelli&quot;">
                <a:extLst>
                  <a:ext uri="{FF2B5EF4-FFF2-40B4-BE49-F238E27FC236}">
                    <a16:creationId xmlns:a16="http://schemas.microsoft.com/office/drawing/2014/main" id="{4AB4A9A8-77C5-4734-9322-3A2100915001}"/>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987464" y="3650860"/>
                <a:ext cx="1516749" cy="808933"/>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92" descr="RÃ©sultat de recherche d'images pour &quot;minitubes&quot;">
                <a:extLst>
                  <a:ext uri="{FF2B5EF4-FFF2-40B4-BE49-F238E27FC236}">
                    <a16:creationId xmlns:a16="http://schemas.microsoft.com/office/drawing/2014/main" id="{AF5AA928-6FDA-42CB-ADEA-B7C75CF6A1B0}"/>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751901" y="2701749"/>
                <a:ext cx="1516750" cy="232535"/>
              </a:xfrm>
              <a:prstGeom prst="rect">
                <a:avLst/>
              </a:prstGeom>
              <a:noFill/>
              <a:extLst>
                <a:ext uri="{909E8E84-426E-40DD-AFC4-6F175D3DCCD1}">
                  <a14:hiddenFill xmlns:a14="http://schemas.microsoft.com/office/drawing/2010/main">
                    <a:solidFill>
                      <a:srgbClr val="FFFFFF"/>
                    </a:solidFill>
                  </a14:hiddenFill>
                </a:ext>
              </a:extLst>
            </p:spPr>
          </p:pic>
        </p:grpSp>
        <p:sp>
          <p:nvSpPr>
            <p:cNvPr id="142" name="ZoneTexte 141">
              <a:extLst>
                <a:ext uri="{FF2B5EF4-FFF2-40B4-BE49-F238E27FC236}">
                  <a16:creationId xmlns:a16="http://schemas.microsoft.com/office/drawing/2014/main" id="{264E446C-8FD8-4F7D-8E3A-CC936C840180}"/>
                </a:ext>
              </a:extLst>
            </p:cNvPr>
            <p:cNvSpPr txBox="1"/>
            <p:nvPr/>
          </p:nvSpPr>
          <p:spPr>
            <a:xfrm>
              <a:off x="3774011" y="1639199"/>
              <a:ext cx="1523238" cy="369332"/>
            </a:xfrm>
            <a:prstGeom prst="rect">
              <a:avLst/>
            </a:prstGeom>
            <a:noFill/>
          </p:spPr>
          <p:txBody>
            <a:bodyPr wrap="none" rtlCol="0">
              <a:spAutoFit/>
            </a:bodyPr>
            <a:lstStyle/>
            <a:p>
              <a:r>
                <a:rPr lang="fr-FR" b="1" dirty="0">
                  <a:solidFill>
                    <a:schemeClr val="bg1"/>
                  </a:solidFill>
                </a:rPr>
                <a:t>METALLURGIE</a:t>
              </a:r>
            </a:p>
          </p:txBody>
        </p:sp>
      </p:grpSp>
      <p:sp>
        <p:nvSpPr>
          <p:cNvPr id="143" name="ZoneTexte 142">
            <a:extLst>
              <a:ext uri="{FF2B5EF4-FFF2-40B4-BE49-F238E27FC236}">
                <a16:creationId xmlns:a16="http://schemas.microsoft.com/office/drawing/2014/main" id="{043F6981-5F07-4B19-82E7-783BA1A07D64}"/>
              </a:ext>
            </a:extLst>
          </p:cNvPr>
          <p:cNvSpPr txBox="1"/>
          <p:nvPr/>
        </p:nvSpPr>
        <p:spPr>
          <a:xfrm>
            <a:off x="688398" y="1640210"/>
            <a:ext cx="1639551" cy="369332"/>
          </a:xfrm>
          <a:prstGeom prst="rect">
            <a:avLst/>
          </a:prstGeom>
          <a:noFill/>
        </p:spPr>
        <p:txBody>
          <a:bodyPr wrap="none" rtlCol="0">
            <a:spAutoFit/>
          </a:bodyPr>
          <a:lstStyle/>
          <a:p>
            <a:r>
              <a:rPr lang="fr-FR" b="1" dirty="0">
                <a:solidFill>
                  <a:schemeClr val="bg1"/>
                </a:solidFill>
              </a:rPr>
              <a:t>GROUPE ENGIE</a:t>
            </a:r>
          </a:p>
        </p:txBody>
      </p:sp>
      <p:grpSp>
        <p:nvGrpSpPr>
          <p:cNvPr id="26" name="Groupe 25">
            <a:extLst>
              <a:ext uri="{FF2B5EF4-FFF2-40B4-BE49-F238E27FC236}">
                <a16:creationId xmlns:a16="http://schemas.microsoft.com/office/drawing/2014/main" id="{C8181616-9ABB-4E88-B1DD-8C878E07498B}"/>
              </a:ext>
            </a:extLst>
          </p:cNvPr>
          <p:cNvGrpSpPr/>
          <p:nvPr/>
        </p:nvGrpSpPr>
        <p:grpSpPr>
          <a:xfrm>
            <a:off x="3421433" y="4298504"/>
            <a:ext cx="2475468" cy="880688"/>
            <a:chOff x="3690187" y="4493069"/>
            <a:chExt cx="2475468" cy="880688"/>
          </a:xfrm>
        </p:grpSpPr>
        <p:grpSp>
          <p:nvGrpSpPr>
            <p:cNvPr id="138" name="Groupe 137">
              <a:extLst>
                <a:ext uri="{FF2B5EF4-FFF2-40B4-BE49-F238E27FC236}">
                  <a16:creationId xmlns:a16="http://schemas.microsoft.com/office/drawing/2014/main" id="{1D30288E-4C53-4F3A-99F8-DC83E1D6F5D4}"/>
                </a:ext>
              </a:extLst>
            </p:cNvPr>
            <p:cNvGrpSpPr/>
            <p:nvPr/>
          </p:nvGrpSpPr>
          <p:grpSpPr>
            <a:xfrm>
              <a:off x="3807986" y="4840727"/>
              <a:ext cx="2357669" cy="533030"/>
              <a:chOff x="2630715" y="5776829"/>
              <a:chExt cx="3049692" cy="689484"/>
            </a:xfrm>
          </p:grpSpPr>
          <p:pic>
            <p:nvPicPr>
              <p:cNvPr id="163" name="Picture 58" descr="RÃ©sultat de recherche d'images pour &quot;GRDF&quot;">
                <a:extLst>
                  <a:ext uri="{FF2B5EF4-FFF2-40B4-BE49-F238E27FC236}">
                    <a16:creationId xmlns:a16="http://schemas.microsoft.com/office/drawing/2014/main" id="{A2501413-32CA-490A-A1D0-BE0C260330E7}"/>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630715" y="5776829"/>
                <a:ext cx="689484" cy="689484"/>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0" descr="RÃ©sultat de recherche d'images pour &quot;TOTAL&quot;">
                <a:extLst>
                  <a:ext uri="{FF2B5EF4-FFF2-40B4-BE49-F238E27FC236}">
                    <a16:creationId xmlns:a16="http://schemas.microsoft.com/office/drawing/2014/main" id="{329E6C3A-774B-41AE-8A51-E2397B4D61D7}"/>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457610" y="5950003"/>
                <a:ext cx="1173274" cy="36865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86" descr="RÃ©sultat de recherche d'images pour &quot;spse logo&quot;">
                <a:extLst>
                  <a:ext uri="{FF2B5EF4-FFF2-40B4-BE49-F238E27FC236}">
                    <a16:creationId xmlns:a16="http://schemas.microsoft.com/office/drawing/2014/main" id="{9752938A-E152-4C9D-95D9-2E53A8415DE7}"/>
                  </a:ext>
                </a:extLst>
              </p:cNvPr>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839376" y="6075583"/>
                <a:ext cx="841031" cy="240294"/>
              </a:xfrm>
              <a:prstGeom prst="rect">
                <a:avLst/>
              </a:prstGeom>
              <a:noFill/>
              <a:extLst>
                <a:ext uri="{909E8E84-426E-40DD-AFC4-6F175D3DCCD1}">
                  <a14:hiddenFill xmlns:a14="http://schemas.microsoft.com/office/drawing/2010/main">
                    <a:solidFill>
                      <a:srgbClr val="FFFFFF"/>
                    </a:solidFill>
                  </a14:hiddenFill>
                </a:ext>
              </a:extLst>
            </p:spPr>
          </p:pic>
        </p:grpSp>
        <p:sp>
          <p:nvSpPr>
            <p:cNvPr id="144" name="ZoneTexte 143">
              <a:extLst>
                <a:ext uri="{FF2B5EF4-FFF2-40B4-BE49-F238E27FC236}">
                  <a16:creationId xmlns:a16="http://schemas.microsoft.com/office/drawing/2014/main" id="{B0E6347A-0C50-4043-A9D9-498EE84D18FB}"/>
                </a:ext>
              </a:extLst>
            </p:cNvPr>
            <p:cNvSpPr txBox="1"/>
            <p:nvPr/>
          </p:nvSpPr>
          <p:spPr>
            <a:xfrm>
              <a:off x="3690187" y="4493069"/>
              <a:ext cx="1902232" cy="369332"/>
            </a:xfrm>
            <a:prstGeom prst="rect">
              <a:avLst/>
            </a:prstGeom>
            <a:noFill/>
          </p:spPr>
          <p:txBody>
            <a:bodyPr wrap="square" rtlCol="0">
              <a:spAutoFit/>
            </a:bodyPr>
            <a:lstStyle/>
            <a:p>
              <a:r>
                <a:rPr lang="fr-FR" b="1" dirty="0">
                  <a:solidFill>
                    <a:schemeClr val="bg1"/>
                  </a:solidFill>
                </a:rPr>
                <a:t>PETROLE / GAZ</a:t>
              </a:r>
            </a:p>
          </p:txBody>
        </p:sp>
      </p:grpSp>
      <p:grpSp>
        <p:nvGrpSpPr>
          <p:cNvPr id="28" name="Groupe 27">
            <a:extLst>
              <a:ext uri="{FF2B5EF4-FFF2-40B4-BE49-F238E27FC236}">
                <a16:creationId xmlns:a16="http://schemas.microsoft.com/office/drawing/2014/main" id="{227E4B31-C701-424A-90E6-C4CECBC75B69}"/>
              </a:ext>
            </a:extLst>
          </p:cNvPr>
          <p:cNvGrpSpPr/>
          <p:nvPr/>
        </p:nvGrpSpPr>
        <p:grpSpPr>
          <a:xfrm>
            <a:off x="9695615" y="3679961"/>
            <a:ext cx="2102955" cy="860034"/>
            <a:chOff x="6520836" y="3532950"/>
            <a:chExt cx="2102955" cy="860034"/>
          </a:xfrm>
        </p:grpSpPr>
        <p:grpSp>
          <p:nvGrpSpPr>
            <p:cNvPr id="136" name="Groupe 135">
              <a:extLst>
                <a:ext uri="{FF2B5EF4-FFF2-40B4-BE49-F238E27FC236}">
                  <a16:creationId xmlns:a16="http://schemas.microsoft.com/office/drawing/2014/main" id="{D9EB5688-EF5E-411B-B3B8-3591DF9BDDDF}"/>
                </a:ext>
              </a:extLst>
            </p:cNvPr>
            <p:cNvGrpSpPr/>
            <p:nvPr/>
          </p:nvGrpSpPr>
          <p:grpSpPr>
            <a:xfrm>
              <a:off x="6688108" y="3890505"/>
              <a:ext cx="1739150" cy="502479"/>
              <a:chOff x="6428570" y="4559872"/>
              <a:chExt cx="2249622" cy="649966"/>
            </a:xfrm>
          </p:grpSpPr>
          <p:pic>
            <p:nvPicPr>
              <p:cNvPr id="169" name="Picture 70" descr="RÃ©sultat de recherche d'images pour &quot;soitec&quot;">
                <a:extLst>
                  <a:ext uri="{FF2B5EF4-FFF2-40B4-BE49-F238E27FC236}">
                    <a16:creationId xmlns:a16="http://schemas.microsoft.com/office/drawing/2014/main" id="{72E54BA7-2D68-48FF-B51D-EAFF6B55819D}"/>
                  </a:ext>
                </a:extLst>
              </p:cNvPr>
              <p:cNvPicPr>
                <a:picLocks noChangeAspect="1" noChangeArrowheads="1"/>
              </p:cNvPicPr>
              <p:nvPr/>
            </p:nvPicPr>
            <p:blipFill rotWithShape="1">
              <a:blip r:embed="rId22"/>
              <a:srcRect/>
              <a:stretch/>
            </p:blipFill>
            <p:spPr bwMode="auto">
              <a:xfrm>
                <a:off x="6428570" y="4738944"/>
                <a:ext cx="1153813" cy="307055"/>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72" descr="RÃ©sultat de recherche d'images pour &quot;ST micro electronic&quot;">
                <a:extLst>
                  <a:ext uri="{FF2B5EF4-FFF2-40B4-BE49-F238E27FC236}">
                    <a16:creationId xmlns:a16="http://schemas.microsoft.com/office/drawing/2014/main" id="{0F67EE29-34FF-4776-BBA1-3D3FCA85EEE6}"/>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560706" y="4559872"/>
                <a:ext cx="1117486" cy="649966"/>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ZoneTexte 144">
              <a:extLst>
                <a:ext uri="{FF2B5EF4-FFF2-40B4-BE49-F238E27FC236}">
                  <a16:creationId xmlns:a16="http://schemas.microsoft.com/office/drawing/2014/main" id="{1C7C99F1-B4B1-4DE2-B0A0-1F0318E2CEA5}"/>
                </a:ext>
              </a:extLst>
            </p:cNvPr>
            <p:cNvSpPr txBox="1"/>
            <p:nvPr/>
          </p:nvSpPr>
          <p:spPr>
            <a:xfrm>
              <a:off x="6520836" y="3532950"/>
              <a:ext cx="2102955" cy="369332"/>
            </a:xfrm>
            <a:prstGeom prst="rect">
              <a:avLst/>
            </a:prstGeom>
            <a:noFill/>
          </p:spPr>
          <p:txBody>
            <a:bodyPr wrap="square" rtlCol="0">
              <a:spAutoFit/>
            </a:bodyPr>
            <a:lstStyle/>
            <a:p>
              <a:r>
                <a:rPr lang="fr-FR" b="1" dirty="0">
                  <a:solidFill>
                    <a:schemeClr val="bg1"/>
                  </a:solidFill>
                </a:rPr>
                <a:t>MICRO Electronique</a:t>
              </a:r>
            </a:p>
          </p:txBody>
        </p:sp>
      </p:grpSp>
      <p:grpSp>
        <p:nvGrpSpPr>
          <p:cNvPr id="29" name="Groupe 28">
            <a:extLst>
              <a:ext uri="{FF2B5EF4-FFF2-40B4-BE49-F238E27FC236}">
                <a16:creationId xmlns:a16="http://schemas.microsoft.com/office/drawing/2014/main" id="{082232DE-C2F2-49D7-AE67-714085720489}"/>
              </a:ext>
            </a:extLst>
          </p:cNvPr>
          <p:cNvGrpSpPr/>
          <p:nvPr/>
        </p:nvGrpSpPr>
        <p:grpSpPr>
          <a:xfrm>
            <a:off x="6058721" y="3204217"/>
            <a:ext cx="3535316" cy="933149"/>
            <a:chOff x="6212526" y="4192428"/>
            <a:chExt cx="3535316" cy="933149"/>
          </a:xfrm>
        </p:grpSpPr>
        <p:grpSp>
          <p:nvGrpSpPr>
            <p:cNvPr id="135" name="Groupe 134">
              <a:extLst>
                <a:ext uri="{FF2B5EF4-FFF2-40B4-BE49-F238E27FC236}">
                  <a16:creationId xmlns:a16="http://schemas.microsoft.com/office/drawing/2014/main" id="{29B4C1E5-25CB-42C2-AD11-56FADF3E75D2}"/>
                </a:ext>
              </a:extLst>
            </p:cNvPr>
            <p:cNvGrpSpPr/>
            <p:nvPr/>
          </p:nvGrpSpPr>
          <p:grpSpPr>
            <a:xfrm>
              <a:off x="6280618" y="4566178"/>
              <a:ext cx="3416369" cy="559399"/>
              <a:chOff x="7847191" y="3972136"/>
              <a:chExt cx="4419139" cy="723593"/>
            </a:xfrm>
          </p:grpSpPr>
          <p:pic>
            <p:nvPicPr>
              <p:cNvPr id="171" name="Picture 52" descr="RÃ©sultat de recherche d'images pour &quot;edf cih logo&quot;">
                <a:extLst>
                  <a:ext uri="{FF2B5EF4-FFF2-40B4-BE49-F238E27FC236}">
                    <a16:creationId xmlns:a16="http://schemas.microsoft.com/office/drawing/2014/main" id="{19661F3F-927F-46E5-924F-2339A268F106}"/>
                  </a:ext>
                </a:extLst>
              </p:cNvPr>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1110340" y="4103098"/>
                <a:ext cx="1155990" cy="50093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2" descr="RÃ©sultat de recherche d'images pour &quot;HYDROSTADIUM logo&quot;">
                <a:extLst>
                  <a:ext uri="{FF2B5EF4-FFF2-40B4-BE49-F238E27FC236}">
                    <a16:creationId xmlns:a16="http://schemas.microsoft.com/office/drawing/2014/main" id="{16D457F9-5183-42A9-928F-182B547902A1}"/>
                  </a:ext>
                </a:extLst>
              </p:cNvPr>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847191" y="3972136"/>
                <a:ext cx="1617072" cy="723593"/>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64" descr="RÃ©sultat de recherche d'images pour &quot;hydrowatt logo&quot;">
                <a:extLst>
                  <a:ext uri="{FF2B5EF4-FFF2-40B4-BE49-F238E27FC236}">
                    <a16:creationId xmlns:a16="http://schemas.microsoft.com/office/drawing/2014/main" id="{D79AF0E1-BD5F-4AD5-AD51-09DE1248EC04}"/>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9558595" y="4018431"/>
                <a:ext cx="1448752" cy="622709"/>
              </a:xfrm>
              <a:prstGeom prst="rect">
                <a:avLst/>
              </a:prstGeom>
              <a:noFill/>
              <a:extLst>
                <a:ext uri="{909E8E84-426E-40DD-AFC4-6F175D3DCCD1}">
                  <a14:hiddenFill xmlns:a14="http://schemas.microsoft.com/office/drawing/2010/main">
                    <a:solidFill>
                      <a:srgbClr val="FFFFFF"/>
                    </a:solidFill>
                  </a14:hiddenFill>
                </a:ext>
              </a:extLst>
            </p:spPr>
          </p:pic>
        </p:grpSp>
        <p:sp>
          <p:nvSpPr>
            <p:cNvPr id="146" name="ZoneTexte 145">
              <a:extLst>
                <a:ext uri="{FF2B5EF4-FFF2-40B4-BE49-F238E27FC236}">
                  <a16:creationId xmlns:a16="http://schemas.microsoft.com/office/drawing/2014/main" id="{182C4D54-6074-44D9-A89D-5352399501C9}"/>
                </a:ext>
              </a:extLst>
            </p:cNvPr>
            <p:cNvSpPr txBox="1"/>
            <p:nvPr/>
          </p:nvSpPr>
          <p:spPr>
            <a:xfrm>
              <a:off x="6212526" y="4192428"/>
              <a:ext cx="3535316" cy="369332"/>
            </a:xfrm>
            <a:prstGeom prst="rect">
              <a:avLst/>
            </a:prstGeom>
            <a:noFill/>
          </p:spPr>
          <p:txBody>
            <a:bodyPr wrap="square" rtlCol="0">
              <a:spAutoFit/>
            </a:bodyPr>
            <a:lstStyle/>
            <a:p>
              <a:pPr algn="ctr"/>
              <a:r>
                <a:rPr lang="fr-FR" b="1" dirty="0">
                  <a:solidFill>
                    <a:schemeClr val="bg1"/>
                  </a:solidFill>
                </a:rPr>
                <a:t>ENERGIE HYDRO Electrique et </a:t>
              </a:r>
              <a:r>
                <a:rPr lang="fr-FR" b="1" dirty="0" err="1">
                  <a:solidFill>
                    <a:schemeClr val="bg1"/>
                  </a:solidFill>
                </a:rPr>
                <a:t>Nuc</a:t>
              </a:r>
              <a:r>
                <a:rPr lang="fr-FR" b="1" dirty="0">
                  <a:solidFill>
                    <a:schemeClr val="bg1"/>
                  </a:solidFill>
                </a:rPr>
                <a:t>.</a:t>
              </a:r>
            </a:p>
          </p:txBody>
        </p:sp>
      </p:grpSp>
      <p:grpSp>
        <p:nvGrpSpPr>
          <p:cNvPr id="30" name="Groupe 29">
            <a:extLst>
              <a:ext uri="{FF2B5EF4-FFF2-40B4-BE49-F238E27FC236}">
                <a16:creationId xmlns:a16="http://schemas.microsoft.com/office/drawing/2014/main" id="{99F7710C-5A79-450A-867D-7FBECCB7C175}"/>
              </a:ext>
            </a:extLst>
          </p:cNvPr>
          <p:cNvGrpSpPr/>
          <p:nvPr/>
        </p:nvGrpSpPr>
        <p:grpSpPr>
          <a:xfrm>
            <a:off x="671837" y="4287198"/>
            <a:ext cx="2911710" cy="2118714"/>
            <a:chOff x="8917040" y="5031730"/>
            <a:chExt cx="2911710" cy="2118714"/>
          </a:xfrm>
        </p:grpSpPr>
        <p:grpSp>
          <p:nvGrpSpPr>
            <p:cNvPr id="141" name="Groupe 140">
              <a:extLst>
                <a:ext uri="{FF2B5EF4-FFF2-40B4-BE49-F238E27FC236}">
                  <a16:creationId xmlns:a16="http://schemas.microsoft.com/office/drawing/2014/main" id="{51B763C3-1A36-461B-BA34-9C81FC0CD051}"/>
                </a:ext>
              </a:extLst>
            </p:cNvPr>
            <p:cNvGrpSpPr/>
            <p:nvPr/>
          </p:nvGrpSpPr>
          <p:grpSpPr>
            <a:xfrm>
              <a:off x="9048262" y="5449833"/>
              <a:ext cx="2491617" cy="1700611"/>
              <a:chOff x="9965872" y="4050434"/>
              <a:chExt cx="3222953" cy="2199772"/>
            </a:xfrm>
          </p:grpSpPr>
          <p:pic>
            <p:nvPicPr>
              <p:cNvPr id="151" name="Picture 56" descr="RÃ©sultat de recherche d'images pour &quot;generale du solaire logo&quot;">
                <a:extLst>
                  <a:ext uri="{FF2B5EF4-FFF2-40B4-BE49-F238E27FC236}">
                    <a16:creationId xmlns:a16="http://schemas.microsoft.com/office/drawing/2014/main" id="{AC14D638-C179-4C62-B45D-CFA9126C67ED}"/>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9999671" y="4050434"/>
                <a:ext cx="1336391" cy="505266"/>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66" descr="RÃ©sultat de recherche d'images pour &quot;idex environnement logo&quot;">
                <a:extLst>
                  <a:ext uri="{FF2B5EF4-FFF2-40B4-BE49-F238E27FC236}">
                    <a16:creationId xmlns:a16="http://schemas.microsoft.com/office/drawing/2014/main" id="{75C9339B-1B2B-4760-8AD3-23A0D361DFCD}"/>
                  </a:ext>
                </a:extLst>
              </p:cNvPr>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11625444" y="4187649"/>
                <a:ext cx="1448185" cy="305038"/>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68" descr="RÃ©sultat de recherche d'images pour &quot;methanergy&quot;">
                <a:extLst>
                  <a:ext uri="{FF2B5EF4-FFF2-40B4-BE49-F238E27FC236}">
                    <a16:creationId xmlns:a16="http://schemas.microsoft.com/office/drawing/2014/main" id="{6C827838-48C2-47F7-9112-56D716B0F92E}"/>
                  </a:ext>
                </a:extLst>
              </p:cNvPr>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9965872" y="4689756"/>
                <a:ext cx="1394334" cy="701579"/>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94" descr="RÃ©sultat de recherche d'images pour &quot;CEA INES logo&quot;">
                <a:extLst>
                  <a:ext uri="{FF2B5EF4-FFF2-40B4-BE49-F238E27FC236}">
                    <a16:creationId xmlns:a16="http://schemas.microsoft.com/office/drawing/2014/main" id="{6B898E88-2F77-42A0-9D28-996D1F6CD656}"/>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1579288" y="4796708"/>
                <a:ext cx="1609537" cy="60083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96" descr="RÃ©sultat de recherche d'images pour &quot;mc phy logo&quot;">
                <a:extLst>
                  <a:ext uri="{FF2B5EF4-FFF2-40B4-BE49-F238E27FC236}">
                    <a16:creationId xmlns:a16="http://schemas.microsoft.com/office/drawing/2014/main" id="{A35A8C2F-AE4E-47E9-8087-6F2834FA9F10}"/>
                  </a:ext>
                </a:extLst>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9965872" y="5525390"/>
                <a:ext cx="1249681" cy="724816"/>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ZoneTexte 147">
              <a:extLst>
                <a:ext uri="{FF2B5EF4-FFF2-40B4-BE49-F238E27FC236}">
                  <a16:creationId xmlns:a16="http://schemas.microsoft.com/office/drawing/2014/main" id="{A947ADF8-F9FB-413A-9599-EB6F390502FF}"/>
                </a:ext>
              </a:extLst>
            </p:cNvPr>
            <p:cNvSpPr txBox="1"/>
            <p:nvPr/>
          </p:nvSpPr>
          <p:spPr>
            <a:xfrm>
              <a:off x="8917040" y="5031730"/>
              <a:ext cx="2911710" cy="369332"/>
            </a:xfrm>
            <a:prstGeom prst="rect">
              <a:avLst/>
            </a:prstGeom>
            <a:noFill/>
          </p:spPr>
          <p:txBody>
            <a:bodyPr wrap="square" rtlCol="0">
              <a:spAutoFit/>
            </a:bodyPr>
            <a:lstStyle/>
            <a:p>
              <a:r>
                <a:rPr lang="fr-FR" b="1" dirty="0">
                  <a:solidFill>
                    <a:schemeClr val="bg1"/>
                  </a:solidFill>
                </a:rPr>
                <a:t> ENERGIE Renouvelable</a:t>
              </a:r>
            </a:p>
          </p:txBody>
        </p:sp>
      </p:grpSp>
      <p:grpSp>
        <p:nvGrpSpPr>
          <p:cNvPr id="24" name="Groupe 23">
            <a:extLst>
              <a:ext uri="{FF2B5EF4-FFF2-40B4-BE49-F238E27FC236}">
                <a16:creationId xmlns:a16="http://schemas.microsoft.com/office/drawing/2014/main" id="{9DD00BB6-76E2-4056-A9FB-F90C696B4BAB}"/>
              </a:ext>
            </a:extLst>
          </p:cNvPr>
          <p:cNvGrpSpPr/>
          <p:nvPr/>
        </p:nvGrpSpPr>
        <p:grpSpPr>
          <a:xfrm>
            <a:off x="9727298" y="1643766"/>
            <a:ext cx="1912062" cy="916169"/>
            <a:chOff x="771947" y="4538996"/>
            <a:chExt cx="1912062" cy="916169"/>
          </a:xfrm>
        </p:grpSpPr>
        <p:pic>
          <p:nvPicPr>
            <p:cNvPr id="134" name="Picture 54" descr="RÃ©sultat de recherche d'images pour &quot;cea logo&quot;">
              <a:extLst>
                <a:ext uri="{FF2B5EF4-FFF2-40B4-BE49-F238E27FC236}">
                  <a16:creationId xmlns:a16="http://schemas.microsoft.com/office/drawing/2014/main" id="{3BDF859F-4C86-4204-83C2-113F0A4B5310}"/>
                </a:ext>
              </a:extLst>
            </p:cNvPr>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1984638" y="4971401"/>
              <a:ext cx="593385" cy="48376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88" descr="RÃ©sultat de recherche d'images pour &quot;suez ei&quot;">
              <a:extLst>
                <a:ext uri="{FF2B5EF4-FFF2-40B4-BE49-F238E27FC236}">
                  <a16:creationId xmlns:a16="http://schemas.microsoft.com/office/drawing/2014/main" id="{D362C484-BDA1-4ABE-B541-0E16B6137EDE}"/>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841899" y="5102855"/>
              <a:ext cx="1035469" cy="257145"/>
            </a:xfrm>
            <a:prstGeom prst="rect">
              <a:avLst/>
            </a:prstGeom>
            <a:noFill/>
            <a:extLst>
              <a:ext uri="{909E8E84-426E-40DD-AFC4-6F175D3DCCD1}">
                <a14:hiddenFill xmlns:a14="http://schemas.microsoft.com/office/drawing/2010/main">
                  <a:solidFill>
                    <a:srgbClr val="FFFFFF"/>
                  </a:solidFill>
                </a14:hiddenFill>
              </a:ext>
            </a:extLst>
          </p:spPr>
        </p:pic>
        <p:sp>
          <p:nvSpPr>
            <p:cNvPr id="149" name="ZoneTexte 148">
              <a:extLst>
                <a:ext uri="{FF2B5EF4-FFF2-40B4-BE49-F238E27FC236}">
                  <a16:creationId xmlns:a16="http://schemas.microsoft.com/office/drawing/2014/main" id="{4944349A-9683-42EE-A525-7D0A6026E0AA}"/>
                </a:ext>
              </a:extLst>
            </p:cNvPr>
            <p:cNvSpPr txBox="1"/>
            <p:nvPr/>
          </p:nvSpPr>
          <p:spPr>
            <a:xfrm>
              <a:off x="771947" y="4538996"/>
              <a:ext cx="1912062" cy="369332"/>
            </a:xfrm>
            <a:prstGeom prst="rect">
              <a:avLst/>
            </a:prstGeom>
            <a:noFill/>
          </p:spPr>
          <p:txBody>
            <a:bodyPr wrap="none" rtlCol="0">
              <a:spAutoFit/>
            </a:bodyPr>
            <a:lstStyle/>
            <a:p>
              <a:r>
                <a:rPr lang="fr-FR" b="1" dirty="0">
                  <a:solidFill>
                    <a:schemeClr val="bg1"/>
                  </a:solidFill>
                </a:rPr>
                <a:t>EAU / RECHERCHE</a:t>
              </a:r>
            </a:p>
          </p:txBody>
        </p:sp>
      </p:grpSp>
      <p:grpSp>
        <p:nvGrpSpPr>
          <p:cNvPr id="27" name="Groupe 26">
            <a:extLst>
              <a:ext uri="{FF2B5EF4-FFF2-40B4-BE49-F238E27FC236}">
                <a16:creationId xmlns:a16="http://schemas.microsoft.com/office/drawing/2014/main" id="{2BE5F69B-91EE-4E18-8CC7-85F7A0800D4F}"/>
              </a:ext>
            </a:extLst>
          </p:cNvPr>
          <p:cNvGrpSpPr/>
          <p:nvPr/>
        </p:nvGrpSpPr>
        <p:grpSpPr>
          <a:xfrm>
            <a:off x="6091255" y="1638605"/>
            <a:ext cx="2931444" cy="1148808"/>
            <a:chOff x="6716944" y="1655602"/>
            <a:chExt cx="2931444" cy="1148808"/>
          </a:xfrm>
        </p:grpSpPr>
        <p:grpSp>
          <p:nvGrpSpPr>
            <p:cNvPr id="137" name="Groupe 136">
              <a:extLst>
                <a:ext uri="{FF2B5EF4-FFF2-40B4-BE49-F238E27FC236}">
                  <a16:creationId xmlns:a16="http://schemas.microsoft.com/office/drawing/2014/main" id="{D811512A-DF39-41EF-AEB3-D158C33FE1A1}"/>
                </a:ext>
              </a:extLst>
            </p:cNvPr>
            <p:cNvGrpSpPr/>
            <p:nvPr/>
          </p:nvGrpSpPr>
          <p:grpSpPr>
            <a:xfrm>
              <a:off x="6744599" y="2083693"/>
              <a:ext cx="2779423" cy="720717"/>
              <a:chOff x="8161659" y="966381"/>
              <a:chExt cx="3595238" cy="932261"/>
            </a:xfrm>
          </p:grpSpPr>
          <p:pic>
            <p:nvPicPr>
              <p:cNvPr id="166" name="Picture 30" descr="RÃ©sultat de recherche d'images pour &quot;bobst logo&quot;">
                <a:extLst>
                  <a:ext uri="{FF2B5EF4-FFF2-40B4-BE49-F238E27FC236}">
                    <a16:creationId xmlns:a16="http://schemas.microsoft.com/office/drawing/2014/main" id="{3570A005-8B7E-4715-89D3-9679977F4966}"/>
                  </a:ext>
                </a:extLst>
              </p:cNvPr>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8293077" y="1684899"/>
                <a:ext cx="1303593" cy="213743"/>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8" descr="RÃ©sultat de recherche d'images pour &quot;Caterpillar logo&quot;">
                <a:extLst>
                  <a:ext uri="{FF2B5EF4-FFF2-40B4-BE49-F238E27FC236}">
                    <a16:creationId xmlns:a16="http://schemas.microsoft.com/office/drawing/2014/main" id="{F8257C3D-0977-4EFA-88EE-97EF53575269}"/>
                  </a:ext>
                </a:extLst>
              </p:cNvPr>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10904734" y="1219014"/>
                <a:ext cx="852163" cy="616529"/>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84" descr="RÃ©sultat de recherche d'images pour &quot;Safran landing system log&quot;">
                <a:extLst>
                  <a:ext uri="{FF2B5EF4-FFF2-40B4-BE49-F238E27FC236}">
                    <a16:creationId xmlns:a16="http://schemas.microsoft.com/office/drawing/2014/main" id="{8B0692FA-B3A2-4E4E-A5E7-870A126ADD7D}"/>
                  </a:ext>
                </a:extLst>
              </p:cNvPr>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8161659" y="966381"/>
                <a:ext cx="1943100" cy="628650"/>
              </a:xfrm>
              <a:prstGeom prst="rect">
                <a:avLst/>
              </a:prstGeom>
              <a:noFill/>
              <a:extLst>
                <a:ext uri="{909E8E84-426E-40DD-AFC4-6F175D3DCCD1}">
                  <a14:hiddenFill xmlns:a14="http://schemas.microsoft.com/office/drawing/2010/main">
                    <a:solidFill>
                      <a:srgbClr val="FFFFFF"/>
                    </a:solidFill>
                  </a14:hiddenFill>
                </a:ext>
              </a:extLst>
            </p:spPr>
          </p:pic>
        </p:grpSp>
        <p:sp>
          <p:nvSpPr>
            <p:cNvPr id="150" name="ZoneTexte 149">
              <a:extLst>
                <a:ext uri="{FF2B5EF4-FFF2-40B4-BE49-F238E27FC236}">
                  <a16:creationId xmlns:a16="http://schemas.microsoft.com/office/drawing/2014/main" id="{EE3F611B-3AB9-4DFF-B677-A34E4AA5CF4D}"/>
                </a:ext>
              </a:extLst>
            </p:cNvPr>
            <p:cNvSpPr txBox="1"/>
            <p:nvPr/>
          </p:nvSpPr>
          <p:spPr>
            <a:xfrm>
              <a:off x="6716944" y="1655602"/>
              <a:ext cx="2931444" cy="369332"/>
            </a:xfrm>
            <a:prstGeom prst="rect">
              <a:avLst/>
            </a:prstGeom>
            <a:noFill/>
          </p:spPr>
          <p:txBody>
            <a:bodyPr wrap="square" rtlCol="0">
              <a:spAutoFit/>
            </a:bodyPr>
            <a:lstStyle/>
            <a:p>
              <a:r>
                <a:rPr lang="fr-FR" b="1" dirty="0">
                  <a:solidFill>
                    <a:schemeClr val="bg1"/>
                  </a:solidFill>
                </a:rPr>
                <a:t>INDUSTRIE Manufacturière</a:t>
              </a:r>
            </a:p>
          </p:txBody>
        </p:sp>
      </p:grpSp>
      <p:cxnSp>
        <p:nvCxnSpPr>
          <p:cNvPr id="32" name="Connecteur droit 31">
            <a:extLst>
              <a:ext uri="{FF2B5EF4-FFF2-40B4-BE49-F238E27FC236}">
                <a16:creationId xmlns:a16="http://schemas.microsoft.com/office/drawing/2014/main" id="{D50CC641-88AD-4B5A-A53D-B396550CD800}"/>
              </a:ext>
            </a:extLst>
          </p:cNvPr>
          <p:cNvCxnSpPr/>
          <p:nvPr/>
        </p:nvCxnSpPr>
        <p:spPr>
          <a:xfrm>
            <a:off x="3297361" y="1747611"/>
            <a:ext cx="0" cy="44516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FC35C01F-4822-436D-B596-09AABE1A76BE}"/>
              </a:ext>
            </a:extLst>
          </p:cNvPr>
          <p:cNvCxnSpPr/>
          <p:nvPr/>
        </p:nvCxnSpPr>
        <p:spPr>
          <a:xfrm>
            <a:off x="6012021" y="1747611"/>
            <a:ext cx="0" cy="44516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C6B36936-7850-4FF5-AA11-55EFFF396E38}"/>
              </a:ext>
            </a:extLst>
          </p:cNvPr>
          <p:cNvCxnSpPr/>
          <p:nvPr/>
        </p:nvCxnSpPr>
        <p:spPr>
          <a:xfrm>
            <a:off x="9687303" y="1747610"/>
            <a:ext cx="0" cy="44516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Groupe 35">
            <a:extLst>
              <a:ext uri="{FF2B5EF4-FFF2-40B4-BE49-F238E27FC236}">
                <a16:creationId xmlns:a16="http://schemas.microsoft.com/office/drawing/2014/main" id="{DD45AFFF-8470-4CEF-B5C2-C6FF4D4FDFBA}"/>
              </a:ext>
            </a:extLst>
          </p:cNvPr>
          <p:cNvGrpSpPr/>
          <p:nvPr/>
        </p:nvGrpSpPr>
        <p:grpSpPr>
          <a:xfrm>
            <a:off x="9736629" y="2692571"/>
            <a:ext cx="1763237" cy="901024"/>
            <a:chOff x="9864100" y="2692571"/>
            <a:chExt cx="1763237" cy="901024"/>
          </a:xfrm>
        </p:grpSpPr>
        <p:pic>
          <p:nvPicPr>
            <p:cNvPr id="13" name="Image 12">
              <a:extLst>
                <a:ext uri="{FF2B5EF4-FFF2-40B4-BE49-F238E27FC236}">
                  <a16:creationId xmlns:a16="http://schemas.microsoft.com/office/drawing/2014/main" id="{A6D55362-3BC5-4C5A-9C9C-FC8F8E41A4F8}"/>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10993411" y="3118151"/>
              <a:ext cx="633926" cy="475444"/>
            </a:xfrm>
            <a:prstGeom prst="rect">
              <a:avLst/>
            </a:prstGeom>
          </p:spPr>
        </p:pic>
        <p:pic>
          <p:nvPicPr>
            <p:cNvPr id="15" name="Image 14">
              <a:extLst>
                <a:ext uri="{FF2B5EF4-FFF2-40B4-BE49-F238E27FC236}">
                  <a16:creationId xmlns:a16="http://schemas.microsoft.com/office/drawing/2014/main" id="{49CF2C8C-383E-4D12-A416-B8C6591DAFC1}"/>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10040505" y="3111636"/>
              <a:ext cx="952906" cy="447401"/>
            </a:xfrm>
            <a:prstGeom prst="rect">
              <a:avLst/>
            </a:prstGeom>
          </p:spPr>
        </p:pic>
        <p:sp>
          <p:nvSpPr>
            <p:cNvPr id="100" name="ZoneTexte 99">
              <a:extLst>
                <a:ext uri="{FF2B5EF4-FFF2-40B4-BE49-F238E27FC236}">
                  <a16:creationId xmlns:a16="http://schemas.microsoft.com/office/drawing/2014/main" id="{7579EFA8-2EB1-4465-AE29-E82CE415F51F}"/>
                </a:ext>
              </a:extLst>
            </p:cNvPr>
            <p:cNvSpPr txBox="1"/>
            <p:nvPr/>
          </p:nvSpPr>
          <p:spPr>
            <a:xfrm>
              <a:off x="9864100" y="2692571"/>
              <a:ext cx="1415259" cy="369332"/>
            </a:xfrm>
            <a:prstGeom prst="rect">
              <a:avLst/>
            </a:prstGeom>
            <a:noFill/>
          </p:spPr>
          <p:txBody>
            <a:bodyPr wrap="none" rtlCol="0">
              <a:spAutoFit/>
            </a:bodyPr>
            <a:lstStyle/>
            <a:p>
              <a:r>
                <a:rPr lang="fr-FR" b="1" dirty="0">
                  <a:solidFill>
                    <a:schemeClr val="bg1"/>
                  </a:solidFill>
                </a:rPr>
                <a:t>HOSPITALIER</a:t>
              </a:r>
            </a:p>
          </p:txBody>
        </p:sp>
      </p:grpSp>
      <p:grpSp>
        <p:nvGrpSpPr>
          <p:cNvPr id="38" name="Groupe 37">
            <a:extLst>
              <a:ext uri="{FF2B5EF4-FFF2-40B4-BE49-F238E27FC236}">
                <a16:creationId xmlns:a16="http://schemas.microsoft.com/office/drawing/2014/main" id="{A2BF9722-6D64-4C6E-BD33-DB954DCD703C}"/>
              </a:ext>
            </a:extLst>
          </p:cNvPr>
          <p:cNvGrpSpPr/>
          <p:nvPr/>
        </p:nvGrpSpPr>
        <p:grpSpPr>
          <a:xfrm>
            <a:off x="9722196" y="4527039"/>
            <a:ext cx="1760138" cy="1966848"/>
            <a:chOff x="9777884" y="3741797"/>
            <a:chExt cx="1760138" cy="1966848"/>
          </a:xfrm>
        </p:grpSpPr>
        <p:grpSp>
          <p:nvGrpSpPr>
            <p:cNvPr id="37" name="Groupe 36">
              <a:extLst>
                <a:ext uri="{FF2B5EF4-FFF2-40B4-BE49-F238E27FC236}">
                  <a16:creationId xmlns:a16="http://schemas.microsoft.com/office/drawing/2014/main" id="{149F4C49-32BF-4418-AAB5-36534930389F}"/>
                </a:ext>
              </a:extLst>
            </p:cNvPr>
            <p:cNvGrpSpPr/>
            <p:nvPr/>
          </p:nvGrpSpPr>
          <p:grpSpPr>
            <a:xfrm>
              <a:off x="9889252" y="4158117"/>
              <a:ext cx="1648770" cy="1550528"/>
              <a:chOff x="9889252" y="4113242"/>
              <a:chExt cx="1648770" cy="1550528"/>
            </a:xfrm>
          </p:grpSpPr>
          <p:pic>
            <p:nvPicPr>
              <p:cNvPr id="3" name="Image 2">
                <a:extLst>
                  <a:ext uri="{FF2B5EF4-FFF2-40B4-BE49-F238E27FC236}">
                    <a16:creationId xmlns:a16="http://schemas.microsoft.com/office/drawing/2014/main" id="{F8B7F5C2-9DD7-4334-9FD6-010AC5A20102}"/>
                  </a:ext>
                </a:extLst>
              </p:cNvPr>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9889252" y="4183231"/>
                <a:ext cx="694803" cy="251205"/>
              </a:xfrm>
              <a:prstGeom prst="rect">
                <a:avLst/>
              </a:prstGeom>
            </p:spPr>
          </p:pic>
          <p:pic>
            <p:nvPicPr>
              <p:cNvPr id="5" name="Image 4">
                <a:extLst>
                  <a:ext uri="{FF2B5EF4-FFF2-40B4-BE49-F238E27FC236}">
                    <a16:creationId xmlns:a16="http://schemas.microsoft.com/office/drawing/2014/main" id="{BFF11BAC-7A0A-406B-8684-AC4A9DB5CC12}"/>
                  </a:ext>
                </a:extLst>
              </p:cNvPr>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0695629" y="4113242"/>
                <a:ext cx="619235" cy="387022"/>
              </a:xfrm>
              <a:prstGeom prst="rect">
                <a:avLst/>
              </a:prstGeom>
            </p:spPr>
          </p:pic>
          <p:pic>
            <p:nvPicPr>
              <p:cNvPr id="7" name="Image 6">
                <a:extLst>
                  <a:ext uri="{FF2B5EF4-FFF2-40B4-BE49-F238E27FC236}">
                    <a16:creationId xmlns:a16="http://schemas.microsoft.com/office/drawing/2014/main" id="{B88C43B9-98DF-4354-95DC-9159A4AA2031}"/>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9940335" y="4534371"/>
                <a:ext cx="643713" cy="422175"/>
              </a:xfrm>
              <a:prstGeom prst="rect">
                <a:avLst/>
              </a:prstGeom>
            </p:spPr>
          </p:pic>
          <p:pic>
            <p:nvPicPr>
              <p:cNvPr id="9" name="Image 8">
                <a:extLst>
                  <a:ext uri="{FF2B5EF4-FFF2-40B4-BE49-F238E27FC236}">
                    <a16:creationId xmlns:a16="http://schemas.microsoft.com/office/drawing/2014/main" id="{A7AB34DB-AF51-4DB0-B834-78A2226BD8A0}"/>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0759978" y="4534371"/>
                <a:ext cx="421350" cy="422175"/>
              </a:xfrm>
              <a:prstGeom prst="rect">
                <a:avLst/>
              </a:prstGeom>
            </p:spPr>
          </p:pic>
          <p:pic>
            <p:nvPicPr>
              <p:cNvPr id="19" name="Image 18">
                <a:extLst>
                  <a:ext uri="{FF2B5EF4-FFF2-40B4-BE49-F238E27FC236}">
                    <a16:creationId xmlns:a16="http://schemas.microsoft.com/office/drawing/2014/main" id="{A4D3A7C3-5025-4F23-9267-CFB37CA9E72F}"/>
                  </a:ext>
                </a:extLst>
              </p:cNvPr>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10850504" y="4976252"/>
                <a:ext cx="687518" cy="687518"/>
              </a:xfrm>
              <a:prstGeom prst="rect">
                <a:avLst/>
              </a:prstGeom>
            </p:spPr>
          </p:pic>
          <p:pic>
            <p:nvPicPr>
              <p:cNvPr id="23" name="Image 22">
                <a:extLst>
                  <a:ext uri="{FF2B5EF4-FFF2-40B4-BE49-F238E27FC236}">
                    <a16:creationId xmlns:a16="http://schemas.microsoft.com/office/drawing/2014/main" id="{ADA25991-CB2C-4512-9BF3-B351D6AB108E}"/>
                  </a:ext>
                </a:extLst>
              </p:cNvPr>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9937637" y="5056481"/>
                <a:ext cx="788817" cy="300899"/>
              </a:xfrm>
              <a:prstGeom prst="rect">
                <a:avLst/>
              </a:prstGeom>
            </p:spPr>
          </p:pic>
        </p:grpSp>
        <p:sp>
          <p:nvSpPr>
            <p:cNvPr id="101" name="ZoneTexte 100">
              <a:extLst>
                <a:ext uri="{FF2B5EF4-FFF2-40B4-BE49-F238E27FC236}">
                  <a16:creationId xmlns:a16="http://schemas.microsoft.com/office/drawing/2014/main" id="{020A24A8-A35F-451E-9F3A-041704BCC73F}"/>
                </a:ext>
              </a:extLst>
            </p:cNvPr>
            <p:cNvSpPr txBox="1"/>
            <p:nvPr/>
          </p:nvSpPr>
          <p:spPr>
            <a:xfrm>
              <a:off x="9777884" y="3741797"/>
              <a:ext cx="1155445" cy="369332"/>
            </a:xfrm>
            <a:prstGeom prst="rect">
              <a:avLst/>
            </a:prstGeom>
            <a:noFill/>
          </p:spPr>
          <p:txBody>
            <a:bodyPr wrap="none" rtlCol="0">
              <a:spAutoFit/>
            </a:bodyPr>
            <a:lstStyle/>
            <a:p>
              <a:r>
                <a:rPr lang="fr-FR" b="1" dirty="0">
                  <a:solidFill>
                    <a:schemeClr val="bg1"/>
                  </a:solidFill>
                </a:rPr>
                <a:t>TERTIAIRE</a:t>
              </a:r>
            </a:p>
          </p:txBody>
        </p:sp>
      </p:grpSp>
      <p:grpSp>
        <p:nvGrpSpPr>
          <p:cNvPr id="40" name="Groupe 39">
            <a:extLst>
              <a:ext uri="{FF2B5EF4-FFF2-40B4-BE49-F238E27FC236}">
                <a16:creationId xmlns:a16="http://schemas.microsoft.com/office/drawing/2014/main" id="{D77F0F2F-6A46-408C-B9A3-DAEADD905FAE}"/>
              </a:ext>
            </a:extLst>
          </p:cNvPr>
          <p:cNvGrpSpPr/>
          <p:nvPr/>
        </p:nvGrpSpPr>
        <p:grpSpPr>
          <a:xfrm>
            <a:off x="3398133" y="5322793"/>
            <a:ext cx="2371075" cy="749209"/>
            <a:chOff x="3470883" y="5296435"/>
            <a:chExt cx="2371075" cy="749209"/>
          </a:xfrm>
        </p:grpSpPr>
        <p:grpSp>
          <p:nvGrpSpPr>
            <p:cNvPr id="39" name="Groupe 38">
              <a:extLst>
                <a:ext uri="{FF2B5EF4-FFF2-40B4-BE49-F238E27FC236}">
                  <a16:creationId xmlns:a16="http://schemas.microsoft.com/office/drawing/2014/main" id="{936C2714-B072-455C-9F83-4A44D0210338}"/>
                </a:ext>
              </a:extLst>
            </p:cNvPr>
            <p:cNvGrpSpPr/>
            <p:nvPr/>
          </p:nvGrpSpPr>
          <p:grpSpPr>
            <a:xfrm>
              <a:off x="3549403" y="5711394"/>
              <a:ext cx="2292555" cy="334250"/>
              <a:chOff x="3549403" y="5711394"/>
              <a:chExt cx="2292555" cy="334250"/>
            </a:xfrm>
          </p:grpSpPr>
          <p:pic>
            <p:nvPicPr>
              <p:cNvPr id="11" name="Image 10">
                <a:extLst>
                  <a:ext uri="{FF2B5EF4-FFF2-40B4-BE49-F238E27FC236}">
                    <a16:creationId xmlns:a16="http://schemas.microsoft.com/office/drawing/2014/main" id="{61646223-FC12-4454-B23E-684B9CBDA19D}"/>
                  </a:ext>
                </a:extLst>
              </p:cNvPr>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4557771" y="5711394"/>
                <a:ext cx="1284187" cy="334250"/>
              </a:xfrm>
              <a:prstGeom prst="rect">
                <a:avLst/>
              </a:prstGeom>
            </p:spPr>
          </p:pic>
          <p:pic>
            <p:nvPicPr>
              <p:cNvPr id="21" name="Image 20">
                <a:extLst>
                  <a:ext uri="{FF2B5EF4-FFF2-40B4-BE49-F238E27FC236}">
                    <a16:creationId xmlns:a16="http://schemas.microsoft.com/office/drawing/2014/main" id="{EB76F114-9DD9-4766-BB7B-CCA038505C9B}"/>
                  </a:ext>
                </a:extLst>
              </p:cNvPr>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3549403" y="5769759"/>
                <a:ext cx="767716" cy="217520"/>
              </a:xfrm>
              <a:prstGeom prst="rect">
                <a:avLst/>
              </a:prstGeom>
            </p:spPr>
          </p:pic>
        </p:grpSp>
        <p:sp>
          <p:nvSpPr>
            <p:cNvPr id="105" name="ZoneTexte 104">
              <a:extLst>
                <a:ext uri="{FF2B5EF4-FFF2-40B4-BE49-F238E27FC236}">
                  <a16:creationId xmlns:a16="http://schemas.microsoft.com/office/drawing/2014/main" id="{DC0E130B-49BF-4E1C-9C2D-EF0AF673A6C7}"/>
                </a:ext>
              </a:extLst>
            </p:cNvPr>
            <p:cNvSpPr txBox="1"/>
            <p:nvPr/>
          </p:nvSpPr>
          <p:spPr>
            <a:xfrm>
              <a:off x="3470883" y="5296435"/>
              <a:ext cx="1902232" cy="369332"/>
            </a:xfrm>
            <a:prstGeom prst="rect">
              <a:avLst/>
            </a:prstGeom>
            <a:noFill/>
          </p:spPr>
          <p:txBody>
            <a:bodyPr wrap="square" rtlCol="0">
              <a:spAutoFit/>
            </a:bodyPr>
            <a:lstStyle/>
            <a:p>
              <a:r>
                <a:rPr lang="fr-FR" b="1" dirty="0">
                  <a:solidFill>
                    <a:schemeClr val="bg1"/>
                  </a:solidFill>
                </a:rPr>
                <a:t>TRANSPORT</a:t>
              </a:r>
            </a:p>
          </p:txBody>
        </p:sp>
      </p:grpSp>
      <p:grpSp>
        <p:nvGrpSpPr>
          <p:cNvPr id="47" name="Groupe 46">
            <a:extLst>
              <a:ext uri="{FF2B5EF4-FFF2-40B4-BE49-F238E27FC236}">
                <a16:creationId xmlns:a16="http://schemas.microsoft.com/office/drawing/2014/main" id="{4425ED56-96C8-4C29-B8FE-14887CB82938}"/>
              </a:ext>
            </a:extLst>
          </p:cNvPr>
          <p:cNvGrpSpPr/>
          <p:nvPr/>
        </p:nvGrpSpPr>
        <p:grpSpPr>
          <a:xfrm>
            <a:off x="6125794" y="4298877"/>
            <a:ext cx="3384835" cy="1440659"/>
            <a:chOff x="6219104" y="4228007"/>
            <a:chExt cx="3384835" cy="1440659"/>
          </a:xfrm>
        </p:grpSpPr>
        <p:grpSp>
          <p:nvGrpSpPr>
            <p:cNvPr id="35" name="Groupe 34">
              <a:extLst>
                <a:ext uri="{FF2B5EF4-FFF2-40B4-BE49-F238E27FC236}">
                  <a16:creationId xmlns:a16="http://schemas.microsoft.com/office/drawing/2014/main" id="{B3FE9C90-37BA-4810-B515-60D634D5CBF3}"/>
                </a:ext>
              </a:extLst>
            </p:cNvPr>
            <p:cNvGrpSpPr/>
            <p:nvPr/>
          </p:nvGrpSpPr>
          <p:grpSpPr>
            <a:xfrm>
              <a:off x="6219104" y="4228007"/>
              <a:ext cx="3384835" cy="815770"/>
              <a:chOff x="6652780" y="5098846"/>
              <a:chExt cx="3384835" cy="815770"/>
            </a:xfrm>
          </p:grpSpPr>
          <p:grpSp>
            <p:nvGrpSpPr>
              <p:cNvPr id="133" name="Groupe 132">
                <a:extLst>
                  <a:ext uri="{FF2B5EF4-FFF2-40B4-BE49-F238E27FC236}">
                    <a16:creationId xmlns:a16="http://schemas.microsoft.com/office/drawing/2014/main" id="{0AD4D0EC-B140-48C5-BBAA-A5F2106C0ECC}"/>
                  </a:ext>
                </a:extLst>
              </p:cNvPr>
              <p:cNvGrpSpPr/>
              <p:nvPr/>
            </p:nvGrpSpPr>
            <p:grpSpPr>
              <a:xfrm>
                <a:off x="6697193" y="5462011"/>
                <a:ext cx="3340422" cy="452605"/>
                <a:chOff x="11572374" y="3930775"/>
                <a:chExt cx="4320898" cy="585453"/>
              </a:xfrm>
            </p:grpSpPr>
            <p:pic>
              <p:nvPicPr>
                <p:cNvPr id="174" name="Picture 40" descr="RÃ©sultat de recherche d'images pour &quot;sanofi&quot;">
                  <a:extLst>
                    <a:ext uri="{FF2B5EF4-FFF2-40B4-BE49-F238E27FC236}">
                      <a16:creationId xmlns:a16="http://schemas.microsoft.com/office/drawing/2014/main" id="{C7C08157-28F4-4E1D-B05C-2B91570BA8FA}"/>
                    </a:ext>
                  </a:extLst>
                </p:cNvPr>
                <p:cNvPicPr>
                  <a:picLocks noChangeAspect="1" noChangeArrowheads="1"/>
                </p:cNvPicPr>
                <p:nvPr/>
              </p:nvPicPr>
              <p:blipFill rotWithShape="1">
                <a:blip r:embed="rId47" cstate="email">
                  <a:extLst>
                    <a:ext uri="{28A0092B-C50C-407E-A947-70E740481C1C}">
                      <a14:useLocalDpi xmlns:a14="http://schemas.microsoft.com/office/drawing/2010/main"/>
                    </a:ext>
                  </a:extLst>
                </a:blip>
                <a:srcRect t="28358" b="22440"/>
                <a:stretch/>
              </p:blipFill>
              <p:spPr bwMode="auto">
                <a:xfrm>
                  <a:off x="11572374" y="4049991"/>
                  <a:ext cx="1090992" cy="402080"/>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44" descr="RÃ©sultat de recherche d'images pour &quot;MERCK SERONO&quot;">
                  <a:extLst>
                    <a:ext uri="{FF2B5EF4-FFF2-40B4-BE49-F238E27FC236}">
                      <a16:creationId xmlns:a16="http://schemas.microsoft.com/office/drawing/2014/main" id="{570C0D0B-B044-4331-A6E6-56E09B875C63}"/>
                    </a:ext>
                  </a:extLst>
                </p:cNvPr>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13891044" y="3930775"/>
                  <a:ext cx="827068" cy="585453"/>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6" descr="RÃ©sultat de recherche d'images pour &quot;FAREVA&quot;">
                  <a:extLst>
                    <a:ext uri="{FF2B5EF4-FFF2-40B4-BE49-F238E27FC236}">
                      <a16:creationId xmlns:a16="http://schemas.microsoft.com/office/drawing/2014/main" id="{5AB52B8B-608D-4FBC-99AE-6C532C403018}"/>
                    </a:ext>
                  </a:extLst>
                </p:cNvPr>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14728994" y="3981639"/>
                  <a:ext cx="1164278" cy="527946"/>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8" descr="RÃ©sultat de recherche d'images pour &quot;msd logo&quot;">
                  <a:extLst>
                    <a:ext uri="{FF2B5EF4-FFF2-40B4-BE49-F238E27FC236}">
                      <a16:creationId xmlns:a16="http://schemas.microsoft.com/office/drawing/2014/main" id="{6E5FD9D8-9BDA-4378-89D4-0F3B9BC0BC39}"/>
                    </a:ext>
                  </a:extLst>
                </p:cNvPr>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12674249" y="4059783"/>
                  <a:ext cx="1090994" cy="348202"/>
                </a:xfrm>
                <a:prstGeom prst="rect">
                  <a:avLst/>
                </a:prstGeom>
                <a:noFill/>
                <a:extLst>
                  <a:ext uri="{909E8E84-426E-40DD-AFC4-6F175D3DCCD1}">
                    <a14:hiddenFill xmlns:a14="http://schemas.microsoft.com/office/drawing/2010/main">
                      <a:solidFill>
                        <a:srgbClr val="FFFFFF"/>
                      </a:solidFill>
                    </a14:hiddenFill>
                  </a:ext>
                </a:extLst>
              </p:spPr>
            </p:pic>
          </p:grpSp>
          <p:sp>
            <p:nvSpPr>
              <p:cNvPr id="147" name="ZoneTexte 146">
                <a:extLst>
                  <a:ext uri="{FF2B5EF4-FFF2-40B4-BE49-F238E27FC236}">
                    <a16:creationId xmlns:a16="http://schemas.microsoft.com/office/drawing/2014/main" id="{21C34842-065C-4B88-B6DE-8A74CC3BE939}"/>
                  </a:ext>
                </a:extLst>
              </p:cNvPr>
              <p:cNvSpPr txBox="1"/>
              <p:nvPr/>
            </p:nvSpPr>
            <p:spPr>
              <a:xfrm>
                <a:off x="6652780" y="5098846"/>
                <a:ext cx="1356975" cy="369332"/>
              </a:xfrm>
              <a:prstGeom prst="rect">
                <a:avLst/>
              </a:prstGeom>
              <a:noFill/>
            </p:spPr>
            <p:txBody>
              <a:bodyPr wrap="square" rtlCol="0">
                <a:spAutoFit/>
              </a:bodyPr>
              <a:lstStyle/>
              <a:p>
                <a:r>
                  <a:rPr lang="fr-FR" b="1" dirty="0">
                    <a:solidFill>
                      <a:schemeClr val="bg1"/>
                    </a:solidFill>
                  </a:rPr>
                  <a:t>PHARMACIE</a:t>
                </a:r>
              </a:p>
            </p:txBody>
          </p:sp>
        </p:grpSp>
        <p:pic>
          <p:nvPicPr>
            <p:cNvPr id="44" name="Image 43">
              <a:extLst>
                <a:ext uri="{FF2B5EF4-FFF2-40B4-BE49-F238E27FC236}">
                  <a16:creationId xmlns:a16="http://schemas.microsoft.com/office/drawing/2014/main" id="{4DA7B2F6-AD84-4254-ABE2-37E06B8CE6E6}"/>
                </a:ext>
              </a:extLst>
            </p:cNvPr>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7584374" y="5124620"/>
              <a:ext cx="728633" cy="544046"/>
            </a:xfrm>
            <a:prstGeom prst="rect">
              <a:avLst/>
            </a:prstGeom>
          </p:spPr>
        </p:pic>
        <p:pic>
          <p:nvPicPr>
            <p:cNvPr id="46" name="Image 45">
              <a:extLst>
                <a:ext uri="{FF2B5EF4-FFF2-40B4-BE49-F238E27FC236}">
                  <a16:creationId xmlns:a16="http://schemas.microsoft.com/office/drawing/2014/main" id="{6EC79261-D37C-4DAE-8AC5-E3E4F8336E9B}"/>
                </a:ext>
              </a:extLst>
            </p:cNvPr>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6315959" y="5141181"/>
              <a:ext cx="1132962" cy="392570"/>
            </a:xfrm>
            <a:prstGeom prst="rect">
              <a:avLst/>
            </a:prstGeom>
          </p:spPr>
        </p:pic>
      </p:grpSp>
    </p:spTree>
    <p:extLst>
      <p:ext uri="{BB962C8B-B14F-4D97-AF65-F5344CB8AC3E}">
        <p14:creationId xmlns:p14="http://schemas.microsoft.com/office/powerpoint/2010/main" val="376653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Adhérent USI : SPSE - Société du Pipeline Sud-Européen">
            <a:extLst>
              <a:ext uri="{FF2B5EF4-FFF2-40B4-BE49-F238E27FC236}">
                <a16:creationId xmlns:a16="http://schemas.microsoft.com/office/drawing/2014/main" id="{E8821360-230A-462C-96EB-4AE3BF3C1E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7465" y="636773"/>
            <a:ext cx="1115421" cy="1124790"/>
          </a:xfrm>
          <a:prstGeom prst="rect">
            <a:avLst/>
          </a:prstGeom>
          <a:noFill/>
          <a:extLst>
            <a:ext uri="{909E8E84-426E-40DD-AFC4-6F175D3DCCD1}">
              <a14:hiddenFill xmlns:a14="http://schemas.microsoft.com/office/drawing/2010/main">
                <a:solidFill>
                  <a:srgbClr val="FFFFFF"/>
                </a:solidFill>
              </a14:hiddenFill>
            </a:ext>
          </a:extLst>
        </p:spPr>
      </p:pic>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19</a:t>
            </a:fld>
            <a:endParaRPr lang="fr-FR" dirty="0"/>
          </a:p>
        </p:txBody>
      </p:sp>
      <p:sp>
        <p:nvSpPr>
          <p:cNvPr id="71" name="Espace réservé du texte 90">
            <a:extLst>
              <a:ext uri="{FF2B5EF4-FFF2-40B4-BE49-F238E27FC236}">
                <a16:creationId xmlns:a16="http://schemas.microsoft.com/office/drawing/2014/main" id="{6486944F-CFCA-46DB-BF83-B48B2D45296E}"/>
              </a:ext>
            </a:extLst>
          </p:cNvPr>
          <p:cNvSpPr txBox="1">
            <a:spLocks/>
          </p:cNvSpPr>
          <p:nvPr/>
        </p:nvSpPr>
        <p:spPr>
          <a:xfrm>
            <a:off x="873918" y="3027950"/>
            <a:ext cx="3434216"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OFFRES &amp; REFERENCES</a:t>
            </a:r>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3">
            <a:alphaModFix amt="70000"/>
            <a:extLst>
              <a:ext uri="{28A0092B-C50C-407E-A947-70E740481C1C}">
                <a14:useLocalDpi xmlns:a14="http://schemas.microsoft.com/office/drawing/2010/main"/>
              </a:ext>
            </a:extLst>
          </a:blip>
          <a:srcRect/>
          <a:stretch>
            <a:fillRect/>
          </a:stretch>
        </p:blipFill>
        <p:spPr bwMode="auto">
          <a:xfrm rot="10800000" flipH="1">
            <a:off x="3731628" y="435098"/>
            <a:ext cx="209272" cy="594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60518025-EE4F-47A5-93C9-6884BEC64120}"/>
              </a:ext>
            </a:extLst>
          </p:cNvPr>
          <p:cNvSpPr/>
          <p:nvPr/>
        </p:nvSpPr>
        <p:spPr>
          <a:xfrm>
            <a:off x="5950625" y="2007791"/>
            <a:ext cx="5795259" cy="1400383"/>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C00000"/>
                </a:solidFill>
                <a:latin typeface="Arial Black" panose="020B0604020202020204" pitchFamily="34" charset="0"/>
                <a:cs typeface="Arial Black" panose="020B0604020202020204" pitchFamily="34" charset="0"/>
              </a:rPr>
              <a:t>SUPERVISION/HYPERVISION : GESTION TECHNIQUE DU BATIMENT GTB/GTC</a:t>
            </a:r>
            <a:endParaRPr kumimoji="0" lang="fr-FR" sz="1400" b="1" i="0" u="none" strike="noStrike" kern="1200" cap="none" spc="0" normalizeH="0" baseline="0" noProof="0" dirty="0">
              <a:ln>
                <a:noFill/>
              </a:ln>
              <a:solidFill>
                <a:srgbClr val="C00000"/>
              </a:solidFill>
              <a:effectLst/>
              <a:uLnTx/>
              <a:uFillTx/>
              <a:latin typeface="Arial Black" panose="020B0604020202020204" pitchFamily="34" charset="0"/>
              <a:cs typeface="Arial Black" panose="020B0604020202020204" pitchFamily="34" charset="0"/>
            </a:endParaRPr>
          </a:p>
          <a:p>
            <a:pPr fontAlgn="base"/>
            <a:r>
              <a:rPr lang="fr-FR" sz="1100" b="1" dirty="0">
                <a:latin typeface="Arial" panose="020B0604020202020204" pitchFamily="34" charset="0"/>
                <a:cs typeface="Arial" panose="020B0604020202020204" pitchFamily="34" charset="0"/>
              </a:rPr>
              <a:t>Conception et installation de plateformes de supervision GTB/GTC adaptées aux besoins du site : Industriel, tertiaire, Datacenter, </a:t>
            </a:r>
            <a:r>
              <a:rPr lang="fr-FR" sz="1100" b="1" dirty="0" err="1">
                <a:latin typeface="Arial" panose="020B0604020202020204" pitchFamily="34" charset="0"/>
                <a:cs typeface="Arial" panose="020B0604020202020204" pitchFamily="34" charset="0"/>
              </a:rPr>
              <a:t>navy</a:t>
            </a:r>
            <a:r>
              <a:rPr lang="fr-FR" sz="1100" b="1" dirty="0">
                <a:latin typeface="Arial" panose="020B0604020202020204" pitchFamily="34" charset="0"/>
                <a:cs typeface="Arial" panose="020B0604020202020204" pitchFamily="34" charset="0"/>
              </a:rPr>
              <a:t>, salle propre …</a:t>
            </a:r>
          </a:p>
          <a:p>
            <a:pPr marL="171450" lvl="0" indent="-171450">
              <a:buClr>
                <a:srgbClr val="C00000"/>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Hôtel de Luxe Georgia -- GTB/GTC (600 K€)</a:t>
            </a:r>
          </a:p>
          <a:p>
            <a:pPr marL="171450" lvl="0" indent="-171450">
              <a:buClr>
                <a:srgbClr val="C00000"/>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Data Center Orange – Val de Reuil (800 K€)</a:t>
            </a:r>
          </a:p>
          <a:p>
            <a:pPr marL="171450" lvl="0" indent="-171450">
              <a:buClr>
                <a:srgbClr val="C00000"/>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MSC -- Paquebot </a:t>
            </a:r>
            <a:r>
              <a:rPr lang="fr-FR" sz="1100" dirty="0" err="1">
                <a:solidFill>
                  <a:srgbClr val="E7E6E6">
                    <a:lumMod val="25000"/>
                  </a:srgbClr>
                </a:solidFill>
                <a:latin typeface="Arial" panose="020B0604020202020204" pitchFamily="34" charset="0"/>
                <a:cs typeface="Arial" panose="020B0604020202020204" pitchFamily="34" charset="0"/>
              </a:rPr>
              <a:t>Meraviglia</a:t>
            </a:r>
            <a:r>
              <a:rPr lang="fr-FR" sz="1100" dirty="0">
                <a:solidFill>
                  <a:srgbClr val="E7E6E6">
                    <a:lumMod val="25000"/>
                  </a:srgbClr>
                </a:solidFill>
                <a:latin typeface="Arial" panose="020B0604020202020204" pitchFamily="34" charset="0"/>
                <a:cs typeface="Arial" panose="020B0604020202020204" pitchFamily="34" charset="0"/>
              </a:rPr>
              <a:t> – Saint Nazaire (1055 K€)</a:t>
            </a:r>
          </a:p>
        </p:txBody>
      </p:sp>
      <p:cxnSp>
        <p:nvCxnSpPr>
          <p:cNvPr id="79" name="Connecteur droit 78">
            <a:extLst>
              <a:ext uri="{FF2B5EF4-FFF2-40B4-BE49-F238E27FC236}">
                <a16:creationId xmlns:a16="http://schemas.microsoft.com/office/drawing/2014/main" id="{EE726DEC-4DB1-4FD3-B0F0-04382196575E}"/>
              </a:ext>
            </a:extLst>
          </p:cNvPr>
          <p:cNvCxnSpPr>
            <a:cxnSpLocks/>
            <a:endCxn id="84" idx="0"/>
          </p:cNvCxnSpPr>
          <p:nvPr/>
        </p:nvCxnSpPr>
        <p:spPr>
          <a:xfrm>
            <a:off x="5075175" y="1880860"/>
            <a:ext cx="0" cy="2034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1F30D562-384A-4A7F-8FE3-34C1CA25BF58}"/>
              </a:ext>
            </a:extLst>
          </p:cNvPr>
          <p:cNvCxnSpPr>
            <a:cxnSpLocks/>
            <a:stCxn id="84" idx="2"/>
            <a:endCxn id="87" idx="0"/>
          </p:cNvCxnSpPr>
          <p:nvPr/>
        </p:nvCxnSpPr>
        <p:spPr>
          <a:xfrm>
            <a:off x="5075175" y="3322233"/>
            <a:ext cx="0" cy="2121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3E99F680-5A9F-4AF2-94E1-E2118B83FD98}"/>
              </a:ext>
            </a:extLst>
          </p:cNvPr>
          <p:cNvCxnSpPr>
            <a:cxnSpLocks/>
          </p:cNvCxnSpPr>
          <p:nvPr/>
        </p:nvCxnSpPr>
        <p:spPr>
          <a:xfrm>
            <a:off x="5093562" y="4780996"/>
            <a:ext cx="0" cy="2523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D6ADC5A8-6A35-4EBC-AF6A-E08CD29D605A}"/>
              </a:ext>
            </a:extLst>
          </p:cNvPr>
          <p:cNvSpPr/>
          <p:nvPr/>
        </p:nvSpPr>
        <p:spPr>
          <a:xfrm>
            <a:off x="4456209" y="3534350"/>
            <a:ext cx="1237932" cy="1237932"/>
          </a:xfrm>
          <a:prstGeom prst="rect">
            <a:avLst/>
          </a:prstGeom>
          <a:noFill/>
          <a:ln w="25400">
            <a:solidFill>
              <a:srgbClr val="1F16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319FFB9D-31E5-4274-9F90-095277F7B569}"/>
              </a:ext>
            </a:extLst>
          </p:cNvPr>
          <p:cNvSpPr/>
          <p:nvPr/>
        </p:nvSpPr>
        <p:spPr>
          <a:xfrm>
            <a:off x="5950625" y="3608203"/>
            <a:ext cx="5776816" cy="120032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166B"/>
                </a:solidFill>
                <a:effectLst/>
                <a:uLnTx/>
                <a:uFillTx/>
                <a:latin typeface="Arial Black" panose="020B0604020202020204" pitchFamily="34" charset="0"/>
                <a:ea typeface="+mn-ea"/>
                <a:cs typeface="Arial Black" panose="020B0604020202020204" pitchFamily="34" charset="0"/>
              </a:rPr>
              <a:t>ESSAIS ET MISE EN SERVICE POUR DES INSTALLATIONS HVAC</a:t>
            </a:r>
          </a:p>
          <a:p>
            <a:pPr fontAlgn="base"/>
            <a:r>
              <a:rPr lang="fr-FR" sz="1100" b="1" dirty="0">
                <a:latin typeface="Arial" panose="020B0604020202020204" pitchFamily="34" charset="0"/>
                <a:cs typeface="Arial" panose="020B0604020202020204" pitchFamily="34" charset="0"/>
              </a:rPr>
              <a:t>Mise à disposition de techniciens hautement qualifiés pour le réglage et la mise en service d’installations aérauliques et hydrauliques en France et à l’international.</a:t>
            </a:r>
          </a:p>
          <a:p>
            <a:pPr marL="171450" lvl="0" indent="-171450">
              <a:buClr>
                <a:srgbClr val="1F166B"/>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ADP Roissy Terminal 2B – (10 chargés d’essais)</a:t>
            </a:r>
          </a:p>
          <a:p>
            <a:pPr marL="171450" lvl="0" indent="-171450">
              <a:buClr>
                <a:srgbClr val="1F166B"/>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Metro de Ryad -- (5 chargés d’essais)</a:t>
            </a:r>
          </a:p>
        </p:txBody>
      </p:sp>
      <p:sp>
        <p:nvSpPr>
          <p:cNvPr id="93" name="Rectangle 92">
            <a:extLst>
              <a:ext uri="{FF2B5EF4-FFF2-40B4-BE49-F238E27FC236}">
                <a16:creationId xmlns:a16="http://schemas.microsoft.com/office/drawing/2014/main" id="{5BC6ABC3-3B58-4C49-ABAD-F9F2C8E74E42}"/>
              </a:ext>
            </a:extLst>
          </p:cNvPr>
          <p:cNvSpPr/>
          <p:nvPr/>
        </p:nvSpPr>
        <p:spPr>
          <a:xfrm>
            <a:off x="5950625" y="5276182"/>
            <a:ext cx="5620483" cy="815608"/>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rgbClr val="FFC000"/>
                </a:solidFill>
                <a:effectLst/>
                <a:uLnTx/>
                <a:uFillTx/>
                <a:latin typeface="Arial Black" panose="020B0604020202020204" pitchFamily="34" charset="0"/>
                <a:ea typeface="+mn-ea"/>
                <a:cs typeface="Arial Black" panose="020B0604020202020204" pitchFamily="34" charset="0"/>
              </a:rPr>
              <a:t>FABRICATION D’ARMOIRES ELECTRIQUES </a:t>
            </a:r>
            <a:endParaRPr kumimoji="0" lang="fr-FR" sz="1400" b="1" i="0" u="none" strike="noStrike" kern="1200" cap="none" spc="0" normalizeH="0" noProof="0" dirty="0">
              <a:ln>
                <a:noFill/>
              </a:ln>
              <a:solidFill>
                <a:srgbClr val="FFC000"/>
              </a:solidFill>
              <a:effectLst/>
              <a:uLnTx/>
              <a:uFillTx/>
              <a:latin typeface="Arial Black" panose="020B0604020202020204" pitchFamily="34" charset="0"/>
              <a:ea typeface="+mn-ea"/>
              <a:cs typeface="Arial Black" panose="020B0604020202020204" pitchFamily="34" charset="0"/>
            </a:endParaRPr>
          </a:p>
          <a:p>
            <a:pPr fontAlgn="base"/>
            <a:r>
              <a:rPr lang="fr-FR" sz="1100" b="1" dirty="0">
                <a:latin typeface="Arial" panose="020B0604020202020204" pitchFamily="34" charset="0"/>
                <a:cs typeface="Arial" panose="020B0604020202020204" pitchFamily="34" charset="0"/>
              </a:rPr>
              <a:t>Fabrication d’armoires de contrôle commande et de puissance  </a:t>
            </a:r>
          </a:p>
          <a:p>
            <a:pPr marL="171450" lvl="0" indent="-171450">
              <a:buClr>
                <a:srgbClr val="FFC000"/>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MERCK SANTE (9 armoires)</a:t>
            </a:r>
          </a:p>
          <a:p>
            <a:pPr marL="171450" lvl="0" indent="-171450">
              <a:buClr>
                <a:srgbClr val="FFC000"/>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Programme Frégate GO WIND (6 Armoires) </a:t>
            </a:r>
          </a:p>
        </p:txBody>
      </p:sp>
      <p:cxnSp>
        <p:nvCxnSpPr>
          <p:cNvPr id="94" name="Connecteur droit 93">
            <a:extLst>
              <a:ext uri="{FF2B5EF4-FFF2-40B4-BE49-F238E27FC236}">
                <a16:creationId xmlns:a16="http://schemas.microsoft.com/office/drawing/2014/main" id="{CEE1FF0C-4BA8-44BC-97EA-DE8798128FB7}"/>
              </a:ext>
            </a:extLst>
          </p:cNvPr>
          <p:cNvCxnSpPr>
            <a:cxnSpLocks/>
          </p:cNvCxnSpPr>
          <p:nvPr/>
        </p:nvCxnSpPr>
        <p:spPr>
          <a:xfrm>
            <a:off x="6079510" y="3480270"/>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5DCA8A3D-DFB4-4331-8BD2-870B7AA670FC}"/>
              </a:ext>
            </a:extLst>
          </p:cNvPr>
          <p:cNvCxnSpPr>
            <a:cxnSpLocks/>
          </p:cNvCxnSpPr>
          <p:nvPr/>
        </p:nvCxnSpPr>
        <p:spPr>
          <a:xfrm>
            <a:off x="6079510" y="4972166"/>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82" name="Groupe 81">
            <a:extLst>
              <a:ext uri="{FF2B5EF4-FFF2-40B4-BE49-F238E27FC236}">
                <a16:creationId xmlns:a16="http://schemas.microsoft.com/office/drawing/2014/main" id="{9E5D0063-0462-4553-9228-8F8FDC973230}"/>
              </a:ext>
            </a:extLst>
          </p:cNvPr>
          <p:cNvGrpSpPr/>
          <p:nvPr/>
        </p:nvGrpSpPr>
        <p:grpSpPr>
          <a:xfrm>
            <a:off x="4456209" y="2084301"/>
            <a:ext cx="1237932" cy="1237932"/>
            <a:chOff x="5085032" y="2657022"/>
            <a:chExt cx="1595052" cy="1595052"/>
          </a:xfrm>
        </p:grpSpPr>
        <p:pic>
          <p:nvPicPr>
            <p:cNvPr id="83" name="Image 82">
              <a:extLst>
                <a:ext uri="{FF2B5EF4-FFF2-40B4-BE49-F238E27FC236}">
                  <a16:creationId xmlns:a16="http://schemas.microsoft.com/office/drawing/2014/main" id="{850A1B66-FFE8-4427-96E4-E868E54033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63958" y="2741441"/>
              <a:ext cx="1437200" cy="1407168"/>
            </a:xfrm>
            <a:prstGeom prst="rect">
              <a:avLst/>
            </a:prstGeom>
          </p:spPr>
        </p:pic>
        <p:sp>
          <p:nvSpPr>
            <p:cNvPr id="84" name="Rectangle 83">
              <a:extLst>
                <a:ext uri="{FF2B5EF4-FFF2-40B4-BE49-F238E27FC236}">
                  <a16:creationId xmlns:a16="http://schemas.microsoft.com/office/drawing/2014/main" id="{5B24CA59-C941-4EC9-86A2-2F0BD761AA22}"/>
                </a:ext>
              </a:extLst>
            </p:cNvPr>
            <p:cNvSpPr/>
            <p:nvPr/>
          </p:nvSpPr>
          <p:spPr>
            <a:xfrm>
              <a:off x="5085032" y="2657022"/>
              <a:ext cx="1595052" cy="159505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8" name="Groupe 87">
            <a:extLst>
              <a:ext uri="{FF2B5EF4-FFF2-40B4-BE49-F238E27FC236}">
                <a16:creationId xmlns:a16="http://schemas.microsoft.com/office/drawing/2014/main" id="{F3DDF58F-08E8-43B1-BD5E-B5F54D2D21E3}"/>
              </a:ext>
            </a:extLst>
          </p:cNvPr>
          <p:cNvGrpSpPr/>
          <p:nvPr/>
        </p:nvGrpSpPr>
        <p:grpSpPr>
          <a:xfrm>
            <a:off x="4456209" y="5033344"/>
            <a:ext cx="1237932" cy="1237932"/>
            <a:chOff x="9500914" y="2657022"/>
            <a:chExt cx="1595052" cy="1595052"/>
          </a:xfrm>
        </p:grpSpPr>
        <p:pic>
          <p:nvPicPr>
            <p:cNvPr id="89" name="Image 88">
              <a:extLst>
                <a:ext uri="{FF2B5EF4-FFF2-40B4-BE49-F238E27FC236}">
                  <a16:creationId xmlns:a16="http://schemas.microsoft.com/office/drawing/2014/main" id="{5D236128-1FCB-4CE2-A77A-73C060D5B95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579840" y="2750966"/>
              <a:ext cx="1437200" cy="1407166"/>
            </a:xfrm>
            <a:prstGeom prst="rect">
              <a:avLst/>
            </a:prstGeom>
          </p:spPr>
        </p:pic>
        <p:sp>
          <p:nvSpPr>
            <p:cNvPr id="90" name="Rectangle 89">
              <a:extLst>
                <a:ext uri="{FF2B5EF4-FFF2-40B4-BE49-F238E27FC236}">
                  <a16:creationId xmlns:a16="http://schemas.microsoft.com/office/drawing/2014/main" id="{405343E5-E5B8-46DC-B303-9602758B34E4}"/>
                </a:ext>
              </a:extLst>
            </p:cNvPr>
            <p:cNvSpPr/>
            <p:nvPr/>
          </p:nvSpPr>
          <p:spPr>
            <a:xfrm>
              <a:off x="9500914" y="2657022"/>
              <a:ext cx="1595052" cy="159505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2" name="Picture 8" descr="Résultat de recherche d'images pour &quot;msc meraviglia&quot;">
            <a:extLst>
              <a:ext uri="{FF2B5EF4-FFF2-40B4-BE49-F238E27FC236}">
                <a16:creationId xmlns:a16="http://schemas.microsoft.com/office/drawing/2014/main" id="{A0AF953C-A16D-4D51-97AE-463B220C778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517465" y="2144970"/>
            <a:ext cx="1115422" cy="1092114"/>
          </a:xfrm>
          <a:prstGeom prst="rect">
            <a:avLst/>
          </a:prstGeom>
          <a:extLst>
            <a:ext uri="{909E8E84-426E-40DD-AFC4-6F175D3DCCD1}">
              <a14:hiddenFill xmlns:a14="http://schemas.microsoft.com/office/drawing/2010/main">
                <a:solidFill>
                  <a:srgbClr val="FFFFFF"/>
                </a:solidFill>
              </a14:hiddenFill>
            </a:ext>
          </a:extLst>
        </p:spPr>
      </p:pic>
      <p:pic>
        <p:nvPicPr>
          <p:cNvPr id="34" name="Picture 2" descr="Résultat de recherche d'images pour &quot;CHT Koutio&quot;">
            <a:extLst>
              <a:ext uri="{FF2B5EF4-FFF2-40B4-BE49-F238E27FC236}">
                <a16:creationId xmlns:a16="http://schemas.microsoft.com/office/drawing/2014/main" id="{65A27E5C-7A6C-4CB6-9EF4-42ACACDBB3C9}"/>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517465" y="3598679"/>
            <a:ext cx="1115422" cy="1087265"/>
          </a:xfrm>
          <a:prstGeom prst="rect">
            <a:avLst/>
          </a:prstGeom>
          <a:extLst>
            <a:ext uri="{909E8E84-426E-40DD-AFC4-6F175D3DCCD1}">
              <a14:hiddenFill xmlns:a14="http://schemas.microsoft.com/office/drawing/2010/main">
                <a:solidFill>
                  <a:srgbClr val="FFFFFF"/>
                </a:solidFill>
              </a14:hiddenFill>
            </a:ext>
          </a:extLst>
        </p:spPr>
      </p:pic>
      <p:pic>
        <p:nvPicPr>
          <p:cNvPr id="35" name="Image 34">
            <a:extLst>
              <a:ext uri="{FF2B5EF4-FFF2-40B4-BE49-F238E27FC236}">
                <a16:creationId xmlns:a16="http://schemas.microsoft.com/office/drawing/2014/main" id="{F4EA4B90-C3A8-4C7C-870B-41A5E0174CA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17464" y="5102221"/>
            <a:ext cx="1115423" cy="1092112"/>
          </a:xfrm>
          <a:prstGeom prst="rect">
            <a:avLst/>
          </a:prstGeom>
        </p:spPr>
      </p:pic>
      <p:sp>
        <p:nvSpPr>
          <p:cNvPr id="29" name="Rectangle 28">
            <a:extLst>
              <a:ext uri="{FF2B5EF4-FFF2-40B4-BE49-F238E27FC236}">
                <a16:creationId xmlns:a16="http://schemas.microsoft.com/office/drawing/2014/main" id="{CF933899-7995-4BEC-ACAA-E7C22B1C59FF}"/>
              </a:ext>
            </a:extLst>
          </p:cNvPr>
          <p:cNvSpPr/>
          <p:nvPr/>
        </p:nvSpPr>
        <p:spPr>
          <a:xfrm>
            <a:off x="5950625" y="739723"/>
            <a:ext cx="5620483" cy="98488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rgbClr val="F58A3D"/>
                </a:solidFill>
                <a:effectLst/>
                <a:uLnTx/>
                <a:uFillTx/>
                <a:latin typeface="Arial Black" panose="020B0604020202020204" pitchFamily="34" charset="0"/>
                <a:ea typeface="+mn-ea"/>
                <a:cs typeface="Arial Black" panose="020B0604020202020204" pitchFamily="34" charset="0"/>
              </a:rPr>
              <a:t>AUTOMATION &amp; SYSTÈME D’INFORMATIONS </a:t>
            </a:r>
          </a:p>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lang="fr-FR" sz="1100" b="1" dirty="0">
                <a:latin typeface="Arial" panose="020B0604020202020204" pitchFamily="34" charset="0"/>
                <a:cs typeface="Arial" panose="020B0604020202020204" pitchFamily="34" charset="0"/>
              </a:rPr>
              <a:t>Automatisme industriel, supervision de procédés automatisés et informatique</a:t>
            </a:r>
          </a:p>
          <a:p>
            <a:pPr marL="171450" lvl="0" indent="-171450">
              <a:buClr>
                <a:srgbClr val="F58A3D"/>
              </a:buClr>
              <a:buFont typeface="Wingdings" pitchFamily="2" charset="2"/>
              <a:buChar char="§"/>
              <a:defRPr/>
            </a:pPr>
            <a:r>
              <a:rPr lang="fr-FR" sz="1100" dirty="0">
                <a:latin typeface="Arial" panose="020B0604020202020204" pitchFamily="34" charset="0"/>
                <a:cs typeface="Arial" panose="020B0604020202020204" pitchFamily="34" charset="0"/>
              </a:rPr>
              <a:t>SPSE à Fos sur Mer (13) -- Contrôle commande/Supervision (3,2 M€)</a:t>
            </a:r>
          </a:p>
          <a:p>
            <a:pPr marL="171450" lvl="0" indent="-171450">
              <a:buClr>
                <a:srgbClr val="F58A3D"/>
              </a:buClr>
              <a:buFont typeface="Wingdings" pitchFamily="2" charset="2"/>
              <a:buChar char="§"/>
              <a:defRPr/>
            </a:pPr>
            <a:r>
              <a:rPr lang="fr-FR" sz="1100" dirty="0">
                <a:latin typeface="Arial" panose="020B0604020202020204" pitchFamily="34" charset="0"/>
                <a:cs typeface="Arial" panose="020B0604020202020204" pitchFamily="34" charset="0"/>
              </a:rPr>
              <a:t>Rhône GAZ Herrlisheim (67) – Contrôle commande (380 K€)</a:t>
            </a:r>
          </a:p>
          <a:p>
            <a:pPr marL="171450" lvl="0" indent="-171450">
              <a:buClr>
                <a:srgbClr val="F58A3D"/>
              </a:buClr>
              <a:buFont typeface="Wingdings" pitchFamily="2" charset="2"/>
              <a:buChar char="§"/>
              <a:defRPr/>
            </a:pPr>
            <a:r>
              <a:rPr lang="fr-FR" sz="1100" dirty="0">
                <a:latin typeface="Arial" panose="020B0604020202020204" pitchFamily="34" charset="0"/>
                <a:cs typeface="Arial" panose="020B0604020202020204" pitchFamily="34" charset="0"/>
              </a:rPr>
              <a:t>EUROFLOAT (Fabrication verre plat) – supervision (350 K€)</a:t>
            </a:r>
          </a:p>
        </p:txBody>
      </p:sp>
      <p:cxnSp>
        <p:nvCxnSpPr>
          <p:cNvPr id="30" name="Connecteur droit 29">
            <a:extLst>
              <a:ext uri="{FF2B5EF4-FFF2-40B4-BE49-F238E27FC236}">
                <a16:creationId xmlns:a16="http://schemas.microsoft.com/office/drawing/2014/main" id="{5B6DDBE6-0BBD-44F5-90D5-92446A087FF3}"/>
              </a:ext>
            </a:extLst>
          </p:cNvPr>
          <p:cNvCxnSpPr>
            <a:cxnSpLocks/>
          </p:cNvCxnSpPr>
          <p:nvPr/>
        </p:nvCxnSpPr>
        <p:spPr>
          <a:xfrm>
            <a:off x="6079510" y="1865351"/>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1005551-C95B-47BC-88E6-66368C53F530}"/>
              </a:ext>
            </a:extLst>
          </p:cNvPr>
          <p:cNvSpPr/>
          <p:nvPr/>
        </p:nvSpPr>
        <p:spPr>
          <a:xfrm>
            <a:off x="4456209" y="581523"/>
            <a:ext cx="1237932" cy="1237932"/>
          </a:xfrm>
          <a:prstGeom prst="rect">
            <a:avLst/>
          </a:prstGeom>
          <a:noFill/>
          <a:ln w="25400">
            <a:solidFill>
              <a:srgbClr val="F58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Connecteur droit 39">
            <a:extLst>
              <a:ext uri="{FF2B5EF4-FFF2-40B4-BE49-F238E27FC236}">
                <a16:creationId xmlns:a16="http://schemas.microsoft.com/office/drawing/2014/main" id="{F077566B-4E27-46B3-896A-1196C0C5103E}"/>
              </a:ext>
            </a:extLst>
          </p:cNvPr>
          <p:cNvCxnSpPr>
            <a:cxnSpLocks/>
            <a:stCxn id="37" idx="2"/>
          </p:cNvCxnSpPr>
          <p:nvPr/>
        </p:nvCxnSpPr>
        <p:spPr>
          <a:xfrm>
            <a:off x="5075175" y="1819455"/>
            <a:ext cx="0" cy="1352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38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8">
            <a:extLst>
              <a:ext uri="{FF2B5EF4-FFF2-40B4-BE49-F238E27FC236}">
                <a16:creationId xmlns:a16="http://schemas.microsoft.com/office/drawing/2014/main" id="{E863EB66-A448-8E4C-9666-81EA7A0776D1}"/>
              </a:ext>
            </a:extLst>
          </p:cNvPr>
          <p:cNvSpPr>
            <a:spLocks noGrp="1"/>
          </p:cNvSpPr>
          <p:nvPr>
            <p:ph type="body" sz="quarter" idx="14"/>
          </p:nvPr>
        </p:nvSpPr>
        <p:spPr>
          <a:xfrm>
            <a:off x="2616126" y="4750890"/>
            <a:ext cx="6959747" cy="1271588"/>
          </a:xfr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dirty="0"/>
              <a:t>ENGIE Solutions Digitales</a:t>
            </a:r>
          </a:p>
          <a:p>
            <a:pPr lvl="0"/>
            <a:r>
              <a:rPr lang="fr-FR" dirty="0"/>
              <a:t>WHY?</a:t>
            </a:r>
          </a:p>
        </p:txBody>
      </p:sp>
      <p:sp>
        <p:nvSpPr>
          <p:cNvPr id="10" name="Espace réservé du texte 97">
            <a:extLst>
              <a:ext uri="{FF2B5EF4-FFF2-40B4-BE49-F238E27FC236}">
                <a16:creationId xmlns:a16="http://schemas.microsoft.com/office/drawing/2014/main" id="{58FEF833-0EBB-B844-BB27-3C627F72D59B}"/>
              </a:ext>
            </a:extLst>
          </p:cNvPr>
          <p:cNvSpPr>
            <a:spLocks noGrp="1"/>
          </p:cNvSpPr>
          <p:nvPr>
            <p:ph type="body" sz="quarter" idx="16"/>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dirty="0"/>
              <a:t>1</a:t>
            </a:r>
          </a:p>
        </p:txBody>
      </p:sp>
    </p:spTree>
    <p:extLst>
      <p:ext uri="{BB962C8B-B14F-4D97-AF65-F5344CB8AC3E}">
        <p14:creationId xmlns:p14="http://schemas.microsoft.com/office/powerpoint/2010/main" val="253694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20</a:t>
            </a:fld>
            <a:endParaRPr lang="fr-FR" dirty="0"/>
          </a:p>
        </p:txBody>
      </p:sp>
      <p:sp>
        <p:nvSpPr>
          <p:cNvPr id="29" name="Espace réservé du texte 90">
            <a:extLst>
              <a:ext uri="{FF2B5EF4-FFF2-40B4-BE49-F238E27FC236}">
                <a16:creationId xmlns:a16="http://schemas.microsoft.com/office/drawing/2014/main" id="{F9501E55-4EDC-49ED-AF69-527A814EA5E8}"/>
              </a:ext>
            </a:extLst>
          </p:cNvPr>
          <p:cNvSpPr txBox="1">
            <a:spLocks/>
          </p:cNvSpPr>
          <p:nvPr/>
        </p:nvSpPr>
        <p:spPr>
          <a:xfrm>
            <a:off x="873918" y="3356456"/>
            <a:ext cx="3294088"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pPr>
            <a:r>
              <a:rPr lang="fr-FR" sz="2200" cap="all" dirty="0">
                <a:latin typeface="Arial Black" panose="020B0604020202020204" pitchFamily="34" charset="0"/>
                <a:cs typeface="Arial Black" panose="020B0604020202020204" pitchFamily="34" charset="0"/>
              </a:rPr>
              <a:t>CHIFFRES CLES</a:t>
            </a:r>
          </a:p>
        </p:txBody>
      </p:sp>
      <p:pic>
        <p:nvPicPr>
          <p:cNvPr id="30" name="Image 25">
            <a:extLst>
              <a:ext uri="{FF2B5EF4-FFF2-40B4-BE49-F238E27FC236}">
                <a16:creationId xmlns:a16="http://schemas.microsoft.com/office/drawing/2014/main" id="{162AF324-8BC2-4865-8AF5-86923EAD2B9F}"/>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4310179" y="438127"/>
            <a:ext cx="209272" cy="59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
            <a:extLst>
              <a:ext uri="{FF2B5EF4-FFF2-40B4-BE49-F238E27FC236}">
                <a16:creationId xmlns:a16="http://schemas.microsoft.com/office/drawing/2014/main" id="{2249F6AE-AD06-4C53-B6D5-4D1556620936}"/>
              </a:ext>
            </a:extLst>
          </p:cNvPr>
          <p:cNvGrpSpPr/>
          <p:nvPr/>
        </p:nvGrpSpPr>
        <p:grpSpPr>
          <a:xfrm>
            <a:off x="4642854" y="2461107"/>
            <a:ext cx="2337041" cy="2173172"/>
            <a:chOff x="4562611" y="647669"/>
            <a:chExt cx="2412370" cy="1500439"/>
          </a:xfrm>
        </p:grpSpPr>
        <p:sp>
          <p:nvSpPr>
            <p:cNvPr id="66" name="Rectangle à coins arrondis 157">
              <a:extLst>
                <a:ext uri="{FF2B5EF4-FFF2-40B4-BE49-F238E27FC236}">
                  <a16:creationId xmlns:a16="http://schemas.microsoft.com/office/drawing/2014/main" id="{0E25A531-FD52-4559-8C99-268F75DF333A}"/>
                </a:ext>
              </a:extLst>
            </p:cNvPr>
            <p:cNvSpPr/>
            <p:nvPr/>
          </p:nvSpPr>
          <p:spPr>
            <a:xfrm>
              <a:off x="4562611" y="647669"/>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4317A1AD-0522-4129-BBB4-7C23029992B1}"/>
                </a:ext>
              </a:extLst>
            </p:cNvPr>
            <p:cNvSpPr/>
            <p:nvPr/>
          </p:nvSpPr>
          <p:spPr>
            <a:xfrm>
              <a:off x="4730273" y="834762"/>
              <a:ext cx="2244708" cy="1126252"/>
            </a:xfrm>
            <a:prstGeom prst="rect">
              <a:avLst/>
            </a:prstGeom>
          </p:spPr>
          <p:txBody>
            <a:bodyPr wrap="square">
              <a:spAutoFit/>
            </a:bodyPr>
            <a:lstStyle/>
            <a:p>
              <a:pPr>
                <a:defRPr/>
              </a:pPr>
              <a:r>
                <a:rPr lang="fr-FR" sz="4400" b="1" dirty="0">
                  <a:solidFill>
                    <a:schemeClr val="bg1"/>
                  </a:solidFill>
                  <a:latin typeface="Arial" panose="020B0604020202020204" pitchFamily="34" charset="0"/>
                  <a:cs typeface="Arial" panose="020B0604020202020204" pitchFamily="34" charset="0"/>
                </a:rPr>
                <a:t>150</a:t>
              </a:r>
              <a:r>
                <a:rPr lang="fr-FR" sz="3200" b="1" dirty="0">
                  <a:solidFill>
                    <a:schemeClr val="bg1"/>
                  </a:solidFill>
                  <a:latin typeface="Arial" panose="020B0604020202020204" pitchFamily="34" charset="0"/>
                  <a:cs typeface="Arial" panose="020B0604020202020204" pitchFamily="34" charset="0"/>
                </a:rPr>
                <a:t> projets </a:t>
              </a:r>
              <a:r>
                <a:rPr lang="fr-FR" sz="2400" b="1" dirty="0">
                  <a:solidFill>
                    <a:schemeClr val="bg1"/>
                  </a:solidFill>
                  <a:latin typeface="Arial" panose="020B0604020202020204" pitchFamily="34" charset="0"/>
                  <a:cs typeface="Arial" panose="020B0604020202020204" pitchFamily="34" charset="0"/>
                </a:rPr>
                <a:t>livrés par an</a:t>
              </a:r>
              <a:endParaRPr lang="fr-FR" dirty="0">
                <a:solidFill>
                  <a:schemeClr val="bg1"/>
                </a:solidFill>
                <a:latin typeface="Arial" panose="020B0604020202020204" pitchFamily="34" charset="0"/>
                <a:cs typeface="Arial" panose="020B0604020202020204" pitchFamily="34" charset="0"/>
              </a:endParaRPr>
            </a:p>
          </p:txBody>
        </p:sp>
      </p:grpSp>
      <p:sp>
        <p:nvSpPr>
          <p:cNvPr id="73" name="Rectangle à coins arrondis 157">
            <a:extLst>
              <a:ext uri="{FF2B5EF4-FFF2-40B4-BE49-F238E27FC236}">
                <a16:creationId xmlns:a16="http://schemas.microsoft.com/office/drawing/2014/main" id="{08782332-AC7F-40DB-A1F0-3BA32B8A7AAC}"/>
              </a:ext>
            </a:extLst>
          </p:cNvPr>
          <p:cNvSpPr/>
          <p:nvPr/>
        </p:nvSpPr>
        <p:spPr>
          <a:xfrm>
            <a:off x="6995403" y="2461108"/>
            <a:ext cx="2174613" cy="2173172"/>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80" name="Rectangle à coins arrondis 157">
            <a:extLst>
              <a:ext uri="{FF2B5EF4-FFF2-40B4-BE49-F238E27FC236}">
                <a16:creationId xmlns:a16="http://schemas.microsoft.com/office/drawing/2014/main" id="{EDD16585-151D-46FF-BF07-1049DFF298AE}"/>
              </a:ext>
            </a:extLst>
          </p:cNvPr>
          <p:cNvSpPr/>
          <p:nvPr/>
        </p:nvSpPr>
        <p:spPr>
          <a:xfrm>
            <a:off x="9347952" y="2461107"/>
            <a:ext cx="2174613" cy="2173173"/>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91" name="ZoneTexte 90">
            <a:extLst>
              <a:ext uri="{FF2B5EF4-FFF2-40B4-BE49-F238E27FC236}">
                <a16:creationId xmlns:a16="http://schemas.microsoft.com/office/drawing/2014/main" id="{B4AE997C-6CD2-40D8-8BF3-B45B28743545}"/>
              </a:ext>
            </a:extLst>
          </p:cNvPr>
          <p:cNvSpPr txBox="1"/>
          <p:nvPr/>
        </p:nvSpPr>
        <p:spPr>
          <a:xfrm>
            <a:off x="7099160" y="2670530"/>
            <a:ext cx="2120337" cy="1754326"/>
          </a:xfrm>
          <a:prstGeom prst="rect">
            <a:avLst/>
          </a:prstGeom>
          <a:noFill/>
        </p:spPr>
        <p:txBody>
          <a:bodyPr wrap="square" rtlCol="0">
            <a:spAutoFit/>
          </a:bodyPr>
          <a:lstStyle/>
          <a:p>
            <a:r>
              <a:rPr lang="fr-FR" sz="3600" b="1" dirty="0">
                <a:solidFill>
                  <a:schemeClr val="bg1"/>
                </a:solidFill>
              </a:rPr>
              <a:t>20 </a:t>
            </a:r>
          </a:p>
          <a:p>
            <a:r>
              <a:rPr lang="fr-FR" sz="2400" b="1" dirty="0">
                <a:solidFill>
                  <a:schemeClr val="bg1"/>
                </a:solidFill>
              </a:rPr>
              <a:t>marques maîtrisées en Automatisme</a:t>
            </a:r>
            <a:endParaRPr lang="fr-FR" sz="2000" b="1" dirty="0">
              <a:solidFill>
                <a:schemeClr val="bg1"/>
              </a:solidFill>
              <a:latin typeface="Arial" panose="020B0604020202020204" pitchFamily="34" charset="0"/>
              <a:cs typeface="Arial" panose="020B0604020202020204" pitchFamily="34" charset="0"/>
            </a:endParaRPr>
          </a:p>
        </p:txBody>
      </p:sp>
      <p:sp>
        <p:nvSpPr>
          <p:cNvPr id="95" name="Rectangle 94">
            <a:extLst>
              <a:ext uri="{FF2B5EF4-FFF2-40B4-BE49-F238E27FC236}">
                <a16:creationId xmlns:a16="http://schemas.microsoft.com/office/drawing/2014/main" id="{22DEC1A8-0EB0-4878-BDD1-ABEE13E7FCB3}"/>
              </a:ext>
            </a:extLst>
          </p:cNvPr>
          <p:cNvSpPr/>
          <p:nvPr/>
        </p:nvSpPr>
        <p:spPr>
          <a:xfrm>
            <a:off x="9316934" y="2875223"/>
            <a:ext cx="2174613" cy="1323439"/>
          </a:xfrm>
          <a:prstGeom prst="rect">
            <a:avLst/>
          </a:prstGeom>
        </p:spPr>
        <p:txBody>
          <a:bodyPr wrap="square">
            <a:spAutoFit/>
          </a:bodyPr>
          <a:lstStyle/>
          <a:p>
            <a:r>
              <a:rPr lang="fr-FR" sz="4800" b="1" dirty="0">
                <a:solidFill>
                  <a:schemeClr val="bg1"/>
                </a:solidFill>
              </a:rPr>
              <a:t>30 </a:t>
            </a:r>
            <a:r>
              <a:rPr lang="fr-FR" sz="3200" b="1" dirty="0">
                <a:solidFill>
                  <a:schemeClr val="bg1"/>
                </a:solidFill>
              </a:rPr>
              <a:t>ans d’existence</a:t>
            </a:r>
            <a:endParaRPr lang="fr-FR" sz="1200" dirty="0">
              <a:solidFill>
                <a:schemeClr val="bg1"/>
              </a:solidFill>
            </a:endParaRPr>
          </a:p>
        </p:txBody>
      </p:sp>
    </p:spTree>
    <p:extLst>
      <p:ext uri="{BB962C8B-B14F-4D97-AF65-F5344CB8AC3E}">
        <p14:creationId xmlns:p14="http://schemas.microsoft.com/office/powerpoint/2010/main" val="105229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8">
            <a:extLst>
              <a:ext uri="{FF2B5EF4-FFF2-40B4-BE49-F238E27FC236}">
                <a16:creationId xmlns:a16="http://schemas.microsoft.com/office/drawing/2014/main" id="{E863EB66-A448-8E4C-9666-81EA7A0776D1}"/>
              </a:ext>
            </a:extLst>
          </p:cNvPr>
          <p:cNvSpPr>
            <a:spLocks noGrp="1"/>
          </p:cNvSpPr>
          <p:nvPr>
            <p:ph type="body" sz="quarter" idx="14"/>
          </p:nvPr>
        </p:nvSpPr>
        <p:spPr>
          <a:xfrm>
            <a:off x="1069848" y="4750890"/>
            <a:ext cx="9948672" cy="1271588"/>
          </a:xfr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dirty="0"/>
              <a:t>INTÉGRATION SYSTÈMES &amp; DATA</a:t>
            </a:r>
            <a:endParaRPr lang="fr-FR" sz="1100" dirty="0">
              <a:solidFill>
                <a:srgbClr val="FF0000"/>
              </a:solidFill>
            </a:endParaRPr>
          </a:p>
          <a:p>
            <a:pPr>
              <a:lnSpc>
                <a:spcPct val="100000"/>
              </a:lnSpc>
            </a:pPr>
            <a:r>
              <a:rPr lang="fr-FR" sz="1200" b="0" dirty="0">
                <a:solidFill>
                  <a:schemeClr val="tx1"/>
                </a:solidFill>
              </a:rPr>
              <a:t>Par l’analyse et la valorisation de vos données, nous imaginons avec vous, nous concevons et mettons en œuvre des solutions pour accompagner l’évolution de vos métiers.</a:t>
            </a:r>
          </a:p>
          <a:p>
            <a:pPr lvl="0"/>
            <a:endParaRPr lang="fr-FR" sz="1600" dirty="0">
              <a:solidFill>
                <a:srgbClr val="43C59A"/>
              </a:solidFill>
            </a:endParaRPr>
          </a:p>
        </p:txBody>
      </p:sp>
      <p:sp>
        <p:nvSpPr>
          <p:cNvPr id="10" name="Espace réservé du texte 97">
            <a:extLst>
              <a:ext uri="{FF2B5EF4-FFF2-40B4-BE49-F238E27FC236}">
                <a16:creationId xmlns:a16="http://schemas.microsoft.com/office/drawing/2014/main" id="{58FEF833-0EBB-B844-BB27-3C627F72D59B}"/>
              </a:ext>
            </a:extLst>
          </p:cNvPr>
          <p:cNvSpPr>
            <a:spLocks noGrp="1"/>
          </p:cNvSpPr>
          <p:nvPr>
            <p:ph type="body" sz="quarter" idx="16"/>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dirty="0"/>
              <a:t>3</a:t>
            </a:r>
          </a:p>
        </p:txBody>
      </p:sp>
    </p:spTree>
    <p:extLst>
      <p:ext uri="{BB962C8B-B14F-4D97-AF65-F5344CB8AC3E}">
        <p14:creationId xmlns:p14="http://schemas.microsoft.com/office/powerpoint/2010/main" val="317244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554F531-D774-4129-99A5-973B0A7F9C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9495" y="395391"/>
            <a:ext cx="11390048" cy="3619578"/>
          </a:xfrm>
          <a:prstGeom prst="rect">
            <a:avLst/>
          </a:prstGeom>
        </p:spPr>
      </p:pic>
      <p:sp>
        <p:nvSpPr>
          <p:cNvPr id="24" name="Espace réservé du texte 90">
            <a:extLst>
              <a:ext uri="{FF2B5EF4-FFF2-40B4-BE49-F238E27FC236}">
                <a16:creationId xmlns:a16="http://schemas.microsoft.com/office/drawing/2014/main" id="{6D0B2368-E588-594B-9FF9-6DDF7A7B2A1A}"/>
              </a:ext>
            </a:extLst>
          </p:cNvPr>
          <p:cNvSpPr>
            <a:spLocks noGrp="1"/>
          </p:cNvSpPr>
          <p:nvPr>
            <p:ph type="body" sz="quarter" idx="14"/>
          </p:nvPr>
        </p:nvSpPr>
        <p:spPr>
          <a:xfrm>
            <a:off x="706753" y="2833627"/>
            <a:ext cx="11082789" cy="499038"/>
          </a:xfrm>
        </p:spPr>
        <p:txBody>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QUELQUES CHIFFRES –</a:t>
            </a:r>
            <a:r>
              <a:rPr lang="fr-FR" dirty="0">
                <a:solidFill>
                  <a:srgbClr val="23D2B5"/>
                </a:solidFill>
              </a:rPr>
              <a:t>INTEGRATION SYSTEMES &amp; DATA</a:t>
            </a:r>
            <a:endParaRPr lang="fr-FR" dirty="0"/>
          </a:p>
        </p:txBody>
      </p:sp>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22</a:t>
            </a:fld>
            <a:endParaRPr lang="fr-FR" dirty="0"/>
          </a:p>
        </p:txBody>
      </p:sp>
      <p:grpSp>
        <p:nvGrpSpPr>
          <p:cNvPr id="3" name="Groupe 2">
            <a:extLst>
              <a:ext uri="{FF2B5EF4-FFF2-40B4-BE49-F238E27FC236}">
                <a16:creationId xmlns:a16="http://schemas.microsoft.com/office/drawing/2014/main" id="{27B52586-1DC6-4E0B-9C10-BA5612FB53F0}"/>
              </a:ext>
            </a:extLst>
          </p:cNvPr>
          <p:cNvGrpSpPr/>
          <p:nvPr/>
        </p:nvGrpSpPr>
        <p:grpSpPr>
          <a:xfrm>
            <a:off x="7203671" y="4258315"/>
            <a:ext cx="2237289" cy="1919653"/>
            <a:chOff x="9844742" y="4258315"/>
            <a:chExt cx="2237289" cy="1919653"/>
          </a:xfrm>
        </p:grpSpPr>
        <p:sp>
          <p:nvSpPr>
            <p:cNvPr id="60" name="Rectangle 59">
              <a:extLst>
                <a:ext uri="{FF2B5EF4-FFF2-40B4-BE49-F238E27FC236}">
                  <a16:creationId xmlns:a16="http://schemas.microsoft.com/office/drawing/2014/main" id="{0192C2E4-3254-4600-9058-E32F4F569E7C}"/>
                </a:ext>
              </a:extLst>
            </p:cNvPr>
            <p:cNvSpPr/>
            <p:nvPr/>
          </p:nvSpPr>
          <p:spPr>
            <a:xfrm>
              <a:off x="9844742" y="5377749"/>
              <a:ext cx="2237289"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noProof="0" dirty="0">
                  <a:solidFill>
                    <a:srgbClr val="E44C54"/>
                  </a:solidFill>
                  <a:latin typeface="Arial Black" panose="020B0604020202020204" pitchFamily="34" charset="0"/>
                  <a:cs typeface="Arial Black" panose="020B0604020202020204" pitchFamily="34" charset="0"/>
                </a:rPr>
                <a:t>6</a:t>
              </a:r>
              <a:endParaRPr kumimoji="0" lang="fr-FR" sz="1400" b="1" i="0" u="none" strike="noStrike" kern="1200" cap="none" spc="0" normalizeH="0" baseline="0" noProof="0" dirty="0">
                <a:ln>
                  <a:noFill/>
                </a:ln>
                <a:solidFill>
                  <a:srgbClr val="E44C54"/>
                </a:solidFill>
                <a:effectLst/>
                <a:uLnTx/>
                <a:uFillTx/>
                <a:latin typeface="Arial Black" panose="020B0604020202020204" pitchFamily="34" charset="0"/>
                <a:ea typeface="+mn-ea"/>
                <a:cs typeface="Arial Black" panose="020B0604020202020204" pitchFamily="34" charset="0"/>
              </a:endParaRPr>
            </a:p>
            <a:p>
              <a:pPr algn="ctr">
                <a:defRPr/>
              </a:pPr>
              <a:r>
                <a:rPr lang="fr-FR" sz="1400" dirty="0">
                  <a:solidFill>
                    <a:prstClr val="black">
                      <a:lumMod val="65000"/>
                      <a:lumOff val="35000"/>
                    </a:prstClr>
                  </a:solidFill>
                  <a:latin typeface="Arial"/>
                  <a:cs typeface="Arial"/>
                </a:rPr>
                <a:t>Offres </a:t>
              </a:r>
            </a:p>
          </p:txBody>
        </p:sp>
        <p:sp>
          <p:nvSpPr>
            <p:cNvPr id="61" name="Rectangle 60">
              <a:extLst>
                <a:ext uri="{FF2B5EF4-FFF2-40B4-BE49-F238E27FC236}">
                  <a16:creationId xmlns:a16="http://schemas.microsoft.com/office/drawing/2014/main" id="{1449C65C-C42B-400E-80F6-D2A0BB4F8E71}"/>
                </a:ext>
              </a:extLst>
            </p:cNvPr>
            <p:cNvSpPr/>
            <p:nvPr/>
          </p:nvSpPr>
          <p:spPr>
            <a:xfrm>
              <a:off x="10449329" y="4258315"/>
              <a:ext cx="1028114" cy="1028114"/>
            </a:xfrm>
            <a:prstGeom prst="rect">
              <a:avLst/>
            </a:prstGeom>
            <a:noFill/>
            <a:ln w="25400">
              <a:solidFill>
                <a:srgbClr val="E44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Graphique 61">
              <a:extLst>
                <a:ext uri="{FF2B5EF4-FFF2-40B4-BE49-F238E27FC236}">
                  <a16:creationId xmlns:a16="http://schemas.microsoft.com/office/drawing/2014/main" id="{2D7FBFD5-6430-4719-B7FF-E44E91927037}"/>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10679432" y="4501661"/>
              <a:ext cx="567908" cy="567908"/>
            </a:xfrm>
            <a:prstGeom prst="rect">
              <a:avLst/>
            </a:prstGeom>
          </p:spPr>
        </p:pic>
      </p:grpSp>
      <p:grpSp>
        <p:nvGrpSpPr>
          <p:cNvPr id="4" name="Groupe 3">
            <a:extLst>
              <a:ext uri="{FF2B5EF4-FFF2-40B4-BE49-F238E27FC236}">
                <a16:creationId xmlns:a16="http://schemas.microsoft.com/office/drawing/2014/main" id="{0DF2AE69-F05D-4441-95CB-583BC3190A78}"/>
              </a:ext>
            </a:extLst>
          </p:cNvPr>
          <p:cNvGrpSpPr/>
          <p:nvPr/>
        </p:nvGrpSpPr>
        <p:grpSpPr>
          <a:xfrm>
            <a:off x="582173" y="4260631"/>
            <a:ext cx="6685769" cy="2135097"/>
            <a:chOff x="582173" y="4260631"/>
            <a:chExt cx="6685769" cy="2135097"/>
          </a:xfrm>
        </p:grpSpPr>
        <p:sp>
          <p:nvSpPr>
            <p:cNvPr id="46" name="Rectangle 45">
              <a:extLst>
                <a:ext uri="{FF2B5EF4-FFF2-40B4-BE49-F238E27FC236}">
                  <a16:creationId xmlns:a16="http://schemas.microsoft.com/office/drawing/2014/main" id="{DB9024FA-853A-4681-88B8-831E76FFBAA6}"/>
                </a:ext>
              </a:extLst>
            </p:cNvPr>
            <p:cNvSpPr/>
            <p:nvPr/>
          </p:nvSpPr>
          <p:spPr>
            <a:xfrm>
              <a:off x="582173" y="5380065"/>
              <a:ext cx="2614308"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1F106D"/>
                  </a:solidFill>
                  <a:effectLst/>
                  <a:uLnTx/>
                  <a:uFillTx/>
                  <a:latin typeface="Arial Black" panose="020B0604020202020204" pitchFamily="34" charset="0"/>
                  <a:ea typeface="+mn-ea"/>
                  <a:cs typeface="Arial Black" panose="020B0604020202020204" pitchFamily="34" charset="0"/>
                </a:rPr>
                <a:t>100 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65000"/>
                      <a:lumOff val="35000"/>
                    </a:prstClr>
                  </a:solidFill>
                  <a:effectLst/>
                  <a:uLnTx/>
                  <a:uFillTx/>
                  <a:latin typeface="Arial"/>
                  <a:ea typeface="+mn-ea"/>
                  <a:cs typeface="Arial"/>
                </a:rPr>
                <a:t>collaborateurs</a:t>
              </a:r>
            </a:p>
          </p:txBody>
        </p:sp>
        <p:sp>
          <p:nvSpPr>
            <p:cNvPr id="47" name="Rectangle 46">
              <a:extLst>
                <a:ext uri="{FF2B5EF4-FFF2-40B4-BE49-F238E27FC236}">
                  <a16:creationId xmlns:a16="http://schemas.microsoft.com/office/drawing/2014/main" id="{FA4A7B17-B816-4194-9D72-F91644BB9CD8}"/>
                </a:ext>
              </a:extLst>
            </p:cNvPr>
            <p:cNvSpPr/>
            <p:nvPr/>
          </p:nvSpPr>
          <p:spPr>
            <a:xfrm>
              <a:off x="2952967" y="5380065"/>
              <a:ext cx="2237289"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78A31"/>
                  </a:solidFill>
                  <a:effectLst/>
                  <a:uLnTx/>
                  <a:uFillTx/>
                  <a:latin typeface="Arial Black" panose="020B0604020202020204" pitchFamily="34" charset="0"/>
                  <a:ea typeface="+mn-ea"/>
                  <a:cs typeface="Arial Black" panose="020B0604020202020204" pitchFamily="34" charset="0"/>
                </a:rPr>
                <a:t>10 </a:t>
              </a:r>
              <a:r>
                <a:rPr kumimoji="0" lang="fr-FR" sz="1400" b="1" i="0" u="none" strike="noStrike" kern="1200" cap="none" spc="0" normalizeH="0" baseline="0" noProof="0" dirty="0">
                  <a:ln>
                    <a:noFill/>
                  </a:ln>
                  <a:solidFill>
                    <a:srgbClr val="F78A31"/>
                  </a:solidFill>
                  <a:effectLst/>
                  <a:uLnTx/>
                  <a:uFillTx/>
                  <a:latin typeface="Arial Black" panose="020B0604020202020204" pitchFamily="34" charset="0"/>
                  <a:ea typeface="+mn-ea"/>
                  <a:cs typeface="Arial Black" panose="020B0604020202020204" pitchFamily="34" charset="0"/>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65000"/>
                      <a:lumOff val="35000"/>
                    </a:prstClr>
                  </a:solidFill>
                  <a:effectLst/>
                  <a:uLnTx/>
                  <a:uFillTx/>
                  <a:latin typeface="Arial"/>
                  <a:ea typeface="+mn-ea"/>
                  <a:cs typeface="Arial"/>
                </a:rPr>
                <a:t>de chiffre d’affaires </a:t>
              </a:r>
              <a:endParaRPr kumimoji="0" lang="fr-F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8" name="Rectangle 47">
              <a:extLst>
                <a:ext uri="{FF2B5EF4-FFF2-40B4-BE49-F238E27FC236}">
                  <a16:creationId xmlns:a16="http://schemas.microsoft.com/office/drawing/2014/main" id="{509B4727-463A-4A13-A2B5-E9E46015B42D}"/>
                </a:ext>
              </a:extLst>
            </p:cNvPr>
            <p:cNvSpPr/>
            <p:nvPr/>
          </p:nvSpPr>
          <p:spPr>
            <a:xfrm>
              <a:off x="1375270" y="4260631"/>
              <a:ext cx="1028114" cy="1028114"/>
            </a:xfrm>
            <a:prstGeom prst="rect">
              <a:avLst/>
            </a:prstGeom>
            <a:noFill/>
            <a:ln w="25400">
              <a:solidFill>
                <a:srgbClr val="1F1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09D1BA87-B6E3-4D48-8224-55C11333F997}"/>
                </a:ext>
              </a:extLst>
            </p:cNvPr>
            <p:cNvSpPr/>
            <p:nvPr/>
          </p:nvSpPr>
          <p:spPr>
            <a:xfrm>
              <a:off x="3557554" y="4260631"/>
              <a:ext cx="1028114" cy="1028114"/>
            </a:xfrm>
            <a:prstGeom prst="rect">
              <a:avLst/>
            </a:prstGeom>
            <a:noFill/>
            <a:ln w="25400">
              <a:solidFill>
                <a:srgbClr val="F78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Graphique 49">
              <a:extLst>
                <a:ext uri="{FF2B5EF4-FFF2-40B4-BE49-F238E27FC236}">
                  <a16:creationId xmlns:a16="http://schemas.microsoft.com/office/drawing/2014/main" id="{E574CF13-4B35-477A-A334-0840897E721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540691" y="4426053"/>
              <a:ext cx="697272" cy="697270"/>
            </a:xfrm>
            <a:prstGeom prst="rect">
              <a:avLst/>
            </a:prstGeom>
          </p:spPr>
        </p:pic>
        <p:pic>
          <p:nvPicPr>
            <p:cNvPr id="51" name="Graphique 50">
              <a:extLst>
                <a:ext uri="{FF2B5EF4-FFF2-40B4-BE49-F238E27FC236}">
                  <a16:creationId xmlns:a16="http://schemas.microsoft.com/office/drawing/2014/main" id="{D1E0381B-8C82-4122-8322-DB06FF66464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3787657" y="4503977"/>
              <a:ext cx="567908" cy="567908"/>
            </a:xfrm>
            <a:prstGeom prst="rect">
              <a:avLst/>
            </a:prstGeom>
          </p:spPr>
        </p:pic>
        <p:cxnSp>
          <p:nvCxnSpPr>
            <p:cNvPr id="52" name="Connecteur droit 51">
              <a:extLst>
                <a:ext uri="{FF2B5EF4-FFF2-40B4-BE49-F238E27FC236}">
                  <a16:creationId xmlns:a16="http://schemas.microsoft.com/office/drawing/2014/main" id="{4DF3CF00-10EE-40D9-8176-11A361ACB840}"/>
                </a:ext>
              </a:extLst>
            </p:cNvPr>
            <p:cNvCxnSpPr>
              <a:cxnSpLocks/>
            </p:cNvCxnSpPr>
            <p:nvPr/>
          </p:nvCxnSpPr>
          <p:spPr>
            <a:xfrm>
              <a:off x="2904490" y="4260631"/>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A6841C4-7A80-48C5-BAA8-E7ED8C7C6506}"/>
                </a:ext>
              </a:extLst>
            </p:cNvPr>
            <p:cNvSpPr/>
            <p:nvPr/>
          </p:nvSpPr>
          <p:spPr>
            <a:xfrm>
              <a:off x="5241682" y="5380065"/>
              <a:ext cx="1933368" cy="1015663"/>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23D2B5"/>
                  </a:solidFill>
                  <a:effectLst/>
                  <a:uLnTx/>
                  <a:uFillTx/>
                  <a:latin typeface="Arial Black" panose="020B0604020202020204" pitchFamily="34" charset="0"/>
                  <a:ea typeface="+mn-ea"/>
                  <a:cs typeface="Arial Black" panose="020B0604020202020204" pitchFamily="34" charset="0"/>
                </a:rPr>
                <a:t>5</a:t>
              </a:r>
            </a:p>
            <a:p>
              <a:pPr lvl="0" algn="ctr">
                <a:defRPr/>
              </a:pPr>
              <a:r>
                <a:rPr lang="fr-FR" sz="1400" dirty="0">
                  <a:solidFill>
                    <a:prstClr val="black">
                      <a:lumMod val="65000"/>
                      <a:lumOff val="35000"/>
                    </a:prstClr>
                  </a:solidFill>
                  <a:latin typeface="Arial"/>
                  <a:cs typeface="Arial"/>
                </a:rPr>
                <a:t>Segments de marchés</a:t>
              </a:r>
            </a:p>
          </p:txBody>
        </p:sp>
        <p:sp>
          <p:nvSpPr>
            <p:cNvPr id="55" name="Rectangle 54">
              <a:extLst>
                <a:ext uri="{FF2B5EF4-FFF2-40B4-BE49-F238E27FC236}">
                  <a16:creationId xmlns:a16="http://schemas.microsoft.com/office/drawing/2014/main" id="{DDE88FD5-BD03-435C-912B-22E17EA121BD}"/>
                </a:ext>
              </a:extLst>
            </p:cNvPr>
            <p:cNvSpPr/>
            <p:nvPr/>
          </p:nvSpPr>
          <p:spPr>
            <a:xfrm>
              <a:off x="5694309" y="4260631"/>
              <a:ext cx="1028114" cy="1028114"/>
            </a:xfrm>
            <a:prstGeom prst="rect">
              <a:avLst/>
            </a:prstGeom>
            <a:noFill/>
            <a:ln w="25400">
              <a:solidFill>
                <a:srgbClr val="23D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Graphique 56">
              <a:extLst>
                <a:ext uri="{FF2B5EF4-FFF2-40B4-BE49-F238E27FC236}">
                  <a16:creationId xmlns:a16="http://schemas.microsoft.com/office/drawing/2014/main" id="{E497A33D-907D-4807-9144-71A06A36B83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5859731" y="4426053"/>
              <a:ext cx="697270" cy="697270"/>
            </a:xfrm>
            <a:prstGeom prst="rect">
              <a:avLst/>
            </a:prstGeom>
          </p:spPr>
        </p:pic>
        <p:cxnSp>
          <p:nvCxnSpPr>
            <p:cNvPr id="59" name="Connecteur droit 58">
              <a:extLst>
                <a:ext uri="{FF2B5EF4-FFF2-40B4-BE49-F238E27FC236}">
                  <a16:creationId xmlns:a16="http://schemas.microsoft.com/office/drawing/2014/main" id="{B7FF7839-B187-480C-ABCB-27666C2B58FD}"/>
                </a:ext>
              </a:extLst>
            </p:cNvPr>
            <p:cNvCxnSpPr>
              <a:cxnSpLocks/>
            </p:cNvCxnSpPr>
            <p:nvPr/>
          </p:nvCxnSpPr>
          <p:spPr>
            <a:xfrm>
              <a:off x="7267942" y="4260631"/>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0363BC28-723C-471F-A4D7-B1F5DC0919C3}"/>
                </a:ext>
              </a:extLst>
            </p:cNvPr>
            <p:cNvCxnSpPr>
              <a:cxnSpLocks/>
            </p:cNvCxnSpPr>
            <p:nvPr/>
          </p:nvCxnSpPr>
          <p:spPr>
            <a:xfrm>
              <a:off x="5102257" y="4260631"/>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912E4EAD-BC27-4689-A0C0-2072E3AD93DD}"/>
              </a:ext>
            </a:extLst>
          </p:cNvPr>
          <p:cNvGrpSpPr/>
          <p:nvPr/>
        </p:nvGrpSpPr>
        <p:grpSpPr>
          <a:xfrm>
            <a:off x="9753096" y="4260631"/>
            <a:ext cx="1497852" cy="2135097"/>
            <a:chOff x="8212200" y="4260631"/>
            <a:chExt cx="1497852" cy="2135097"/>
          </a:xfrm>
        </p:grpSpPr>
        <p:sp>
          <p:nvSpPr>
            <p:cNvPr id="28" name="Rectangle 27">
              <a:extLst>
                <a:ext uri="{FF2B5EF4-FFF2-40B4-BE49-F238E27FC236}">
                  <a16:creationId xmlns:a16="http://schemas.microsoft.com/office/drawing/2014/main" id="{DBAF470E-0C35-4C8F-A94A-AA4F5904655C}"/>
                </a:ext>
              </a:extLst>
            </p:cNvPr>
            <p:cNvSpPr/>
            <p:nvPr/>
          </p:nvSpPr>
          <p:spPr>
            <a:xfrm>
              <a:off x="8212200" y="5380065"/>
              <a:ext cx="1497852" cy="1015663"/>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dirty="0">
                  <a:ln>
                    <a:noFill/>
                  </a:ln>
                  <a:solidFill>
                    <a:srgbClr val="00B050"/>
                  </a:solidFill>
                  <a:effectLst/>
                  <a:uLnTx/>
                  <a:uFillTx/>
                  <a:latin typeface="Arial Black" panose="020B0604020202020204" pitchFamily="34" charset="0"/>
                  <a:cs typeface="Arial Black" panose="020B0604020202020204" pitchFamily="34" charset="0"/>
                </a:rPr>
                <a:t>5</a:t>
              </a:r>
              <a:endParaRPr kumimoji="0" lang="fr-FR" sz="1400" b="1" i="0" u="none" strike="noStrike" kern="1200" cap="none" spc="0" normalizeH="0" baseline="0" noProof="0" dirty="0">
                <a:ln>
                  <a:noFill/>
                </a:ln>
                <a:solidFill>
                  <a:srgbClr val="00B050"/>
                </a:solidFill>
                <a:effectLst/>
                <a:uLnTx/>
                <a:uFillTx/>
                <a:latin typeface="Arial Black" panose="020B0604020202020204" pitchFamily="34" charset="0"/>
                <a:cs typeface="Arial Black" panose="020B0604020202020204" pitchFamily="34" charset="0"/>
              </a:endParaRPr>
            </a:p>
            <a:p>
              <a:pPr algn="ctr">
                <a:defRPr/>
              </a:pPr>
              <a:r>
                <a:rPr lang="fr-FR" sz="1400" dirty="0">
                  <a:solidFill>
                    <a:prstClr val="black">
                      <a:lumMod val="65000"/>
                      <a:lumOff val="35000"/>
                    </a:prstClr>
                  </a:solidFill>
                  <a:latin typeface="Arial"/>
                  <a:cs typeface="Arial"/>
                </a:rPr>
                <a:t>Solutions packagées </a:t>
              </a:r>
            </a:p>
          </p:txBody>
        </p:sp>
        <p:grpSp>
          <p:nvGrpSpPr>
            <p:cNvPr id="29" name="Groupe 28">
              <a:extLst>
                <a:ext uri="{FF2B5EF4-FFF2-40B4-BE49-F238E27FC236}">
                  <a16:creationId xmlns:a16="http://schemas.microsoft.com/office/drawing/2014/main" id="{E2963F11-CCD1-4C3C-BDDA-AB73838479DD}"/>
                </a:ext>
              </a:extLst>
            </p:cNvPr>
            <p:cNvGrpSpPr/>
            <p:nvPr/>
          </p:nvGrpSpPr>
          <p:grpSpPr>
            <a:xfrm>
              <a:off x="8396313" y="4260631"/>
              <a:ext cx="1028114" cy="1028114"/>
              <a:chOff x="9990273" y="4260631"/>
              <a:chExt cx="1028114" cy="1028114"/>
            </a:xfrm>
          </p:grpSpPr>
          <p:sp>
            <p:nvSpPr>
              <p:cNvPr id="30" name="Rectangle 29">
                <a:extLst>
                  <a:ext uri="{FF2B5EF4-FFF2-40B4-BE49-F238E27FC236}">
                    <a16:creationId xmlns:a16="http://schemas.microsoft.com/office/drawing/2014/main" id="{34D8614B-D588-446B-A1E9-BB7AC3295FA1}"/>
                  </a:ext>
                </a:extLst>
              </p:cNvPr>
              <p:cNvSpPr/>
              <p:nvPr/>
            </p:nvSpPr>
            <p:spPr>
              <a:xfrm>
                <a:off x="9990273" y="4260631"/>
                <a:ext cx="1028114" cy="1028114"/>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Graphique 31">
                <a:extLst>
                  <a:ext uri="{FF2B5EF4-FFF2-40B4-BE49-F238E27FC236}">
                    <a16:creationId xmlns:a16="http://schemas.microsoft.com/office/drawing/2014/main" id="{E611481E-A318-44B4-AE80-3AF4F5917344}"/>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159413" y="4432664"/>
                <a:ext cx="691474" cy="691474"/>
              </a:xfrm>
              <a:prstGeom prst="rect">
                <a:avLst/>
              </a:prstGeom>
              <a:noFill/>
            </p:spPr>
          </p:pic>
        </p:grpSp>
      </p:grpSp>
      <p:cxnSp>
        <p:nvCxnSpPr>
          <p:cNvPr id="32" name="Connecteur droit 31">
            <a:extLst>
              <a:ext uri="{FF2B5EF4-FFF2-40B4-BE49-F238E27FC236}">
                <a16:creationId xmlns:a16="http://schemas.microsoft.com/office/drawing/2014/main" id="{71F281BA-4C37-4CD8-BF35-3409422C977F}"/>
              </a:ext>
            </a:extLst>
          </p:cNvPr>
          <p:cNvCxnSpPr>
            <a:cxnSpLocks/>
          </p:cNvCxnSpPr>
          <p:nvPr/>
        </p:nvCxnSpPr>
        <p:spPr>
          <a:xfrm>
            <a:off x="9319179" y="4524735"/>
            <a:ext cx="0" cy="1595793"/>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717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23</a:t>
            </a:fld>
            <a:endParaRPr lang="fr-FR" dirty="0"/>
          </a:p>
        </p:txBody>
      </p:sp>
      <p:pic>
        <p:nvPicPr>
          <p:cNvPr id="60" name="Image 25">
            <a:extLst>
              <a:ext uri="{FF2B5EF4-FFF2-40B4-BE49-F238E27FC236}">
                <a16:creationId xmlns:a16="http://schemas.microsoft.com/office/drawing/2014/main" id="{DC4BFB20-8D77-4D66-80C2-F17BC026D434}"/>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Espace réservé du texte 90">
            <a:extLst>
              <a:ext uri="{FF2B5EF4-FFF2-40B4-BE49-F238E27FC236}">
                <a16:creationId xmlns:a16="http://schemas.microsoft.com/office/drawing/2014/main" id="{34BA917C-93E0-4ADF-B3E4-54AB9B8F117C}"/>
              </a:ext>
            </a:extLst>
          </p:cNvPr>
          <p:cNvSpPr txBox="1">
            <a:spLocks/>
          </p:cNvSpPr>
          <p:nvPr/>
        </p:nvSpPr>
        <p:spPr>
          <a:xfrm>
            <a:off x="873917" y="877661"/>
            <a:ext cx="11124222"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INTEGRATION SYSTÈMES &amp; DATA : Notre positionnement</a:t>
            </a:r>
          </a:p>
        </p:txBody>
      </p:sp>
      <p:grpSp>
        <p:nvGrpSpPr>
          <p:cNvPr id="17" name="Groupe 16">
            <a:extLst>
              <a:ext uri="{FF2B5EF4-FFF2-40B4-BE49-F238E27FC236}">
                <a16:creationId xmlns:a16="http://schemas.microsoft.com/office/drawing/2014/main" id="{53E44C86-2F70-428C-8C54-6FE0E20CFE42}"/>
              </a:ext>
            </a:extLst>
          </p:cNvPr>
          <p:cNvGrpSpPr/>
          <p:nvPr/>
        </p:nvGrpSpPr>
        <p:grpSpPr>
          <a:xfrm>
            <a:off x="816138" y="2154496"/>
            <a:ext cx="10496780" cy="3651431"/>
            <a:chOff x="816138" y="1695940"/>
            <a:chExt cx="10496780" cy="3651431"/>
          </a:xfrm>
        </p:grpSpPr>
        <p:grpSp>
          <p:nvGrpSpPr>
            <p:cNvPr id="18" name="Groupe 17">
              <a:extLst>
                <a:ext uri="{FF2B5EF4-FFF2-40B4-BE49-F238E27FC236}">
                  <a16:creationId xmlns:a16="http://schemas.microsoft.com/office/drawing/2014/main" id="{092AE73F-019E-412C-86F1-42C2667547A3}"/>
                </a:ext>
              </a:extLst>
            </p:cNvPr>
            <p:cNvGrpSpPr/>
            <p:nvPr/>
          </p:nvGrpSpPr>
          <p:grpSpPr>
            <a:xfrm>
              <a:off x="816138" y="1871865"/>
              <a:ext cx="3908261" cy="3473022"/>
              <a:chOff x="816138" y="2272463"/>
              <a:chExt cx="4262026" cy="3473022"/>
            </a:xfrm>
          </p:grpSpPr>
          <p:sp>
            <p:nvSpPr>
              <p:cNvPr id="22" name="Rectangle 21">
                <a:extLst>
                  <a:ext uri="{FF2B5EF4-FFF2-40B4-BE49-F238E27FC236}">
                    <a16:creationId xmlns:a16="http://schemas.microsoft.com/office/drawing/2014/main" id="{922FF315-FFE7-4B88-BC22-2E5362D8D405}"/>
                  </a:ext>
                </a:extLst>
              </p:cNvPr>
              <p:cNvSpPr/>
              <p:nvPr/>
            </p:nvSpPr>
            <p:spPr>
              <a:xfrm>
                <a:off x="816138" y="2272463"/>
                <a:ext cx="4262026" cy="3473022"/>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3" name="Rectangle 22">
                <a:extLst>
                  <a:ext uri="{FF2B5EF4-FFF2-40B4-BE49-F238E27FC236}">
                    <a16:creationId xmlns:a16="http://schemas.microsoft.com/office/drawing/2014/main" id="{364FB079-A4F7-4E73-9828-F845A2FAE99F}"/>
                  </a:ext>
                </a:extLst>
              </p:cNvPr>
              <p:cNvSpPr/>
              <p:nvPr/>
            </p:nvSpPr>
            <p:spPr>
              <a:xfrm>
                <a:off x="1232158" y="2696704"/>
                <a:ext cx="3394906" cy="2654556"/>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p>
            </p:txBody>
          </p:sp>
        </p:grpSp>
        <p:sp>
          <p:nvSpPr>
            <p:cNvPr id="19" name="Espace réservé du texte 4">
              <a:extLst>
                <a:ext uri="{FF2B5EF4-FFF2-40B4-BE49-F238E27FC236}">
                  <a16:creationId xmlns:a16="http://schemas.microsoft.com/office/drawing/2014/main" id="{AAF13DBE-01F5-4BA5-ABBD-F10575C00709}"/>
                </a:ext>
              </a:extLst>
            </p:cNvPr>
            <p:cNvSpPr txBox="1">
              <a:spLocks/>
            </p:cNvSpPr>
            <p:nvPr/>
          </p:nvSpPr>
          <p:spPr>
            <a:xfrm>
              <a:off x="1266994" y="2296106"/>
              <a:ext cx="3043748" cy="2654556"/>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b="0" dirty="0">
                <a:solidFill>
                  <a:schemeClr val="bg1"/>
                </a:solidFill>
              </a:endParaRPr>
            </a:p>
            <a:p>
              <a:r>
                <a:rPr lang="fr-FR" sz="1800" b="0" dirty="0">
                  <a:solidFill>
                    <a:schemeClr val="bg1"/>
                  </a:solidFill>
                </a:rPr>
                <a:t>Proposer des solutions concrètes pour accompagner les mutations industrielles et stratégiques des entreprises, en collectant la donnée, en la valorisant et en la manageant.</a:t>
              </a:r>
            </a:p>
          </p:txBody>
        </p:sp>
        <p:sp>
          <p:nvSpPr>
            <p:cNvPr id="20" name="ZoneTexte 19">
              <a:extLst>
                <a:ext uri="{FF2B5EF4-FFF2-40B4-BE49-F238E27FC236}">
                  <a16:creationId xmlns:a16="http://schemas.microsoft.com/office/drawing/2014/main" id="{B35903A3-26AD-4F51-8666-E72E808D773A}"/>
                </a:ext>
              </a:extLst>
            </p:cNvPr>
            <p:cNvSpPr txBox="1"/>
            <p:nvPr/>
          </p:nvSpPr>
          <p:spPr>
            <a:xfrm>
              <a:off x="5116285" y="2885158"/>
              <a:ext cx="6035419" cy="2462213"/>
            </a:xfrm>
            <a:prstGeom prst="rect">
              <a:avLst/>
            </a:prstGeom>
            <a:noFill/>
          </p:spPr>
          <p:txBody>
            <a:bodyPr wrap="square" rtlCol="0">
              <a:spAutoFit/>
            </a:bodyPr>
            <a:lstStyle/>
            <a:p>
              <a:pPr marL="285750" indent="-285750">
                <a:buSzPct val="120000"/>
                <a:buFont typeface="Wingdings" pitchFamily="2" charset="2"/>
                <a:buChar char="ü"/>
              </a:pPr>
              <a:r>
                <a:rPr lang="fr-FR" sz="1400" dirty="0">
                  <a:solidFill>
                    <a:schemeClr val="tx1">
                      <a:lumMod val="50000"/>
                      <a:lumOff val="50000"/>
                    </a:schemeClr>
                  </a:solidFill>
                  <a:latin typeface="Arial" panose="020B0604020202020204" pitchFamily="34" charset="0"/>
                  <a:cs typeface="Arial" panose="020B0604020202020204" pitchFamily="34" charset="0"/>
                </a:rPr>
                <a:t>Unifier les interfaces à chaque niveau de la chaîne de l’industrialisation, pour les faire communiquer les uns avec les autres, collecter la donnée en masse et la traiter</a:t>
              </a:r>
            </a:p>
            <a:p>
              <a:pPr marL="285750" indent="-285750">
                <a:buSzPct val="120000"/>
                <a:buFont typeface="Wingdings" pitchFamily="2" charset="2"/>
                <a:buChar char="ü"/>
              </a:pPr>
              <a:endParaRPr lang="fr-FR" sz="14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SzPct val="120000"/>
                <a:buFont typeface="Wingdings" pitchFamily="2" charset="2"/>
                <a:buChar char="ü"/>
              </a:pPr>
              <a:r>
                <a:rPr lang="fr-FR" sz="1400" dirty="0">
                  <a:solidFill>
                    <a:schemeClr val="tx1">
                      <a:lumMod val="50000"/>
                      <a:lumOff val="50000"/>
                    </a:schemeClr>
                  </a:solidFill>
                  <a:latin typeface="Arial" panose="020B0604020202020204" pitchFamily="34" charset="0"/>
                  <a:cs typeface="Arial" panose="020B0604020202020204" pitchFamily="34" charset="0"/>
                </a:rPr>
                <a:t>Valoriser la donnée en mettant en œuvre des dispositifs digitaux, allant du simple indicateur pour valider la cohérence, au traitement avec des algorithmes complexes de manière créative pour générer de la valeur pour l’entreprise</a:t>
              </a:r>
            </a:p>
            <a:p>
              <a:pPr>
                <a:buSzPct val="120000"/>
              </a:pPr>
              <a:endParaRPr lang="fr-FR" sz="14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SzPct val="120000"/>
                <a:buFont typeface="Wingdings" pitchFamily="2" charset="2"/>
                <a:buChar char="ü"/>
              </a:pPr>
              <a:r>
                <a:rPr lang="fr-FR" sz="1400" dirty="0">
                  <a:solidFill>
                    <a:schemeClr val="tx1">
                      <a:lumMod val="50000"/>
                      <a:lumOff val="50000"/>
                    </a:schemeClr>
                  </a:solidFill>
                  <a:latin typeface="Arial" panose="020B0604020202020204" pitchFamily="34" charset="0"/>
                  <a:cs typeface="Arial" panose="020B0604020202020204" pitchFamily="34" charset="0"/>
                </a:rPr>
                <a:t>Manager la donnée comme levier de performance pour aller vers du mieux produire, mieux consommer, mieux prévoir et mieux répondre</a:t>
              </a:r>
            </a:p>
          </p:txBody>
        </p:sp>
        <p:sp>
          <p:nvSpPr>
            <p:cNvPr id="21" name="ZoneTexte 20">
              <a:extLst>
                <a:ext uri="{FF2B5EF4-FFF2-40B4-BE49-F238E27FC236}">
                  <a16:creationId xmlns:a16="http://schemas.microsoft.com/office/drawing/2014/main" id="{DC4E6285-2CE5-466A-AC57-CF2596874985}"/>
                </a:ext>
              </a:extLst>
            </p:cNvPr>
            <p:cNvSpPr txBox="1"/>
            <p:nvPr/>
          </p:nvSpPr>
          <p:spPr>
            <a:xfrm>
              <a:off x="5116286" y="1695940"/>
              <a:ext cx="6196632" cy="830997"/>
            </a:xfrm>
            <a:prstGeom prst="rect">
              <a:avLst/>
            </a:prstGeom>
            <a:noFill/>
          </p:spPr>
          <p:txBody>
            <a:bodyPr wrap="square" rtlCol="0">
              <a:spAutoFit/>
            </a:bodyPr>
            <a:lstStyle/>
            <a:p>
              <a:pPr>
                <a:buSzPct val="120000"/>
              </a:pPr>
              <a:r>
                <a:rPr lang="fr-FR" sz="1600" b="1" dirty="0">
                  <a:solidFill>
                    <a:schemeClr val="tx1">
                      <a:lumMod val="50000"/>
                      <a:lumOff val="50000"/>
                    </a:schemeClr>
                  </a:solidFill>
                  <a:latin typeface="Arial" panose="020B0604020202020204" pitchFamily="34" charset="0"/>
                  <a:cs typeface="Arial" panose="020B0604020202020204" pitchFamily="34" charset="0"/>
                </a:rPr>
                <a:t>Accompagner l’évolution des métiers de nos clients dans une double transition, digitale et décarbonée, tout au long du cycle de leur production</a:t>
              </a:r>
            </a:p>
          </p:txBody>
        </p:sp>
      </p:grpSp>
    </p:spTree>
    <p:extLst>
      <p:ext uri="{BB962C8B-B14F-4D97-AF65-F5344CB8AC3E}">
        <p14:creationId xmlns:p14="http://schemas.microsoft.com/office/powerpoint/2010/main" val="262414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24</a:t>
            </a:fld>
            <a:endParaRPr lang="fr-FR" dirty="0"/>
          </a:p>
        </p:txBody>
      </p:sp>
      <p:pic>
        <p:nvPicPr>
          <p:cNvPr id="60" name="Image 25">
            <a:extLst>
              <a:ext uri="{FF2B5EF4-FFF2-40B4-BE49-F238E27FC236}">
                <a16:creationId xmlns:a16="http://schemas.microsoft.com/office/drawing/2014/main" id="{DC4BFB20-8D77-4D66-80C2-F17BC026D434}"/>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 name="Espace réservé du texte 90">
            <a:extLst>
              <a:ext uri="{FF2B5EF4-FFF2-40B4-BE49-F238E27FC236}">
                <a16:creationId xmlns:a16="http://schemas.microsoft.com/office/drawing/2014/main" id="{34BA917C-93E0-4ADF-B3E4-54AB9B8F117C}"/>
              </a:ext>
            </a:extLst>
          </p:cNvPr>
          <p:cNvSpPr txBox="1">
            <a:spLocks/>
          </p:cNvSpPr>
          <p:nvPr/>
        </p:nvSpPr>
        <p:spPr>
          <a:xfrm>
            <a:off x="873917" y="877661"/>
            <a:ext cx="11124222"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dirty="0">
                <a:latin typeface="Arial Black" panose="020B0604020202020204" pitchFamily="34" charset="0"/>
                <a:cs typeface="Arial Black" panose="020B0604020202020204" pitchFamily="34" charset="0"/>
              </a:rPr>
              <a:t>INTÉGRATION SYSTÈMES &amp; DATA </a:t>
            </a:r>
            <a:r>
              <a:rPr lang="fr-FR" sz="2200" cap="all" dirty="0">
                <a:latin typeface="Arial Black" panose="020B0604020202020204" pitchFamily="34" charset="0"/>
                <a:cs typeface="Arial Black" panose="020B0604020202020204" pitchFamily="34" charset="0"/>
              </a:rPr>
              <a:t>: Notre positionnement</a:t>
            </a:r>
          </a:p>
        </p:txBody>
      </p:sp>
      <p:grpSp>
        <p:nvGrpSpPr>
          <p:cNvPr id="15" name="Groupe 14">
            <a:extLst>
              <a:ext uri="{FF2B5EF4-FFF2-40B4-BE49-F238E27FC236}">
                <a16:creationId xmlns:a16="http://schemas.microsoft.com/office/drawing/2014/main" id="{A32D463C-D6EF-284D-9DE5-9912582C3829}"/>
              </a:ext>
            </a:extLst>
          </p:cNvPr>
          <p:cNvGrpSpPr/>
          <p:nvPr/>
        </p:nvGrpSpPr>
        <p:grpSpPr>
          <a:xfrm>
            <a:off x="873917" y="1871864"/>
            <a:ext cx="2928547" cy="3493341"/>
            <a:chOff x="816139" y="2272462"/>
            <a:chExt cx="2989024" cy="3493341"/>
          </a:xfrm>
        </p:grpSpPr>
        <p:sp>
          <p:nvSpPr>
            <p:cNvPr id="26" name="Rectangle 25">
              <a:extLst>
                <a:ext uri="{FF2B5EF4-FFF2-40B4-BE49-F238E27FC236}">
                  <a16:creationId xmlns:a16="http://schemas.microsoft.com/office/drawing/2014/main" id="{83C0408A-F7A3-4F4C-B7CA-7749623AD225}"/>
                </a:ext>
              </a:extLst>
            </p:cNvPr>
            <p:cNvSpPr/>
            <p:nvPr/>
          </p:nvSpPr>
          <p:spPr>
            <a:xfrm>
              <a:off x="816139" y="2272462"/>
              <a:ext cx="2989024" cy="3493341"/>
            </a:xfrm>
            <a:prstGeom prst="rect">
              <a:avLst/>
            </a:prstGeom>
            <a:gradFill flip="none" rotWithShape="1">
              <a:gsLst>
                <a:gs pos="100000">
                  <a:srgbClr val="00BCFD">
                    <a:alpha val="40000"/>
                  </a:srgbClr>
                </a:gs>
                <a:gs pos="13000">
                  <a:srgbClr val="23D2B5">
                    <a:alpha val="4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4E0DD6F6-4D23-524B-9542-918579274AC5}"/>
                </a:ext>
              </a:extLst>
            </p:cNvPr>
            <p:cNvSpPr/>
            <p:nvPr/>
          </p:nvSpPr>
          <p:spPr>
            <a:xfrm>
              <a:off x="1232159" y="2696704"/>
              <a:ext cx="2144487" cy="2646724"/>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6" name="Espace réservé du texte 4">
            <a:extLst>
              <a:ext uri="{FF2B5EF4-FFF2-40B4-BE49-F238E27FC236}">
                <a16:creationId xmlns:a16="http://schemas.microsoft.com/office/drawing/2014/main" id="{3B36724B-10CD-1446-965D-7DE0F2FF5AFC}"/>
              </a:ext>
            </a:extLst>
          </p:cNvPr>
          <p:cNvSpPr txBox="1">
            <a:spLocks/>
          </p:cNvSpPr>
          <p:nvPr/>
        </p:nvSpPr>
        <p:spPr>
          <a:xfrm>
            <a:off x="1266995" y="2603244"/>
            <a:ext cx="1897119" cy="203058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250000"/>
              </a:lnSpc>
            </a:pPr>
            <a:r>
              <a:rPr lang="fr-FR" dirty="0">
                <a:solidFill>
                  <a:schemeClr val="bg1"/>
                </a:solidFill>
                <a:latin typeface="Arial Black" panose="020B0A04020102020204" pitchFamily="34" charset="0"/>
              </a:rPr>
              <a:t>INTÉGRATION</a:t>
            </a:r>
          </a:p>
          <a:p>
            <a:pPr algn="ctr">
              <a:lnSpc>
                <a:spcPct val="250000"/>
              </a:lnSpc>
            </a:pPr>
            <a:r>
              <a:rPr lang="fr-FR" dirty="0">
                <a:solidFill>
                  <a:schemeClr val="bg1"/>
                </a:solidFill>
                <a:latin typeface="Arial Black" panose="020B0A04020102020204" pitchFamily="34" charset="0"/>
              </a:rPr>
              <a:t>HYPERVISION</a:t>
            </a:r>
          </a:p>
          <a:p>
            <a:pPr algn="ctr">
              <a:lnSpc>
                <a:spcPct val="250000"/>
              </a:lnSpc>
            </a:pPr>
            <a:r>
              <a:rPr lang="fr-FR" dirty="0">
                <a:solidFill>
                  <a:schemeClr val="bg1"/>
                </a:solidFill>
                <a:latin typeface="Arial Black" panose="020B0A04020102020204" pitchFamily="34" charset="0"/>
              </a:rPr>
              <a:t>VALORISATION</a:t>
            </a:r>
          </a:p>
        </p:txBody>
      </p:sp>
      <p:grpSp>
        <p:nvGrpSpPr>
          <p:cNvPr id="17" name="Groupe 16">
            <a:extLst>
              <a:ext uri="{FF2B5EF4-FFF2-40B4-BE49-F238E27FC236}">
                <a16:creationId xmlns:a16="http://schemas.microsoft.com/office/drawing/2014/main" id="{371B78EA-9BD7-AF4A-A09A-23D0918AA22E}"/>
              </a:ext>
            </a:extLst>
          </p:cNvPr>
          <p:cNvGrpSpPr/>
          <p:nvPr/>
        </p:nvGrpSpPr>
        <p:grpSpPr>
          <a:xfrm>
            <a:off x="4318958" y="2639858"/>
            <a:ext cx="2448568" cy="1957353"/>
            <a:chOff x="4205744" y="2602927"/>
            <a:chExt cx="2448568" cy="1957353"/>
          </a:xfrm>
        </p:grpSpPr>
        <p:sp>
          <p:nvSpPr>
            <p:cNvPr id="24" name="ZoneTexte 23">
              <a:extLst>
                <a:ext uri="{FF2B5EF4-FFF2-40B4-BE49-F238E27FC236}">
                  <a16:creationId xmlns:a16="http://schemas.microsoft.com/office/drawing/2014/main" id="{4D5741AF-A8A3-5E40-8E06-3A90FBC54DC1}"/>
                </a:ext>
              </a:extLst>
            </p:cNvPr>
            <p:cNvSpPr txBox="1"/>
            <p:nvPr/>
          </p:nvSpPr>
          <p:spPr>
            <a:xfrm>
              <a:off x="4205744" y="2602927"/>
              <a:ext cx="2144206" cy="369332"/>
            </a:xfrm>
            <a:prstGeom prst="rect">
              <a:avLst/>
            </a:prstGeom>
            <a:noFill/>
          </p:spPr>
          <p:txBody>
            <a:bodyPr wrap="square" rtlCol="0">
              <a:spAutoFit/>
            </a:bodyPr>
            <a:lstStyle/>
            <a:p>
              <a:r>
                <a:rPr lang="fr-FR" sz="1800" b="1" dirty="0">
                  <a:solidFill>
                    <a:schemeClr val="tx1">
                      <a:lumMod val="50000"/>
                      <a:lumOff val="50000"/>
                    </a:schemeClr>
                  </a:solidFill>
                  <a:latin typeface="Calibri" panose="020F0502020204030204" pitchFamily="34" charset="0"/>
                  <a:cs typeface="Calibri" panose="020F0502020204030204" pitchFamily="34" charset="0"/>
                </a:rPr>
                <a:t>Unifier les interfaces</a:t>
              </a:r>
            </a:p>
          </p:txBody>
        </p:sp>
        <p:sp>
          <p:nvSpPr>
            <p:cNvPr id="25" name="ZoneTexte 24">
              <a:extLst>
                <a:ext uri="{FF2B5EF4-FFF2-40B4-BE49-F238E27FC236}">
                  <a16:creationId xmlns:a16="http://schemas.microsoft.com/office/drawing/2014/main" id="{4EC85A56-F465-3F44-BB09-F220FF75D94F}"/>
                </a:ext>
              </a:extLst>
            </p:cNvPr>
            <p:cNvSpPr txBox="1"/>
            <p:nvPr/>
          </p:nvSpPr>
          <p:spPr>
            <a:xfrm>
              <a:off x="4205744" y="3028770"/>
              <a:ext cx="2448568" cy="1531510"/>
            </a:xfrm>
            <a:prstGeom prst="rect">
              <a:avLst/>
            </a:prstGeom>
            <a:noFill/>
          </p:spPr>
          <p:txBody>
            <a:bodyPr wrap="square" rtlCol="0">
              <a:spAutoFit/>
            </a:bodyPr>
            <a:lstStyle/>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Intégration système</a:t>
              </a:r>
            </a:p>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Interopérabilité API</a:t>
              </a:r>
            </a:p>
            <a:p>
              <a:pPr marL="285750" indent="-285750">
                <a:lnSpc>
                  <a:spcPct val="150000"/>
                </a:lnSpc>
                <a:buFont typeface="Wingdings" pitchFamily="2" charset="2"/>
                <a:buChar char="ü"/>
              </a:pPr>
              <a:r>
                <a:rPr lang="fr-FR" sz="1600" dirty="0" err="1">
                  <a:solidFill>
                    <a:schemeClr val="tx1">
                      <a:lumMod val="50000"/>
                      <a:lumOff val="50000"/>
                    </a:schemeClr>
                  </a:solidFill>
                  <a:latin typeface="Calibri" panose="020F0502020204030204" pitchFamily="34" charset="0"/>
                  <a:cs typeface="Calibri" panose="020F0502020204030204" pitchFamily="34" charset="0"/>
                </a:rPr>
                <a:t>Devs</a:t>
              </a:r>
              <a:r>
                <a:rPr lang="fr-FR" sz="1600" dirty="0">
                  <a:solidFill>
                    <a:schemeClr val="tx1">
                      <a:lumMod val="50000"/>
                      <a:lumOff val="50000"/>
                    </a:schemeClr>
                  </a:solidFill>
                  <a:latin typeface="Calibri" panose="020F0502020204030204" pitchFamily="34" charset="0"/>
                  <a:cs typeface="Calibri" panose="020F0502020204030204" pitchFamily="34" charset="0"/>
                </a:rPr>
                <a:t> spécifiques</a:t>
              </a:r>
            </a:p>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BIM, GED &amp; Cyber</a:t>
              </a:r>
            </a:p>
          </p:txBody>
        </p:sp>
      </p:grpSp>
      <p:grpSp>
        <p:nvGrpSpPr>
          <p:cNvPr id="18" name="Groupe 17">
            <a:extLst>
              <a:ext uri="{FF2B5EF4-FFF2-40B4-BE49-F238E27FC236}">
                <a16:creationId xmlns:a16="http://schemas.microsoft.com/office/drawing/2014/main" id="{6191CF20-EB49-0A43-856F-F718C493A82E}"/>
              </a:ext>
            </a:extLst>
          </p:cNvPr>
          <p:cNvGrpSpPr/>
          <p:nvPr/>
        </p:nvGrpSpPr>
        <p:grpSpPr>
          <a:xfrm>
            <a:off x="6918019" y="2648564"/>
            <a:ext cx="2144206" cy="1939941"/>
            <a:chOff x="6602003" y="2602927"/>
            <a:chExt cx="2144206" cy="1939941"/>
          </a:xfrm>
        </p:grpSpPr>
        <p:sp>
          <p:nvSpPr>
            <p:cNvPr id="22" name="ZoneTexte 21">
              <a:extLst>
                <a:ext uri="{FF2B5EF4-FFF2-40B4-BE49-F238E27FC236}">
                  <a16:creationId xmlns:a16="http://schemas.microsoft.com/office/drawing/2014/main" id="{CB7E42C4-ACD4-7C46-8FDD-BACB8FB9A7D5}"/>
                </a:ext>
              </a:extLst>
            </p:cNvPr>
            <p:cNvSpPr txBox="1"/>
            <p:nvPr/>
          </p:nvSpPr>
          <p:spPr>
            <a:xfrm>
              <a:off x="6602003" y="3011358"/>
              <a:ext cx="2144206" cy="1531510"/>
            </a:xfrm>
            <a:prstGeom prst="rect">
              <a:avLst/>
            </a:prstGeom>
            <a:noFill/>
          </p:spPr>
          <p:txBody>
            <a:bodyPr wrap="square" rtlCol="0">
              <a:spAutoFit/>
            </a:bodyPr>
            <a:lstStyle/>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Data analystes</a:t>
              </a:r>
            </a:p>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KPI</a:t>
              </a:r>
            </a:p>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Focus</a:t>
              </a:r>
            </a:p>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Industrialisation</a:t>
              </a:r>
            </a:p>
          </p:txBody>
        </p:sp>
        <p:sp>
          <p:nvSpPr>
            <p:cNvPr id="23" name="ZoneTexte 22">
              <a:extLst>
                <a:ext uri="{FF2B5EF4-FFF2-40B4-BE49-F238E27FC236}">
                  <a16:creationId xmlns:a16="http://schemas.microsoft.com/office/drawing/2014/main" id="{3727C87A-0AB0-EA46-80B7-7332BC68C5AA}"/>
                </a:ext>
              </a:extLst>
            </p:cNvPr>
            <p:cNvSpPr txBox="1"/>
            <p:nvPr/>
          </p:nvSpPr>
          <p:spPr>
            <a:xfrm>
              <a:off x="6602003" y="2602927"/>
              <a:ext cx="1985555" cy="369332"/>
            </a:xfrm>
            <a:prstGeom prst="rect">
              <a:avLst/>
            </a:prstGeom>
            <a:noFill/>
          </p:spPr>
          <p:txBody>
            <a:bodyPr wrap="square" rtlCol="0">
              <a:spAutoFit/>
            </a:bodyPr>
            <a:lstStyle/>
            <a:p>
              <a:r>
                <a:rPr lang="fr-FR" sz="1800" b="1" dirty="0">
                  <a:solidFill>
                    <a:schemeClr val="tx1">
                      <a:lumMod val="50000"/>
                      <a:lumOff val="50000"/>
                    </a:schemeClr>
                  </a:solidFill>
                  <a:latin typeface="Calibri" panose="020F0502020204030204" pitchFamily="34" charset="0"/>
                  <a:cs typeface="Calibri" panose="020F0502020204030204" pitchFamily="34" charset="0"/>
                </a:rPr>
                <a:t>Travailler l’existant</a:t>
              </a:r>
            </a:p>
          </p:txBody>
        </p:sp>
      </p:grpSp>
      <p:grpSp>
        <p:nvGrpSpPr>
          <p:cNvPr id="19" name="Groupe 18">
            <a:extLst>
              <a:ext uri="{FF2B5EF4-FFF2-40B4-BE49-F238E27FC236}">
                <a16:creationId xmlns:a16="http://schemas.microsoft.com/office/drawing/2014/main" id="{914A3EDC-5409-A247-85AD-A102E209E1B6}"/>
              </a:ext>
            </a:extLst>
          </p:cNvPr>
          <p:cNvGrpSpPr/>
          <p:nvPr/>
        </p:nvGrpSpPr>
        <p:grpSpPr>
          <a:xfrm>
            <a:off x="9212718" y="2648564"/>
            <a:ext cx="2144206" cy="1939941"/>
            <a:chOff x="8820821" y="2602927"/>
            <a:chExt cx="2144206" cy="1939941"/>
          </a:xfrm>
        </p:grpSpPr>
        <p:sp>
          <p:nvSpPr>
            <p:cNvPr id="20" name="ZoneTexte 19">
              <a:extLst>
                <a:ext uri="{FF2B5EF4-FFF2-40B4-BE49-F238E27FC236}">
                  <a16:creationId xmlns:a16="http://schemas.microsoft.com/office/drawing/2014/main" id="{E8819C8E-150C-4944-A298-5344795EB40E}"/>
                </a:ext>
              </a:extLst>
            </p:cNvPr>
            <p:cNvSpPr txBox="1"/>
            <p:nvPr/>
          </p:nvSpPr>
          <p:spPr>
            <a:xfrm>
              <a:off x="8820821" y="3011358"/>
              <a:ext cx="2144206" cy="1531510"/>
            </a:xfrm>
            <a:prstGeom prst="rect">
              <a:avLst/>
            </a:prstGeom>
            <a:noFill/>
          </p:spPr>
          <p:txBody>
            <a:bodyPr wrap="square" rtlCol="0">
              <a:spAutoFit/>
            </a:bodyPr>
            <a:lstStyle/>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Mieux produire</a:t>
              </a:r>
            </a:p>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Mieux consommer</a:t>
              </a:r>
            </a:p>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Mieux prévoir</a:t>
              </a:r>
            </a:p>
            <a:p>
              <a:pPr marL="285750" indent="-285750">
                <a:lnSpc>
                  <a:spcPct val="150000"/>
                </a:lnSpc>
                <a:buFont typeface="Wingdings" pitchFamily="2" charset="2"/>
                <a:buChar char="ü"/>
              </a:pPr>
              <a:r>
                <a:rPr lang="fr-FR" sz="1600" dirty="0">
                  <a:solidFill>
                    <a:schemeClr val="tx1">
                      <a:lumMod val="50000"/>
                      <a:lumOff val="50000"/>
                    </a:schemeClr>
                  </a:solidFill>
                  <a:latin typeface="Calibri" panose="020F0502020204030204" pitchFamily="34" charset="0"/>
                  <a:cs typeface="Calibri" panose="020F0502020204030204" pitchFamily="34" charset="0"/>
                </a:rPr>
                <a:t>Mieux répondre</a:t>
              </a:r>
            </a:p>
          </p:txBody>
        </p:sp>
        <p:sp>
          <p:nvSpPr>
            <p:cNvPr id="21" name="ZoneTexte 20">
              <a:extLst>
                <a:ext uri="{FF2B5EF4-FFF2-40B4-BE49-F238E27FC236}">
                  <a16:creationId xmlns:a16="http://schemas.microsoft.com/office/drawing/2014/main" id="{27CF1202-DF73-714A-8FB2-BC432402C6A0}"/>
                </a:ext>
              </a:extLst>
            </p:cNvPr>
            <p:cNvSpPr txBox="1"/>
            <p:nvPr/>
          </p:nvSpPr>
          <p:spPr>
            <a:xfrm>
              <a:off x="8820821" y="2602927"/>
              <a:ext cx="1924568" cy="369332"/>
            </a:xfrm>
            <a:prstGeom prst="rect">
              <a:avLst/>
            </a:prstGeom>
            <a:noFill/>
          </p:spPr>
          <p:txBody>
            <a:bodyPr wrap="square" rtlCol="0">
              <a:spAutoFit/>
            </a:bodyPr>
            <a:lstStyle/>
            <a:p>
              <a:r>
                <a:rPr lang="fr-FR" sz="1800" b="1" dirty="0">
                  <a:solidFill>
                    <a:schemeClr val="tx1">
                      <a:lumMod val="50000"/>
                      <a:lumOff val="50000"/>
                    </a:schemeClr>
                  </a:solidFill>
                  <a:latin typeface="Calibri" panose="020F0502020204030204" pitchFamily="34" charset="0"/>
                  <a:cs typeface="Calibri" panose="020F0502020204030204" pitchFamily="34" charset="0"/>
                </a:rPr>
                <a:t>Créer de la valeur</a:t>
              </a:r>
            </a:p>
          </p:txBody>
        </p:sp>
      </p:grpSp>
    </p:spTree>
    <p:extLst>
      <p:ext uri="{BB962C8B-B14F-4D97-AF65-F5344CB8AC3E}">
        <p14:creationId xmlns:p14="http://schemas.microsoft.com/office/powerpoint/2010/main" val="3752722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25</a:t>
            </a:fld>
            <a:endParaRPr lang="fr-FR" dirty="0"/>
          </a:p>
        </p:txBody>
      </p:sp>
      <p:pic>
        <p:nvPicPr>
          <p:cNvPr id="119" name="Image 25">
            <a:extLst>
              <a:ext uri="{FF2B5EF4-FFF2-40B4-BE49-F238E27FC236}">
                <a16:creationId xmlns:a16="http://schemas.microsoft.com/office/drawing/2014/main" id="{9C1E046F-B047-4126-837C-59650ED3D3DF}"/>
              </a:ext>
            </a:extLst>
          </p:cNvPr>
          <p:cNvPicPr preferRelativeResize="0">
            <a:picLocks/>
          </p:cNvPicPr>
          <p:nvPr/>
        </p:nvPicPr>
        <p:blipFill>
          <a:blip r:embed="rId3">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 name="Espace réservé du texte 90">
            <a:extLst>
              <a:ext uri="{FF2B5EF4-FFF2-40B4-BE49-F238E27FC236}">
                <a16:creationId xmlns:a16="http://schemas.microsoft.com/office/drawing/2014/main" id="{DE3CBA88-1206-418A-9D7B-F0B4BC0D2624}"/>
              </a:ext>
            </a:extLst>
          </p:cNvPr>
          <p:cNvSpPr txBox="1">
            <a:spLocks/>
          </p:cNvSpPr>
          <p:nvPr/>
        </p:nvSpPr>
        <p:spPr>
          <a:xfrm>
            <a:off x="873917" y="877661"/>
            <a:ext cx="1238488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INTEGRATION SYSTÈME &amp; DATA : NOS PARTIES PRENANTES</a:t>
            </a:r>
          </a:p>
        </p:txBody>
      </p:sp>
      <p:sp>
        <p:nvSpPr>
          <p:cNvPr id="113" name="ZoneTexte 112">
            <a:extLst>
              <a:ext uri="{FF2B5EF4-FFF2-40B4-BE49-F238E27FC236}">
                <a16:creationId xmlns:a16="http://schemas.microsoft.com/office/drawing/2014/main" id="{2659FBF2-D2D1-41DD-BCC5-1456B7F7D685}"/>
              </a:ext>
            </a:extLst>
          </p:cNvPr>
          <p:cNvSpPr txBox="1"/>
          <p:nvPr/>
        </p:nvSpPr>
        <p:spPr>
          <a:xfrm>
            <a:off x="715917" y="1720681"/>
            <a:ext cx="2129044" cy="369332"/>
          </a:xfrm>
          <a:prstGeom prst="rect">
            <a:avLst/>
          </a:prstGeom>
          <a:noFill/>
        </p:spPr>
        <p:txBody>
          <a:bodyPr wrap="none" rtlCol="0">
            <a:spAutoFit/>
          </a:bodyPr>
          <a:lstStyle/>
          <a:p>
            <a:r>
              <a:rPr lang="fr-FR" b="1" dirty="0">
                <a:solidFill>
                  <a:schemeClr val="accent1"/>
                </a:solidFill>
              </a:rPr>
              <a:t>NOS TECHNOLOGIES</a:t>
            </a:r>
          </a:p>
        </p:txBody>
      </p:sp>
      <p:cxnSp>
        <p:nvCxnSpPr>
          <p:cNvPr id="132" name="Connecteur droit 131">
            <a:extLst>
              <a:ext uri="{FF2B5EF4-FFF2-40B4-BE49-F238E27FC236}">
                <a16:creationId xmlns:a16="http://schemas.microsoft.com/office/drawing/2014/main" id="{3A604BB3-FC3B-4CA5-B35D-7261E18A4ED8}"/>
              </a:ext>
            </a:extLst>
          </p:cNvPr>
          <p:cNvCxnSpPr/>
          <p:nvPr/>
        </p:nvCxnSpPr>
        <p:spPr>
          <a:xfrm>
            <a:off x="4191960" y="1747611"/>
            <a:ext cx="0" cy="44516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460BA0CD-A149-43CF-87C1-D7335DCC7CD4}"/>
              </a:ext>
            </a:extLst>
          </p:cNvPr>
          <p:cNvCxnSpPr/>
          <p:nvPr/>
        </p:nvCxnSpPr>
        <p:spPr>
          <a:xfrm>
            <a:off x="7447188" y="1784495"/>
            <a:ext cx="0" cy="44516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1" name="ZoneTexte 140">
            <a:extLst>
              <a:ext uri="{FF2B5EF4-FFF2-40B4-BE49-F238E27FC236}">
                <a16:creationId xmlns:a16="http://schemas.microsoft.com/office/drawing/2014/main" id="{DA5ABA2C-D2A2-462F-9135-F0CD1134AA69}"/>
              </a:ext>
            </a:extLst>
          </p:cNvPr>
          <p:cNvSpPr txBox="1"/>
          <p:nvPr/>
        </p:nvSpPr>
        <p:spPr>
          <a:xfrm>
            <a:off x="7545579" y="1748953"/>
            <a:ext cx="2192203" cy="369332"/>
          </a:xfrm>
          <a:prstGeom prst="rect">
            <a:avLst/>
          </a:prstGeom>
          <a:noFill/>
        </p:spPr>
        <p:txBody>
          <a:bodyPr wrap="none" rtlCol="0">
            <a:spAutoFit/>
          </a:bodyPr>
          <a:lstStyle/>
          <a:p>
            <a:r>
              <a:rPr lang="fr-FR" b="1" dirty="0">
                <a:solidFill>
                  <a:schemeClr val="accent1"/>
                </a:solidFill>
              </a:rPr>
              <a:t>NOS CERTIFICATIONS</a:t>
            </a:r>
          </a:p>
        </p:txBody>
      </p:sp>
      <p:sp>
        <p:nvSpPr>
          <p:cNvPr id="114" name="ZoneTexte 113">
            <a:extLst>
              <a:ext uri="{FF2B5EF4-FFF2-40B4-BE49-F238E27FC236}">
                <a16:creationId xmlns:a16="http://schemas.microsoft.com/office/drawing/2014/main" id="{7C1CDB09-BC55-4743-B08E-7AD1B09CD5AC}"/>
              </a:ext>
            </a:extLst>
          </p:cNvPr>
          <p:cNvSpPr txBox="1"/>
          <p:nvPr/>
        </p:nvSpPr>
        <p:spPr>
          <a:xfrm>
            <a:off x="4398823" y="1739293"/>
            <a:ext cx="1956689" cy="369332"/>
          </a:xfrm>
          <a:prstGeom prst="rect">
            <a:avLst/>
          </a:prstGeom>
          <a:noFill/>
        </p:spPr>
        <p:txBody>
          <a:bodyPr wrap="none" rtlCol="0">
            <a:spAutoFit/>
          </a:bodyPr>
          <a:lstStyle/>
          <a:p>
            <a:r>
              <a:rPr lang="fr-FR" b="1" dirty="0">
                <a:solidFill>
                  <a:schemeClr val="accent1"/>
                </a:solidFill>
              </a:rPr>
              <a:t>NOS PARTENAIRES</a:t>
            </a:r>
          </a:p>
        </p:txBody>
      </p:sp>
      <p:grpSp>
        <p:nvGrpSpPr>
          <p:cNvPr id="34" name="Groupe 33">
            <a:extLst>
              <a:ext uri="{FF2B5EF4-FFF2-40B4-BE49-F238E27FC236}">
                <a16:creationId xmlns:a16="http://schemas.microsoft.com/office/drawing/2014/main" id="{36ED3D28-D4A2-4279-A965-ECD4CC3F459E}"/>
              </a:ext>
            </a:extLst>
          </p:cNvPr>
          <p:cNvGrpSpPr/>
          <p:nvPr/>
        </p:nvGrpSpPr>
        <p:grpSpPr>
          <a:xfrm>
            <a:off x="655936" y="2256121"/>
            <a:ext cx="10699761" cy="3657144"/>
            <a:chOff x="655936" y="2256121"/>
            <a:chExt cx="10699761" cy="3657144"/>
          </a:xfrm>
        </p:grpSpPr>
        <p:grpSp>
          <p:nvGrpSpPr>
            <p:cNvPr id="35" name="Groupe 34">
              <a:extLst>
                <a:ext uri="{FF2B5EF4-FFF2-40B4-BE49-F238E27FC236}">
                  <a16:creationId xmlns:a16="http://schemas.microsoft.com/office/drawing/2014/main" id="{54D8121E-7203-42C0-B14E-0D823FBCDF55}"/>
                </a:ext>
              </a:extLst>
            </p:cNvPr>
            <p:cNvGrpSpPr/>
            <p:nvPr/>
          </p:nvGrpSpPr>
          <p:grpSpPr>
            <a:xfrm>
              <a:off x="7487169" y="2537761"/>
              <a:ext cx="2302147" cy="1251893"/>
              <a:chOff x="7513295" y="2250786"/>
              <a:chExt cx="2302147" cy="1251893"/>
            </a:xfrm>
          </p:grpSpPr>
          <p:pic>
            <p:nvPicPr>
              <p:cNvPr id="58" name="Picture 6" descr="Résultat de recherche d'images pour &quot;certification ITIL v3&quot;">
                <a:extLst>
                  <a:ext uri="{FF2B5EF4-FFF2-40B4-BE49-F238E27FC236}">
                    <a16:creationId xmlns:a16="http://schemas.microsoft.com/office/drawing/2014/main" id="{95D88026-026D-4639-964A-5956B689FD2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08024" y="2250786"/>
                <a:ext cx="1512690" cy="904874"/>
              </a:xfrm>
              <a:prstGeom prst="rect">
                <a:avLst/>
              </a:prstGeom>
              <a:noFill/>
              <a:extLst>
                <a:ext uri="{909E8E84-426E-40DD-AFC4-6F175D3DCCD1}">
                  <a14:hiddenFill xmlns:a14="http://schemas.microsoft.com/office/drawing/2010/main">
                    <a:solidFill>
                      <a:srgbClr val="FFFFFF"/>
                    </a:solidFill>
                  </a14:hiddenFill>
                </a:ext>
              </a:extLst>
            </p:spPr>
          </p:pic>
          <p:sp>
            <p:nvSpPr>
              <p:cNvPr id="59" name="ZoneTexte 58">
                <a:extLst>
                  <a:ext uri="{FF2B5EF4-FFF2-40B4-BE49-F238E27FC236}">
                    <a16:creationId xmlns:a16="http://schemas.microsoft.com/office/drawing/2014/main" id="{D26967BE-D572-4BCD-BEF8-67FE6168C62F}"/>
                  </a:ext>
                </a:extLst>
              </p:cNvPr>
              <p:cNvSpPr txBox="1"/>
              <p:nvPr/>
            </p:nvSpPr>
            <p:spPr>
              <a:xfrm>
                <a:off x="7513295" y="3225680"/>
                <a:ext cx="2302147" cy="276999"/>
              </a:xfrm>
              <a:prstGeom prst="rect">
                <a:avLst/>
              </a:prstGeom>
              <a:noFill/>
            </p:spPr>
            <p:txBody>
              <a:bodyPr wrap="square" rtlCol="0">
                <a:spAutoFit/>
              </a:bodyPr>
              <a:lstStyle/>
              <a:p>
                <a:pPr algn="ctr"/>
                <a:r>
                  <a:rPr lang="fr-FR" sz="1200" dirty="0">
                    <a:solidFill>
                      <a:schemeClr val="bg2">
                        <a:lumMod val="25000"/>
                      </a:schemeClr>
                    </a:solidFill>
                  </a:rPr>
                  <a:t>Collaborateur certifié ITIL</a:t>
                </a:r>
                <a:r>
                  <a:rPr lang="fr-FR" sz="1200" i="1" dirty="0">
                    <a:solidFill>
                      <a:schemeClr val="bg2">
                        <a:lumMod val="25000"/>
                      </a:schemeClr>
                    </a:solidFill>
                  </a:rPr>
                  <a:t>* </a:t>
                </a:r>
                <a:r>
                  <a:rPr lang="fr-FR" sz="1200" dirty="0">
                    <a:solidFill>
                      <a:schemeClr val="bg2">
                        <a:lumMod val="25000"/>
                      </a:schemeClr>
                    </a:solidFill>
                  </a:rPr>
                  <a:t>V3</a:t>
                </a:r>
              </a:p>
            </p:txBody>
          </p:sp>
        </p:grpSp>
        <p:pic>
          <p:nvPicPr>
            <p:cNvPr id="36" name="Image 35">
              <a:extLst>
                <a:ext uri="{FF2B5EF4-FFF2-40B4-BE49-F238E27FC236}">
                  <a16:creationId xmlns:a16="http://schemas.microsoft.com/office/drawing/2014/main" id="{3342C533-0098-4C7F-B030-F8D5D9D853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98959" y="4751938"/>
              <a:ext cx="1061117" cy="359343"/>
            </a:xfrm>
            <a:prstGeom prst="rect">
              <a:avLst/>
            </a:prstGeom>
          </p:spPr>
        </p:pic>
        <p:pic>
          <p:nvPicPr>
            <p:cNvPr id="37" name="Image 36">
              <a:extLst>
                <a:ext uri="{FF2B5EF4-FFF2-40B4-BE49-F238E27FC236}">
                  <a16:creationId xmlns:a16="http://schemas.microsoft.com/office/drawing/2014/main" id="{D5EE6151-9865-4A0F-BF6C-B02D135685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8419" y="4823971"/>
              <a:ext cx="1200696" cy="214151"/>
            </a:xfrm>
            <a:prstGeom prst="rect">
              <a:avLst/>
            </a:prstGeom>
          </p:spPr>
        </p:pic>
        <p:pic>
          <p:nvPicPr>
            <p:cNvPr id="38" name="Picture 8" descr="Résultat de recherche d'images pour &quot;cyberprotect logo&quot;">
              <a:extLst>
                <a:ext uri="{FF2B5EF4-FFF2-40B4-BE49-F238E27FC236}">
                  <a16:creationId xmlns:a16="http://schemas.microsoft.com/office/drawing/2014/main" id="{2F4128E6-D17D-4C0C-990D-51F9AECC648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98959" y="5222113"/>
              <a:ext cx="1407634" cy="691152"/>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 38" descr="Une image contenant clipart&#10;&#10;Description générée avec un niveau de confiance très élevé">
              <a:extLst>
                <a:ext uri="{FF2B5EF4-FFF2-40B4-BE49-F238E27FC236}">
                  <a16:creationId xmlns:a16="http://schemas.microsoft.com/office/drawing/2014/main" id="{872AB1C7-A074-44C7-8CD5-6B5516F20E8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30"/>
            <a:stretch/>
          </p:blipFill>
          <p:spPr>
            <a:xfrm>
              <a:off x="6025304" y="3987832"/>
              <a:ext cx="757690" cy="340239"/>
            </a:xfrm>
            <a:prstGeom prst="rect">
              <a:avLst/>
            </a:prstGeom>
          </p:spPr>
        </p:pic>
        <p:pic>
          <p:nvPicPr>
            <p:cNvPr id="40" name="Image 39">
              <a:extLst>
                <a:ext uri="{FF2B5EF4-FFF2-40B4-BE49-F238E27FC236}">
                  <a16:creationId xmlns:a16="http://schemas.microsoft.com/office/drawing/2014/main" id="{38B642CA-DA4D-4DAC-9E30-6A63946BDCE1}"/>
                </a:ext>
              </a:extLst>
            </p:cNvPr>
            <p:cNvPicPr>
              <a:picLocks noChangeAspect="1"/>
            </p:cNvPicPr>
            <p:nvPr>
              <p:custDataLst>
                <p:tags r:id="rId1"/>
              </p:custDataLst>
            </p:nvPr>
          </p:nvPicPr>
          <p:blipFill>
            <a:blip r:embed="rId9" cstate="email">
              <a:extLst>
                <a:ext uri="{28A0092B-C50C-407E-A947-70E740481C1C}">
                  <a14:useLocalDpi xmlns:a14="http://schemas.microsoft.com/office/drawing/2010/main"/>
                </a:ext>
              </a:extLst>
            </a:blip>
            <a:stretch>
              <a:fillRect/>
            </a:stretch>
          </p:blipFill>
          <p:spPr>
            <a:xfrm>
              <a:off x="4694930" y="3875402"/>
              <a:ext cx="787732" cy="541060"/>
            </a:xfrm>
            <a:prstGeom prst="rect">
              <a:avLst/>
            </a:prstGeom>
          </p:spPr>
        </p:pic>
        <p:pic>
          <p:nvPicPr>
            <p:cNvPr id="41" name="Image 40">
              <a:extLst>
                <a:ext uri="{FF2B5EF4-FFF2-40B4-BE49-F238E27FC236}">
                  <a16:creationId xmlns:a16="http://schemas.microsoft.com/office/drawing/2014/main" id="{D98DDCA7-5013-4882-A050-AE5013292D8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55936" y="2309379"/>
              <a:ext cx="1596904" cy="3528282"/>
            </a:xfrm>
            <a:prstGeom prst="rect">
              <a:avLst/>
            </a:prstGeom>
          </p:spPr>
        </p:pic>
        <p:pic>
          <p:nvPicPr>
            <p:cNvPr id="42" name="Image 41">
              <a:extLst>
                <a:ext uri="{FF2B5EF4-FFF2-40B4-BE49-F238E27FC236}">
                  <a16:creationId xmlns:a16="http://schemas.microsoft.com/office/drawing/2014/main" id="{386539E5-6B25-4FAD-A860-062EB24BE2D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183237" y="2386834"/>
              <a:ext cx="1700577" cy="2374736"/>
            </a:xfrm>
            <a:prstGeom prst="rect">
              <a:avLst/>
            </a:prstGeom>
          </p:spPr>
        </p:pic>
        <p:pic>
          <p:nvPicPr>
            <p:cNvPr id="43" name="Image 42">
              <a:extLst>
                <a:ext uri="{FF2B5EF4-FFF2-40B4-BE49-F238E27FC236}">
                  <a16:creationId xmlns:a16="http://schemas.microsoft.com/office/drawing/2014/main" id="{C20DE76C-16E9-4C46-84A0-E33161AA7C6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87676" y="4874569"/>
              <a:ext cx="1024482" cy="364540"/>
            </a:xfrm>
            <a:prstGeom prst="rect">
              <a:avLst/>
            </a:prstGeom>
          </p:spPr>
        </p:pic>
        <p:pic>
          <p:nvPicPr>
            <p:cNvPr id="44" name="Image 43">
              <a:extLst>
                <a:ext uri="{FF2B5EF4-FFF2-40B4-BE49-F238E27FC236}">
                  <a16:creationId xmlns:a16="http://schemas.microsoft.com/office/drawing/2014/main" id="{0B805F82-7A62-4787-82A0-0F2D94D70B0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433147" y="5318221"/>
              <a:ext cx="1166692" cy="488066"/>
            </a:xfrm>
            <a:prstGeom prst="rect">
              <a:avLst/>
            </a:prstGeom>
          </p:spPr>
        </p:pic>
        <p:pic>
          <p:nvPicPr>
            <p:cNvPr id="45" name="Image 44">
              <a:extLst>
                <a:ext uri="{FF2B5EF4-FFF2-40B4-BE49-F238E27FC236}">
                  <a16:creationId xmlns:a16="http://schemas.microsoft.com/office/drawing/2014/main" id="{7512F27C-770E-4161-8BD4-BEE49A4C8B1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498959" y="3115534"/>
              <a:ext cx="1109027" cy="517546"/>
            </a:xfrm>
            <a:prstGeom prst="rect">
              <a:avLst/>
            </a:prstGeom>
          </p:spPr>
        </p:pic>
        <p:pic>
          <p:nvPicPr>
            <p:cNvPr id="46" name="Image 45">
              <a:extLst>
                <a:ext uri="{FF2B5EF4-FFF2-40B4-BE49-F238E27FC236}">
                  <a16:creationId xmlns:a16="http://schemas.microsoft.com/office/drawing/2014/main" id="{09B0DDEB-61F1-4019-807A-3EDBD0C186A1}"/>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5849348" y="3095133"/>
              <a:ext cx="1143909" cy="512447"/>
            </a:xfrm>
            <a:prstGeom prst="rect">
              <a:avLst/>
            </a:prstGeom>
          </p:spPr>
        </p:pic>
        <p:pic>
          <p:nvPicPr>
            <p:cNvPr id="47" name="Image 46">
              <a:extLst>
                <a:ext uri="{FF2B5EF4-FFF2-40B4-BE49-F238E27FC236}">
                  <a16:creationId xmlns:a16="http://schemas.microsoft.com/office/drawing/2014/main" id="{17B1498F-F147-4935-9D02-81264DA732C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826814" y="2288189"/>
              <a:ext cx="1143906" cy="643447"/>
            </a:xfrm>
            <a:prstGeom prst="rect">
              <a:avLst/>
            </a:prstGeom>
          </p:spPr>
        </p:pic>
        <p:pic>
          <p:nvPicPr>
            <p:cNvPr id="48" name="Image 47">
              <a:extLst>
                <a:ext uri="{FF2B5EF4-FFF2-40B4-BE49-F238E27FC236}">
                  <a16:creationId xmlns:a16="http://schemas.microsoft.com/office/drawing/2014/main" id="{2AA34C40-78F5-4984-99A1-D1A7E375846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551211" y="2256121"/>
              <a:ext cx="822721" cy="728451"/>
            </a:xfrm>
            <a:prstGeom prst="rect">
              <a:avLst/>
            </a:prstGeom>
          </p:spPr>
        </p:pic>
        <p:grpSp>
          <p:nvGrpSpPr>
            <p:cNvPr id="49" name="Groupe 48">
              <a:extLst>
                <a:ext uri="{FF2B5EF4-FFF2-40B4-BE49-F238E27FC236}">
                  <a16:creationId xmlns:a16="http://schemas.microsoft.com/office/drawing/2014/main" id="{453D087E-0368-48B7-BE93-0F557FC425F7}"/>
                </a:ext>
              </a:extLst>
            </p:cNvPr>
            <p:cNvGrpSpPr/>
            <p:nvPr/>
          </p:nvGrpSpPr>
          <p:grpSpPr>
            <a:xfrm>
              <a:off x="9053550" y="4324583"/>
              <a:ext cx="2302147" cy="1077272"/>
              <a:chOff x="9053550" y="4017753"/>
              <a:chExt cx="2302147" cy="1077272"/>
            </a:xfrm>
          </p:grpSpPr>
          <p:sp>
            <p:nvSpPr>
              <p:cNvPr id="56" name="ZoneTexte 55">
                <a:extLst>
                  <a:ext uri="{FF2B5EF4-FFF2-40B4-BE49-F238E27FC236}">
                    <a16:creationId xmlns:a16="http://schemas.microsoft.com/office/drawing/2014/main" id="{501A1967-D5FD-4FC2-83B3-719DA37742D3}"/>
                  </a:ext>
                </a:extLst>
              </p:cNvPr>
              <p:cNvSpPr txBox="1"/>
              <p:nvPr/>
            </p:nvSpPr>
            <p:spPr>
              <a:xfrm>
                <a:off x="9053550" y="4633360"/>
                <a:ext cx="2302147" cy="461665"/>
              </a:xfrm>
              <a:prstGeom prst="rect">
                <a:avLst/>
              </a:prstGeom>
              <a:noFill/>
            </p:spPr>
            <p:txBody>
              <a:bodyPr wrap="square" rtlCol="0">
                <a:spAutoFit/>
              </a:bodyPr>
              <a:lstStyle/>
              <a:p>
                <a:pPr algn="ctr"/>
                <a:r>
                  <a:rPr lang="fr-FR" sz="1200" dirty="0">
                    <a:solidFill>
                      <a:schemeClr val="bg2">
                        <a:lumMod val="25000"/>
                      </a:schemeClr>
                    </a:solidFill>
                  </a:rPr>
                  <a:t>Collaborateur certifié</a:t>
                </a:r>
              </a:p>
              <a:p>
                <a:pPr algn="ctr"/>
                <a:r>
                  <a:rPr lang="fr-FR" sz="1200" dirty="0" err="1">
                    <a:solidFill>
                      <a:schemeClr val="bg2">
                        <a:lumMod val="25000"/>
                      </a:schemeClr>
                    </a:solidFill>
                  </a:rPr>
                  <a:t>Datacore</a:t>
                </a:r>
                <a:r>
                  <a:rPr lang="fr-FR" sz="1200" dirty="0">
                    <a:solidFill>
                      <a:schemeClr val="bg2">
                        <a:lumMod val="25000"/>
                      </a:schemeClr>
                    </a:solidFill>
                  </a:rPr>
                  <a:t> </a:t>
                </a:r>
                <a:r>
                  <a:rPr lang="fr-FR" sz="1200" dirty="0" err="1">
                    <a:solidFill>
                      <a:schemeClr val="bg2">
                        <a:lumMod val="25000"/>
                      </a:schemeClr>
                    </a:solidFill>
                  </a:rPr>
                  <a:t>SANSymphony</a:t>
                </a:r>
                <a:r>
                  <a:rPr lang="fr-FR" sz="1200" dirty="0">
                    <a:solidFill>
                      <a:schemeClr val="bg2">
                        <a:lumMod val="25000"/>
                      </a:schemeClr>
                    </a:solidFill>
                  </a:rPr>
                  <a:t> DCIE</a:t>
                </a:r>
              </a:p>
            </p:txBody>
          </p:sp>
          <p:pic>
            <p:nvPicPr>
              <p:cNvPr id="57" name="Graphique 56">
                <a:extLst>
                  <a:ext uri="{FF2B5EF4-FFF2-40B4-BE49-F238E27FC236}">
                    <a16:creationId xmlns:a16="http://schemas.microsoft.com/office/drawing/2014/main" id="{3F23ED22-9FB0-4326-90B6-217A6EDCE72E}"/>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xmlns="" r:embed="rId19"/>
                  </a:ext>
                </a:extLst>
              </a:blip>
              <a:stretch>
                <a:fillRect/>
              </a:stretch>
            </p:blipFill>
            <p:spPr>
              <a:xfrm>
                <a:off x="9441423" y="4017753"/>
                <a:ext cx="1526400" cy="435285"/>
              </a:xfrm>
              <a:prstGeom prst="rect">
                <a:avLst/>
              </a:prstGeom>
            </p:spPr>
          </p:pic>
        </p:grpSp>
        <p:grpSp>
          <p:nvGrpSpPr>
            <p:cNvPr id="50" name="Groupe 49">
              <a:extLst>
                <a:ext uri="{FF2B5EF4-FFF2-40B4-BE49-F238E27FC236}">
                  <a16:creationId xmlns:a16="http://schemas.microsoft.com/office/drawing/2014/main" id="{3EB4DC77-CEAD-4D12-83F2-79E4E8789A09}"/>
                </a:ext>
              </a:extLst>
            </p:cNvPr>
            <p:cNvGrpSpPr/>
            <p:nvPr/>
          </p:nvGrpSpPr>
          <p:grpSpPr>
            <a:xfrm>
              <a:off x="7626657" y="4152084"/>
              <a:ext cx="1417655" cy="1240628"/>
              <a:chOff x="7594000" y="4331554"/>
              <a:chExt cx="1417655" cy="1240628"/>
            </a:xfrm>
          </p:grpSpPr>
          <p:sp>
            <p:nvSpPr>
              <p:cNvPr id="54" name="ZoneTexte 53">
                <a:extLst>
                  <a:ext uri="{FF2B5EF4-FFF2-40B4-BE49-F238E27FC236}">
                    <a16:creationId xmlns:a16="http://schemas.microsoft.com/office/drawing/2014/main" id="{D9FED567-75E4-47BB-8C24-B119C05B51A9}"/>
                  </a:ext>
                </a:extLst>
              </p:cNvPr>
              <p:cNvSpPr txBox="1"/>
              <p:nvPr/>
            </p:nvSpPr>
            <p:spPr>
              <a:xfrm>
                <a:off x="7594000" y="5110517"/>
                <a:ext cx="1417655" cy="461665"/>
              </a:xfrm>
              <a:prstGeom prst="rect">
                <a:avLst/>
              </a:prstGeom>
              <a:noFill/>
            </p:spPr>
            <p:txBody>
              <a:bodyPr wrap="square" rtlCol="0">
                <a:spAutoFit/>
              </a:bodyPr>
              <a:lstStyle/>
              <a:p>
                <a:pPr algn="ctr"/>
                <a:r>
                  <a:rPr lang="fr-FR" sz="1200" dirty="0" err="1">
                    <a:solidFill>
                      <a:schemeClr val="bg2">
                        <a:lumMod val="25000"/>
                      </a:schemeClr>
                    </a:solidFill>
                  </a:rPr>
                  <a:t>vSphere</a:t>
                </a:r>
                <a:r>
                  <a:rPr lang="fr-FR" sz="1200" dirty="0">
                    <a:solidFill>
                      <a:schemeClr val="bg2">
                        <a:lumMod val="25000"/>
                      </a:schemeClr>
                    </a:solidFill>
                  </a:rPr>
                  <a:t>: Install, Configure, Manage</a:t>
                </a:r>
              </a:p>
            </p:txBody>
          </p:sp>
          <p:pic>
            <p:nvPicPr>
              <p:cNvPr id="55" name="Picture 2">
                <a:extLst>
                  <a:ext uri="{FF2B5EF4-FFF2-40B4-BE49-F238E27FC236}">
                    <a16:creationId xmlns:a16="http://schemas.microsoft.com/office/drawing/2014/main" id="{53874F1A-53D2-4991-A2C4-AFEC60C0E07D}"/>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7600675" y="4331554"/>
                <a:ext cx="1404305" cy="7690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e 50">
              <a:extLst>
                <a:ext uri="{FF2B5EF4-FFF2-40B4-BE49-F238E27FC236}">
                  <a16:creationId xmlns:a16="http://schemas.microsoft.com/office/drawing/2014/main" id="{9C4E8E16-692D-4E8A-991E-F7559F19A619}"/>
                </a:ext>
              </a:extLst>
            </p:cNvPr>
            <p:cNvGrpSpPr/>
            <p:nvPr/>
          </p:nvGrpSpPr>
          <p:grpSpPr>
            <a:xfrm>
              <a:off x="9761897" y="2513492"/>
              <a:ext cx="1417655" cy="1414520"/>
              <a:chOff x="9761897" y="2356736"/>
              <a:chExt cx="1417655" cy="1414520"/>
            </a:xfrm>
          </p:grpSpPr>
          <p:sp>
            <p:nvSpPr>
              <p:cNvPr id="52" name="ZoneTexte 51">
                <a:extLst>
                  <a:ext uri="{FF2B5EF4-FFF2-40B4-BE49-F238E27FC236}">
                    <a16:creationId xmlns:a16="http://schemas.microsoft.com/office/drawing/2014/main" id="{0E339DC5-5E53-4FE7-9894-D0378EB1FEFF}"/>
                  </a:ext>
                </a:extLst>
              </p:cNvPr>
              <p:cNvSpPr txBox="1"/>
              <p:nvPr/>
            </p:nvSpPr>
            <p:spPr>
              <a:xfrm>
                <a:off x="9761897" y="3309591"/>
                <a:ext cx="1417655" cy="461665"/>
              </a:xfrm>
              <a:prstGeom prst="rect">
                <a:avLst/>
              </a:prstGeom>
              <a:noFill/>
            </p:spPr>
            <p:txBody>
              <a:bodyPr wrap="square" rtlCol="0">
                <a:spAutoFit/>
              </a:bodyPr>
              <a:lstStyle/>
              <a:p>
                <a:pPr algn="ctr"/>
                <a:r>
                  <a:rPr lang="fr-FR" sz="1200" dirty="0" err="1">
                    <a:solidFill>
                      <a:schemeClr val="bg2">
                        <a:lumMod val="25000"/>
                      </a:schemeClr>
                    </a:solidFill>
                  </a:rPr>
                  <a:t>Milestone</a:t>
                </a:r>
                <a:r>
                  <a:rPr lang="fr-FR" sz="1200" dirty="0">
                    <a:solidFill>
                      <a:schemeClr val="bg2">
                        <a:lumMod val="25000"/>
                      </a:schemeClr>
                    </a:solidFill>
                  </a:rPr>
                  <a:t> Solution Partner</a:t>
                </a:r>
              </a:p>
            </p:txBody>
          </p:sp>
          <p:pic>
            <p:nvPicPr>
              <p:cNvPr id="53" name="Picture 2">
                <a:extLst>
                  <a:ext uri="{FF2B5EF4-FFF2-40B4-BE49-F238E27FC236}">
                    <a16:creationId xmlns:a16="http://schemas.microsoft.com/office/drawing/2014/main" id="{0568D6A5-5D8C-416B-94E1-6153CCBAC1E3}"/>
                  </a:ext>
                </a:extLst>
              </p:cNvPr>
              <p:cNvPicPr>
                <a:picLocks noChangeAspect="1" noChangeArrowheads="1"/>
              </p:cNvPicPr>
              <p:nvPr/>
            </p:nvPicPr>
            <p:blipFill>
              <a:blip r:embed="rId21">
                <a:extLst>
                  <a:ext uri="{28A0092B-C50C-407E-A947-70E740481C1C}">
                    <a14:useLocalDpi xmlns:a14="http://schemas.microsoft.com/office/drawing/2010/main"/>
                  </a:ext>
                </a:extLst>
              </a:blip>
              <a:stretch/>
            </p:blipFill>
            <p:spPr bwMode="auto">
              <a:xfrm>
                <a:off x="10069036" y="2356736"/>
                <a:ext cx="795518" cy="99439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959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26</a:t>
            </a:fld>
            <a:endParaRPr lang="fr-FR" dirty="0"/>
          </a:p>
        </p:txBody>
      </p:sp>
      <p:pic>
        <p:nvPicPr>
          <p:cNvPr id="60" name="Image 25">
            <a:extLst>
              <a:ext uri="{FF2B5EF4-FFF2-40B4-BE49-F238E27FC236}">
                <a16:creationId xmlns:a16="http://schemas.microsoft.com/office/drawing/2014/main" id="{DC4BFB20-8D77-4D66-80C2-F17BC026D434}"/>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Espace réservé du texte 90">
            <a:extLst>
              <a:ext uri="{FF2B5EF4-FFF2-40B4-BE49-F238E27FC236}">
                <a16:creationId xmlns:a16="http://schemas.microsoft.com/office/drawing/2014/main" id="{34BA917C-93E0-4ADF-B3E4-54AB9B8F117C}"/>
              </a:ext>
            </a:extLst>
          </p:cNvPr>
          <p:cNvSpPr txBox="1">
            <a:spLocks/>
          </p:cNvSpPr>
          <p:nvPr/>
        </p:nvSpPr>
        <p:spPr>
          <a:xfrm>
            <a:off x="873917" y="877661"/>
            <a:ext cx="11124222"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INTEGRATION SYSTÈMES &amp; DATA : NOS PARTIES PRENANTES</a:t>
            </a:r>
          </a:p>
        </p:txBody>
      </p:sp>
      <p:grpSp>
        <p:nvGrpSpPr>
          <p:cNvPr id="11" name="Groupe 10">
            <a:extLst>
              <a:ext uri="{FF2B5EF4-FFF2-40B4-BE49-F238E27FC236}">
                <a16:creationId xmlns:a16="http://schemas.microsoft.com/office/drawing/2014/main" id="{221D0BC0-8452-4336-B516-C33BF3EFDDC6}"/>
              </a:ext>
            </a:extLst>
          </p:cNvPr>
          <p:cNvGrpSpPr/>
          <p:nvPr/>
        </p:nvGrpSpPr>
        <p:grpSpPr>
          <a:xfrm>
            <a:off x="1651191" y="1470061"/>
            <a:ext cx="9569674" cy="4656394"/>
            <a:chOff x="973115" y="1539097"/>
            <a:chExt cx="9569674" cy="4656394"/>
          </a:xfrm>
        </p:grpSpPr>
        <p:pic>
          <p:nvPicPr>
            <p:cNvPr id="23" name="Picture 4" descr="Crédit agricole — Wikipédia">
              <a:extLst>
                <a:ext uri="{FF2B5EF4-FFF2-40B4-BE49-F238E27FC236}">
                  <a16:creationId xmlns:a16="http://schemas.microsoft.com/office/drawing/2014/main" id="{8AAEB01A-11A1-4105-BAEE-244146ADC9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3179" y="3038732"/>
              <a:ext cx="824945" cy="571298"/>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a:extLst>
                <a:ext uri="{FF2B5EF4-FFF2-40B4-BE49-F238E27FC236}">
                  <a16:creationId xmlns:a16="http://schemas.microsoft.com/office/drawing/2014/main" id="{53255952-D5A7-467A-877E-E692A6A0D9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1552" y="1670286"/>
              <a:ext cx="1211174" cy="1211174"/>
            </a:xfrm>
            <a:prstGeom prst="rect">
              <a:avLst/>
            </a:prstGeom>
          </p:spPr>
        </p:pic>
        <p:pic>
          <p:nvPicPr>
            <p:cNvPr id="26" name="Image 25">
              <a:extLst>
                <a:ext uri="{FF2B5EF4-FFF2-40B4-BE49-F238E27FC236}">
                  <a16:creationId xmlns:a16="http://schemas.microsoft.com/office/drawing/2014/main" id="{B613204F-70ED-404F-9D4A-6E6A6FB851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3116" y="4162150"/>
              <a:ext cx="1588314" cy="502967"/>
            </a:xfrm>
            <a:prstGeom prst="rect">
              <a:avLst/>
            </a:prstGeom>
          </p:spPr>
        </p:pic>
        <p:pic>
          <p:nvPicPr>
            <p:cNvPr id="27" name="Image 26">
              <a:extLst>
                <a:ext uri="{FF2B5EF4-FFF2-40B4-BE49-F238E27FC236}">
                  <a16:creationId xmlns:a16="http://schemas.microsoft.com/office/drawing/2014/main" id="{26470611-B436-4145-8725-F55FD284AA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0720" y="5241898"/>
              <a:ext cx="1184461" cy="784996"/>
            </a:xfrm>
            <a:prstGeom prst="rect">
              <a:avLst/>
            </a:prstGeom>
          </p:spPr>
        </p:pic>
        <p:pic>
          <p:nvPicPr>
            <p:cNvPr id="29" name="Image 28">
              <a:extLst>
                <a:ext uri="{FF2B5EF4-FFF2-40B4-BE49-F238E27FC236}">
                  <a16:creationId xmlns:a16="http://schemas.microsoft.com/office/drawing/2014/main" id="{49543D0E-51DF-4542-A932-6992479514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9919" y="1821377"/>
              <a:ext cx="963409" cy="942189"/>
            </a:xfrm>
            <a:prstGeom prst="rect">
              <a:avLst/>
            </a:prstGeom>
          </p:spPr>
        </p:pic>
        <p:pic>
          <p:nvPicPr>
            <p:cNvPr id="30" name="Image 29">
              <a:extLst>
                <a:ext uri="{FF2B5EF4-FFF2-40B4-BE49-F238E27FC236}">
                  <a16:creationId xmlns:a16="http://schemas.microsoft.com/office/drawing/2014/main" id="{69651894-B8A8-4253-BB24-B03F388005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20308" y="3943936"/>
              <a:ext cx="1322481" cy="1132925"/>
            </a:xfrm>
            <a:prstGeom prst="rect">
              <a:avLst/>
            </a:prstGeom>
          </p:spPr>
        </p:pic>
        <p:pic>
          <p:nvPicPr>
            <p:cNvPr id="31" name="Image 30">
              <a:extLst>
                <a:ext uri="{FF2B5EF4-FFF2-40B4-BE49-F238E27FC236}">
                  <a16:creationId xmlns:a16="http://schemas.microsoft.com/office/drawing/2014/main" id="{FAA5904B-A044-4AB1-9AD8-B5DCE1A0B92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40941" y="5241851"/>
              <a:ext cx="1633429" cy="884604"/>
            </a:xfrm>
            <a:prstGeom prst="rect">
              <a:avLst/>
            </a:prstGeom>
          </p:spPr>
        </p:pic>
        <p:pic>
          <p:nvPicPr>
            <p:cNvPr id="34" name="Image 33">
              <a:extLst>
                <a:ext uri="{FF2B5EF4-FFF2-40B4-BE49-F238E27FC236}">
                  <a16:creationId xmlns:a16="http://schemas.microsoft.com/office/drawing/2014/main" id="{A5CE9530-C90C-4AA4-81F6-5F3E4AE07A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54581" y="1910695"/>
              <a:ext cx="831146" cy="831146"/>
            </a:xfrm>
            <a:prstGeom prst="rect">
              <a:avLst/>
            </a:prstGeom>
          </p:spPr>
        </p:pic>
        <p:pic>
          <p:nvPicPr>
            <p:cNvPr id="35" name="Image 34">
              <a:extLst>
                <a:ext uri="{FF2B5EF4-FFF2-40B4-BE49-F238E27FC236}">
                  <a16:creationId xmlns:a16="http://schemas.microsoft.com/office/drawing/2014/main" id="{33807C71-F76F-4537-A051-219115C007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75277" y="3180824"/>
              <a:ext cx="1851679" cy="416324"/>
            </a:xfrm>
            <a:prstGeom prst="rect">
              <a:avLst/>
            </a:prstGeom>
          </p:spPr>
        </p:pic>
        <p:pic>
          <p:nvPicPr>
            <p:cNvPr id="36" name="Image 35">
              <a:extLst>
                <a:ext uri="{FF2B5EF4-FFF2-40B4-BE49-F238E27FC236}">
                  <a16:creationId xmlns:a16="http://schemas.microsoft.com/office/drawing/2014/main" id="{27CCFBF7-FF4B-4E00-9410-7141AB30FAC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73115" y="2909543"/>
              <a:ext cx="1530667" cy="765333"/>
            </a:xfrm>
            <a:prstGeom prst="rect">
              <a:avLst/>
            </a:prstGeom>
          </p:spPr>
        </p:pic>
        <p:pic>
          <p:nvPicPr>
            <p:cNvPr id="37" name="Image 36">
              <a:extLst>
                <a:ext uri="{FF2B5EF4-FFF2-40B4-BE49-F238E27FC236}">
                  <a16:creationId xmlns:a16="http://schemas.microsoft.com/office/drawing/2014/main" id="{E0884F37-DA4E-450E-9654-F503A64D538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02138" y="5266581"/>
              <a:ext cx="2585878" cy="722295"/>
            </a:xfrm>
            <a:prstGeom prst="rect">
              <a:avLst/>
            </a:prstGeom>
          </p:spPr>
        </p:pic>
        <p:pic>
          <p:nvPicPr>
            <p:cNvPr id="38" name="Image 37">
              <a:extLst>
                <a:ext uri="{FF2B5EF4-FFF2-40B4-BE49-F238E27FC236}">
                  <a16:creationId xmlns:a16="http://schemas.microsoft.com/office/drawing/2014/main" id="{AEAA15A2-7308-475C-A45C-5FA873DD1AC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1116" y="1539097"/>
              <a:ext cx="1343461" cy="1224469"/>
            </a:xfrm>
            <a:prstGeom prst="rect">
              <a:avLst/>
            </a:prstGeom>
          </p:spPr>
        </p:pic>
        <p:pic>
          <p:nvPicPr>
            <p:cNvPr id="39" name="Image 38">
              <a:extLst>
                <a:ext uri="{FF2B5EF4-FFF2-40B4-BE49-F238E27FC236}">
                  <a16:creationId xmlns:a16="http://schemas.microsoft.com/office/drawing/2014/main" id="{C2F3EB51-66AD-4CCC-91F4-622B90ACCD8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492726" y="5129882"/>
              <a:ext cx="974874" cy="974874"/>
            </a:xfrm>
            <a:prstGeom prst="rect">
              <a:avLst/>
            </a:prstGeom>
          </p:spPr>
        </p:pic>
        <p:pic>
          <p:nvPicPr>
            <p:cNvPr id="40" name="Image 39">
              <a:extLst>
                <a:ext uri="{FF2B5EF4-FFF2-40B4-BE49-F238E27FC236}">
                  <a16:creationId xmlns:a16="http://schemas.microsoft.com/office/drawing/2014/main" id="{FBAAC3E9-D73C-4A84-B9FD-1619DF91B5C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082630" y="5205669"/>
              <a:ext cx="820862" cy="989822"/>
            </a:xfrm>
            <a:prstGeom prst="rect">
              <a:avLst/>
            </a:prstGeom>
          </p:spPr>
        </p:pic>
        <p:pic>
          <p:nvPicPr>
            <p:cNvPr id="41" name="Image 40">
              <a:extLst>
                <a:ext uri="{FF2B5EF4-FFF2-40B4-BE49-F238E27FC236}">
                  <a16:creationId xmlns:a16="http://schemas.microsoft.com/office/drawing/2014/main" id="{21ADE094-A823-45DD-94EA-97DAFD7840F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903492" y="2909543"/>
              <a:ext cx="1752647" cy="984987"/>
            </a:xfrm>
            <a:prstGeom prst="rect">
              <a:avLst/>
            </a:prstGeom>
          </p:spPr>
        </p:pic>
        <p:pic>
          <p:nvPicPr>
            <p:cNvPr id="42" name="Image 41" descr="Une image contenant dessin&#10;&#10;Description générée automatiquement">
              <a:extLst>
                <a:ext uri="{FF2B5EF4-FFF2-40B4-BE49-F238E27FC236}">
                  <a16:creationId xmlns:a16="http://schemas.microsoft.com/office/drawing/2014/main" id="{E3BE07F6-F178-447A-B971-8F821BB5A61A}"/>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2976736" y="1966240"/>
              <a:ext cx="1752647" cy="630953"/>
            </a:xfrm>
            <a:prstGeom prst="rect">
              <a:avLst/>
            </a:prstGeom>
          </p:spPr>
        </p:pic>
        <p:pic>
          <p:nvPicPr>
            <p:cNvPr id="43" name="Picture 2">
              <a:extLst>
                <a:ext uri="{FF2B5EF4-FFF2-40B4-BE49-F238E27FC236}">
                  <a16:creationId xmlns:a16="http://schemas.microsoft.com/office/drawing/2014/main" id="{E9CD0A82-CD6C-456C-B6BC-4E10CB5561C5}"/>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2912900" y="4091010"/>
              <a:ext cx="1816483" cy="75490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A0F60A2A-5475-468D-90E1-D008A1D4DB16}"/>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8015450" y="2948765"/>
              <a:ext cx="1929446" cy="83114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Logo Sydela">
              <a:extLst>
                <a:ext uri="{FF2B5EF4-FFF2-40B4-BE49-F238E27FC236}">
                  <a16:creationId xmlns:a16="http://schemas.microsoft.com/office/drawing/2014/main" id="{7C37EFCA-4B2D-49A1-B611-531F919A5D94}"/>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5220777" y="4162150"/>
              <a:ext cx="1633429" cy="683761"/>
            </a:xfrm>
            <a:prstGeom prst="rect">
              <a:avLst/>
            </a:prstGeom>
            <a:noFill/>
            <a:extLst>
              <a:ext uri="{909E8E84-426E-40DD-AFC4-6F175D3DCCD1}">
                <a14:hiddenFill xmlns:a14="http://schemas.microsoft.com/office/drawing/2010/main">
                  <a:solidFill>
                    <a:srgbClr val="FFFFFF"/>
                  </a:solidFill>
                </a14:hiddenFill>
              </a:ext>
            </a:extLst>
          </p:spPr>
        </p:pic>
        <p:pic>
          <p:nvPicPr>
            <p:cNvPr id="46" name="Image 45">
              <a:extLst>
                <a:ext uri="{FF2B5EF4-FFF2-40B4-BE49-F238E27FC236}">
                  <a16:creationId xmlns:a16="http://schemas.microsoft.com/office/drawing/2014/main" id="{7CF793F7-0A01-4449-A804-979602ECB520}"/>
                </a:ext>
              </a:extLst>
            </p:cNvPr>
            <p:cNvPicPr>
              <a:picLocks noChangeAspect="1"/>
            </p:cNvPicPr>
            <p:nvPr/>
          </p:nvPicPr>
          <p:blipFill>
            <a:blip r:embed="rId22" cstate="screen">
              <a:extLst>
                <a:ext uri="{28A0092B-C50C-407E-A947-70E740481C1C}">
                  <a14:useLocalDpi xmlns:a14="http://schemas.microsoft.com/office/drawing/2010/main" val="0"/>
                </a:ext>
              </a:extLst>
            </a:blip>
            <a:srcRect/>
            <a:stretch/>
          </p:blipFill>
          <p:spPr>
            <a:xfrm>
              <a:off x="7345600" y="4172745"/>
              <a:ext cx="1322481" cy="675309"/>
            </a:xfrm>
            <a:prstGeom prst="rect">
              <a:avLst/>
            </a:prstGeom>
          </p:spPr>
        </p:pic>
      </p:grpSp>
    </p:spTree>
    <p:extLst>
      <p:ext uri="{BB962C8B-B14F-4D97-AF65-F5344CB8AC3E}">
        <p14:creationId xmlns:p14="http://schemas.microsoft.com/office/powerpoint/2010/main" val="223377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27</a:t>
            </a:fld>
            <a:endParaRPr lang="fr-FR" dirty="0"/>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3731629" y="438127"/>
            <a:ext cx="209272" cy="59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Espace réservé du texte 90">
            <a:extLst>
              <a:ext uri="{FF2B5EF4-FFF2-40B4-BE49-F238E27FC236}">
                <a16:creationId xmlns:a16="http://schemas.microsoft.com/office/drawing/2014/main" id="{5E944899-6DEC-41A6-84D0-5E9CC94EF87F}"/>
              </a:ext>
            </a:extLst>
          </p:cNvPr>
          <p:cNvSpPr txBox="1">
            <a:spLocks/>
          </p:cNvSpPr>
          <p:nvPr/>
        </p:nvSpPr>
        <p:spPr>
          <a:xfrm>
            <a:off x="873918" y="3027950"/>
            <a:ext cx="3434216"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OFFRES &amp; REFERENCES</a:t>
            </a:r>
          </a:p>
        </p:txBody>
      </p:sp>
      <p:cxnSp>
        <p:nvCxnSpPr>
          <p:cNvPr id="23" name="Connecteur droit 22">
            <a:extLst>
              <a:ext uri="{FF2B5EF4-FFF2-40B4-BE49-F238E27FC236}">
                <a16:creationId xmlns:a16="http://schemas.microsoft.com/office/drawing/2014/main" id="{0DD33C66-672D-493D-8A60-056BDA1F978D}"/>
              </a:ext>
            </a:extLst>
          </p:cNvPr>
          <p:cNvCxnSpPr>
            <a:cxnSpLocks/>
            <a:endCxn id="32" idx="0"/>
          </p:cNvCxnSpPr>
          <p:nvPr/>
        </p:nvCxnSpPr>
        <p:spPr>
          <a:xfrm flipH="1">
            <a:off x="5075175" y="361741"/>
            <a:ext cx="6732" cy="7310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42D08701-A980-44E0-AFBB-BB3E2856A448}"/>
              </a:ext>
            </a:extLst>
          </p:cNvPr>
          <p:cNvCxnSpPr>
            <a:cxnSpLocks/>
            <a:endCxn id="26" idx="0"/>
          </p:cNvCxnSpPr>
          <p:nvPr/>
        </p:nvCxnSpPr>
        <p:spPr>
          <a:xfrm flipH="1">
            <a:off x="5075175" y="2330715"/>
            <a:ext cx="6732" cy="5035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A6A5ED61-8D56-4D0B-9575-5302F6A4C6F3}"/>
              </a:ext>
            </a:extLst>
          </p:cNvPr>
          <p:cNvCxnSpPr>
            <a:cxnSpLocks/>
            <a:stCxn id="26" idx="2"/>
            <a:endCxn id="34" idx="0"/>
          </p:cNvCxnSpPr>
          <p:nvPr/>
        </p:nvCxnSpPr>
        <p:spPr>
          <a:xfrm>
            <a:off x="5075175" y="4072168"/>
            <a:ext cx="0" cy="4496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57AC25B-DA62-4D38-A963-A58CD254103F}"/>
              </a:ext>
            </a:extLst>
          </p:cNvPr>
          <p:cNvSpPr/>
          <p:nvPr/>
        </p:nvSpPr>
        <p:spPr>
          <a:xfrm>
            <a:off x="4456209" y="2834236"/>
            <a:ext cx="1237932" cy="1237932"/>
          </a:xfrm>
          <a:prstGeom prst="rect">
            <a:avLst/>
          </a:prstGeom>
          <a:noFill/>
          <a:ln w="25400">
            <a:solidFill>
              <a:srgbClr val="79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7" name="Connecteur droit 26">
            <a:extLst>
              <a:ext uri="{FF2B5EF4-FFF2-40B4-BE49-F238E27FC236}">
                <a16:creationId xmlns:a16="http://schemas.microsoft.com/office/drawing/2014/main" id="{171A9603-3E5A-420C-B521-A01EA0F6F16F}"/>
              </a:ext>
            </a:extLst>
          </p:cNvPr>
          <p:cNvCxnSpPr>
            <a:cxnSpLocks/>
            <a:stCxn id="34" idx="2"/>
          </p:cNvCxnSpPr>
          <p:nvPr/>
        </p:nvCxnSpPr>
        <p:spPr>
          <a:xfrm>
            <a:off x="5075175" y="5759734"/>
            <a:ext cx="0" cy="7226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652C075-E643-47BE-ABAC-AC2FFA8EC7E5}"/>
              </a:ext>
            </a:extLst>
          </p:cNvPr>
          <p:cNvSpPr/>
          <p:nvPr/>
        </p:nvSpPr>
        <p:spPr>
          <a:xfrm>
            <a:off x="5950626" y="2791712"/>
            <a:ext cx="5494454" cy="115416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chemeClr val="accent2"/>
                </a:solidFill>
                <a:effectLst/>
                <a:uLnTx/>
                <a:uFillTx/>
                <a:latin typeface="Arial Black" panose="020B0604020202020204" pitchFamily="34" charset="0"/>
                <a:ea typeface="+mn-ea"/>
                <a:cs typeface="Arial Black" panose="020B0604020202020204" pitchFamily="34" charset="0"/>
              </a:rPr>
              <a:t>HYPERVISION MULTI-MÉTIERS</a:t>
            </a:r>
          </a:p>
          <a:p>
            <a:pPr fontAlgn="base"/>
            <a:r>
              <a:rPr lang="fr-FR" sz="1100" b="1" dirty="0">
                <a:latin typeface="Arial" panose="020B0604020202020204" pitchFamily="34" charset="0"/>
                <a:cs typeface="Arial" panose="020B0604020202020204" pitchFamily="34" charset="0"/>
              </a:rPr>
              <a:t>Nos solutions permettent, sur une interface unifiée, de centraliser et corréler les informations multi métiers provenant de différents équipements et systèmes, pour analyser et gérer des situations avec efficacité et réactivité.</a:t>
            </a:r>
            <a:endParaRPr lang="fr-FR" sz="1100" dirty="0">
              <a:latin typeface="Arial" panose="020B0604020202020204" pitchFamily="34" charset="0"/>
              <a:cs typeface="Arial" panose="020B0604020202020204" pitchFamily="34" charset="0"/>
            </a:endParaRPr>
          </a:p>
          <a:p>
            <a:pPr marL="171450" indent="-171450">
              <a:buClr>
                <a:schemeClr val="accent2"/>
              </a:buClr>
              <a:buFont typeface="Wingdings" pitchFamily="2" charset="2"/>
              <a:buChar char="§"/>
              <a:defRPr/>
            </a:pPr>
            <a:r>
              <a:rPr lang="fr-FR" sz="1100" dirty="0">
                <a:latin typeface="Arial" panose="020B0604020202020204" pitchFamily="34" charset="0"/>
                <a:cs typeface="Arial" panose="020B0604020202020204" pitchFamily="34" charset="0"/>
              </a:rPr>
              <a:t>CPAD EFFIA ​</a:t>
            </a:r>
            <a:endParaRPr kumimoji="0" lang="fr-FR"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171450" indent="-171450">
              <a:buClr>
                <a:schemeClr val="accent2"/>
              </a:buClr>
              <a:buFont typeface="Wingdings" pitchFamily="2" charset="2"/>
              <a:buChar char="§"/>
              <a:defRPr/>
            </a:pPr>
            <a:r>
              <a:rPr lang="fr-FR" sz="1100" dirty="0">
                <a:latin typeface="Arial" panose="020B0604020202020204" pitchFamily="34" charset="0"/>
                <a:cs typeface="Arial" panose="020B0604020202020204" pitchFamily="34" charset="0"/>
              </a:rPr>
              <a:t>Hypervision de gares de la région Sud PACA ​</a:t>
            </a:r>
          </a:p>
        </p:txBody>
      </p:sp>
      <p:cxnSp>
        <p:nvCxnSpPr>
          <p:cNvPr id="30" name="Connecteur droit 29">
            <a:extLst>
              <a:ext uri="{FF2B5EF4-FFF2-40B4-BE49-F238E27FC236}">
                <a16:creationId xmlns:a16="http://schemas.microsoft.com/office/drawing/2014/main" id="{F2EA26F1-663A-482E-A931-4EC3CA424CE2}"/>
              </a:ext>
            </a:extLst>
          </p:cNvPr>
          <p:cNvCxnSpPr>
            <a:cxnSpLocks/>
          </p:cNvCxnSpPr>
          <p:nvPr/>
        </p:nvCxnSpPr>
        <p:spPr>
          <a:xfrm>
            <a:off x="6079510" y="2579859"/>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30F3198B-62BA-4FC8-BB72-967CA60BEBFB}"/>
              </a:ext>
            </a:extLst>
          </p:cNvPr>
          <p:cNvCxnSpPr>
            <a:cxnSpLocks/>
          </p:cNvCxnSpPr>
          <p:nvPr/>
        </p:nvCxnSpPr>
        <p:spPr>
          <a:xfrm>
            <a:off x="6079510" y="4296985"/>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4057E2B-73FA-485B-9BC3-CE1AAD3A487F}"/>
              </a:ext>
            </a:extLst>
          </p:cNvPr>
          <p:cNvSpPr/>
          <p:nvPr/>
        </p:nvSpPr>
        <p:spPr>
          <a:xfrm>
            <a:off x="4456209" y="1092783"/>
            <a:ext cx="1237932" cy="123793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0CD0FC6-0011-4BA6-9C03-89A3EDBB4104}"/>
              </a:ext>
            </a:extLst>
          </p:cNvPr>
          <p:cNvSpPr/>
          <p:nvPr/>
        </p:nvSpPr>
        <p:spPr>
          <a:xfrm>
            <a:off x="4456209" y="4521802"/>
            <a:ext cx="1237932" cy="1237932"/>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247E36C8-5D8B-44BA-8081-9B42B9640CCF}"/>
              </a:ext>
            </a:extLst>
          </p:cNvPr>
          <p:cNvSpPr/>
          <p:nvPr/>
        </p:nvSpPr>
        <p:spPr>
          <a:xfrm>
            <a:off x="5950625" y="4346737"/>
            <a:ext cx="5494455" cy="1661993"/>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accent2"/>
                </a:solidFill>
                <a:latin typeface="Arial Black" panose="020B0604020202020204" pitchFamily="34" charset="0"/>
                <a:cs typeface="Arial Black" panose="020B0604020202020204" pitchFamily="34" charset="0"/>
              </a:rPr>
              <a:t>VALORISATION DE LA DONNÉE</a:t>
            </a:r>
          </a:p>
          <a:p>
            <a:pPr fontAlgn="base"/>
            <a:r>
              <a:rPr lang="fr-FR" sz="1100" b="1" dirty="0">
                <a:latin typeface="Arial" panose="020B0604020202020204" pitchFamily="34" charset="0"/>
                <a:cs typeface="Arial" panose="020B0604020202020204" pitchFamily="34" charset="0"/>
              </a:rPr>
              <a:t>Donner du sens aux données brutes et créer de l’information exploitable​, en analysant les données pour anticiper les prises de décision​, et en les valorisant par l’emploi de technologies de type Machine Learning​.</a:t>
            </a:r>
            <a:endParaRPr lang="fr-FR" sz="1100" dirty="0">
              <a:latin typeface="Arial" panose="020B0604020202020204" pitchFamily="34" charset="0"/>
              <a:cs typeface="Arial" panose="020B0604020202020204" pitchFamily="34" charset="0"/>
            </a:endParaRPr>
          </a:p>
          <a:p>
            <a:pPr marL="171450" indent="-171450">
              <a:buClr>
                <a:schemeClr val="accent2"/>
              </a:buClr>
              <a:buFont typeface="Wingdings" panose="05000000000000000000" pitchFamily="2" charset="2"/>
              <a:buChar char="§"/>
              <a:defRPr/>
            </a:pPr>
            <a:r>
              <a:rPr lang="fr-FR" sz="1100" dirty="0">
                <a:latin typeface="Arial" panose="020B0604020202020204" pitchFamily="34" charset="0"/>
                <a:cs typeface="Arial" panose="020B0604020202020204" pitchFamily="34" charset="0"/>
              </a:rPr>
              <a:t>Observatoire de la Tranquillité Publique​ de la ville de Marseille </a:t>
            </a:r>
            <a:endParaRPr lang="fr-FR" sz="1100" baseline="0" dirty="0">
              <a:latin typeface="Arial" panose="020B0604020202020204" pitchFamily="34" charset="0"/>
              <a:cs typeface="Arial" panose="020B0604020202020204" pitchFamily="34" charset="0"/>
            </a:endParaRPr>
          </a:p>
          <a:p>
            <a:pPr marL="171450" indent="-171450">
              <a:buClr>
                <a:schemeClr val="accent2"/>
              </a:buClr>
              <a:buFont typeface="Wingdings" panose="05000000000000000000" pitchFamily="2" charset="2"/>
              <a:buChar char="§"/>
              <a:defRPr/>
            </a:pPr>
            <a:r>
              <a:rPr lang="fr-FR" sz="1100" dirty="0">
                <a:latin typeface="Arial" panose="020B0604020202020204" pitchFamily="34" charset="0"/>
                <a:cs typeface="Arial" panose="020B0604020202020204" pitchFamily="34" charset="0"/>
              </a:rPr>
              <a:t>Paris Data Science​</a:t>
            </a:r>
          </a:p>
          <a:p>
            <a:pPr marL="171450" indent="-171450">
              <a:buClr>
                <a:schemeClr val="accent2"/>
              </a:buClr>
              <a:buFont typeface="Wingdings" panose="05000000000000000000" pitchFamily="2" charset="2"/>
              <a:buChar char="§"/>
              <a:defRPr/>
            </a:pPr>
            <a:r>
              <a:rPr lang="fr-FR" sz="1100" dirty="0">
                <a:latin typeface="Arial" panose="020B0604020202020204" pitchFamily="34" charset="0"/>
                <a:cs typeface="Arial" panose="020B0604020202020204" pitchFamily="34" charset="0"/>
              </a:rPr>
              <a:t>UP Stationnement intelligent / Vélizy-Villacoublay - Angers Loire métropole</a:t>
            </a:r>
          </a:p>
          <a:p>
            <a:pPr>
              <a:buClr>
                <a:schemeClr val="accent2"/>
              </a:buClr>
              <a:defRPr/>
            </a:pPr>
            <a:endParaRPr lang="fr-FR" sz="1100" baseline="0" dirty="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chemeClr val="accent2"/>
              </a:buClr>
              <a:buSzTx/>
              <a:tabLst/>
              <a:defRPr/>
            </a:pPr>
            <a:endParaRPr lang="fr-FR" sz="1100" baseline="0" dirty="0">
              <a:solidFill>
                <a:srgbClr val="FF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EA013C4D-512F-473F-8A76-E89A611B0BD8}"/>
              </a:ext>
            </a:extLst>
          </p:cNvPr>
          <p:cNvSpPr/>
          <p:nvPr/>
        </p:nvSpPr>
        <p:spPr>
          <a:xfrm>
            <a:off x="5950626" y="1138829"/>
            <a:ext cx="5043440" cy="115416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chemeClr val="accent2"/>
                </a:solidFill>
                <a:effectLst/>
                <a:uLnTx/>
                <a:uFillTx/>
                <a:latin typeface="Arial Black" panose="020B0604020202020204" pitchFamily="34" charset="0"/>
                <a:ea typeface="+mn-ea"/>
                <a:cs typeface="Arial Black" panose="020B0604020202020204" pitchFamily="34" charset="0"/>
              </a:rPr>
              <a:t>INTÉGRATION DE SYSTÈMES </a:t>
            </a:r>
          </a:p>
          <a:p>
            <a:pPr fontAlgn="base"/>
            <a:r>
              <a:rPr lang="fr-FR" sz="1100" b="1" dirty="0">
                <a:latin typeface="Arial" panose="020B0604020202020204" pitchFamily="34" charset="0"/>
                <a:cs typeface="Arial" panose="020B0604020202020204" pitchFamily="34" charset="0"/>
              </a:rPr>
              <a:t>Conception de systèmes d’information métier et intégration de solutions &amp; de plateformes digitales</a:t>
            </a:r>
          </a:p>
          <a:p>
            <a:pPr marL="171450" indent="-171450">
              <a:buClr>
                <a:schemeClr val="accent2"/>
              </a:buClr>
              <a:buFont typeface="Wingdings" pitchFamily="2" charset="2"/>
              <a:buChar char="§"/>
              <a:defRPr/>
            </a:pPr>
            <a:r>
              <a:rPr lang="fr-FR" sz="1100" dirty="0">
                <a:latin typeface="Arial" panose="020B0604020202020204" pitchFamily="34" charset="0"/>
                <a:cs typeface="Arial" panose="020B0604020202020204" pitchFamily="34" charset="0"/>
              </a:rPr>
              <a:t>Ligne de </a:t>
            </a:r>
            <a:r>
              <a:rPr lang="fr-FR" sz="1100" dirty="0" err="1">
                <a:latin typeface="Arial" panose="020B0604020202020204" pitchFamily="34" charset="0"/>
                <a:cs typeface="Arial" panose="020B0604020202020204" pitchFamily="34" charset="0"/>
              </a:rPr>
              <a:t>refendage</a:t>
            </a:r>
            <a:r>
              <a:rPr lang="fr-FR" sz="1100" dirty="0">
                <a:latin typeface="Arial" panose="020B0604020202020204" pitchFamily="34" charset="0"/>
                <a:cs typeface="Arial" panose="020B0604020202020204" pitchFamily="34" charset="0"/>
              </a:rPr>
              <a:t> – Arcelor Mittal​</a:t>
            </a:r>
          </a:p>
          <a:p>
            <a:pPr marL="171450" indent="-171450">
              <a:buClr>
                <a:schemeClr val="accent2"/>
              </a:buClr>
              <a:buFont typeface="Wingdings" pitchFamily="2" charset="2"/>
              <a:buChar char="§"/>
              <a:defRPr/>
            </a:pPr>
            <a:r>
              <a:rPr lang="fr-FR" sz="1100" dirty="0">
                <a:latin typeface="Arial" panose="020B0604020202020204" pitchFamily="34" charset="0"/>
                <a:cs typeface="Arial" panose="020B0604020202020204" pitchFamily="34" charset="0"/>
              </a:rPr>
              <a:t>Refonte du dispatching PCRC de CPCU​</a:t>
            </a:r>
          </a:p>
          <a:p>
            <a:pPr marL="171450" indent="-171450">
              <a:buClr>
                <a:schemeClr val="accent2"/>
              </a:buClr>
              <a:buFont typeface="Wingdings" pitchFamily="2" charset="2"/>
              <a:buChar char="§"/>
              <a:defRPr/>
            </a:pPr>
            <a:r>
              <a:rPr lang="fr-FR" sz="1100" dirty="0">
                <a:latin typeface="Arial" panose="020B0604020202020204" pitchFamily="34" charset="0"/>
                <a:cs typeface="Arial" panose="020B0604020202020204" pitchFamily="34" charset="0"/>
              </a:rPr>
              <a:t>PVPP – Plan 1000 caméras de Paris ​</a:t>
            </a:r>
          </a:p>
        </p:txBody>
      </p:sp>
      <p:pic>
        <p:nvPicPr>
          <p:cNvPr id="38" name="Image 37">
            <a:extLst>
              <a:ext uri="{FF2B5EF4-FFF2-40B4-BE49-F238E27FC236}">
                <a16:creationId xmlns:a16="http://schemas.microsoft.com/office/drawing/2014/main" id="{8E375D3D-FBA5-44CA-B2E8-F7632D620EF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522477" y="1159799"/>
            <a:ext cx="1116000" cy="1116000"/>
          </a:xfrm>
          <a:prstGeom prst="rect">
            <a:avLst/>
          </a:prstGeom>
          <a:ln>
            <a:noFill/>
          </a:ln>
        </p:spPr>
      </p:pic>
      <p:pic>
        <p:nvPicPr>
          <p:cNvPr id="40" name="Image 39">
            <a:extLst>
              <a:ext uri="{FF2B5EF4-FFF2-40B4-BE49-F238E27FC236}">
                <a16:creationId xmlns:a16="http://schemas.microsoft.com/office/drawing/2014/main" id="{A6FA3F71-E3A6-41F8-B38B-52428EFF6DF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517175" y="4582768"/>
            <a:ext cx="1116000" cy="1116000"/>
          </a:xfrm>
          <a:prstGeom prst="rect">
            <a:avLst/>
          </a:prstGeom>
          <a:ln>
            <a:noFill/>
          </a:ln>
        </p:spPr>
      </p:pic>
      <p:pic>
        <p:nvPicPr>
          <p:cNvPr id="41" name="Image 40" descr="Une image contenant route, voie, cité, train&#10;&#10;Description générée automatiquement">
            <a:extLst>
              <a:ext uri="{FF2B5EF4-FFF2-40B4-BE49-F238E27FC236}">
                <a16:creationId xmlns:a16="http://schemas.microsoft.com/office/drawing/2014/main" id="{25D222E0-7C8F-4CCA-9978-F558971B1AA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517175" y="2895202"/>
            <a:ext cx="1116000" cy="1116000"/>
          </a:xfrm>
          <a:prstGeom prst="rect">
            <a:avLst/>
          </a:prstGeom>
        </p:spPr>
      </p:pic>
    </p:spTree>
    <p:extLst>
      <p:ext uri="{BB962C8B-B14F-4D97-AF65-F5344CB8AC3E}">
        <p14:creationId xmlns:p14="http://schemas.microsoft.com/office/powerpoint/2010/main" val="3802276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28</a:t>
            </a:fld>
            <a:endParaRPr lang="fr-FR" dirty="0"/>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3731629" y="438127"/>
            <a:ext cx="209272" cy="59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9" name="Connecteur droit 78">
            <a:extLst>
              <a:ext uri="{FF2B5EF4-FFF2-40B4-BE49-F238E27FC236}">
                <a16:creationId xmlns:a16="http://schemas.microsoft.com/office/drawing/2014/main" id="{EE726DEC-4DB1-4FD3-B0F0-04382196575E}"/>
              </a:ext>
            </a:extLst>
          </p:cNvPr>
          <p:cNvCxnSpPr>
            <a:cxnSpLocks/>
            <a:endCxn id="84" idx="0"/>
          </p:cNvCxnSpPr>
          <p:nvPr/>
        </p:nvCxnSpPr>
        <p:spPr>
          <a:xfrm>
            <a:off x="5075175" y="378619"/>
            <a:ext cx="0" cy="8143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1F30D562-384A-4A7F-8FE3-34C1CA25BF58}"/>
              </a:ext>
            </a:extLst>
          </p:cNvPr>
          <p:cNvCxnSpPr>
            <a:cxnSpLocks/>
            <a:endCxn id="87" idx="0"/>
          </p:cNvCxnSpPr>
          <p:nvPr/>
        </p:nvCxnSpPr>
        <p:spPr>
          <a:xfrm flipH="1">
            <a:off x="5075175" y="2430941"/>
            <a:ext cx="6732" cy="5035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3E99F680-5A9F-4AF2-94E1-E2118B83FD98}"/>
              </a:ext>
            </a:extLst>
          </p:cNvPr>
          <p:cNvCxnSpPr>
            <a:cxnSpLocks/>
            <a:stCxn id="87" idx="2"/>
            <a:endCxn id="38" idx="0"/>
          </p:cNvCxnSpPr>
          <p:nvPr/>
        </p:nvCxnSpPr>
        <p:spPr>
          <a:xfrm>
            <a:off x="5075175" y="4172394"/>
            <a:ext cx="0" cy="4390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CEE1FF0C-4BA8-44BC-97EA-DE8798128FB7}"/>
              </a:ext>
            </a:extLst>
          </p:cNvPr>
          <p:cNvCxnSpPr>
            <a:cxnSpLocks/>
          </p:cNvCxnSpPr>
          <p:nvPr/>
        </p:nvCxnSpPr>
        <p:spPr>
          <a:xfrm>
            <a:off x="6079510" y="2693654"/>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9" name="Espace réservé du texte 90">
            <a:extLst>
              <a:ext uri="{FF2B5EF4-FFF2-40B4-BE49-F238E27FC236}">
                <a16:creationId xmlns:a16="http://schemas.microsoft.com/office/drawing/2014/main" id="{5E944899-6DEC-41A6-84D0-5E9CC94EF87F}"/>
              </a:ext>
            </a:extLst>
          </p:cNvPr>
          <p:cNvSpPr txBox="1">
            <a:spLocks/>
          </p:cNvSpPr>
          <p:nvPr/>
        </p:nvSpPr>
        <p:spPr>
          <a:xfrm>
            <a:off x="873918" y="3027950"/>
            <a:ext cx="3434216"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OFFRES &amp; REFERENCES</a:t>
            </a:r>
          </a:p>
        </p:txBody>
      </p:sp>
      <p:grpSp>
        <p:nvGrpSpPr>
          <p:cNvPr id="5" name="Groupe 4">
            <a:extLst>
              <a:ext uri="{FF2B5EF4-FFF2-40B4-BE49-F238E27FC236}">
                <a16:creationId xmlns:a16="http://schemas.microsoft.com/office/drawing/2014/main" id="{0308945F-1C18-452F-B99C-D040A059297D}"/>
              </a:ext>
            </a:extLst>
          </p:cNvPr>
          <p:cNvGrpSpPr/>
          <p:nvPr/>
        </p:nvGrpSpPr>
        <p:grpSpPr>
          <a:xfrm>
            <a:off x="4456209" y="2934462"/>
            <a:ext cx="1237932" cy="1237932"/>
            <a:chOff x="4456209" y="3698184"/>
            <a:chExt cx="1237932" cy="1237932"/>
          </a:xfrm>
        </p:grpSpPr>
        <p:sp>
          <p:nvSpPr>
            <p:cNvPr id="87" name="Rectangle 86">
              <a:extLst>
                <a:ext uri="{FF2B5EF4-FFF2-40B4-BE49-F238E27FC236}">
                  <a16:creationId xmlns:a16="http://schemas.microsoft.com/office/drawing/2014/main" id="{D6ADC5A8-6A35-4EBC-AF6A-E08CD29D605A}"/>
                </a:ext>
              </a:extLst>
            </p:cNvPr>
            <p:cNvSpPr/>
            <p:nvPr/>
          </p:nvSpPr>
          <p:spPr>
            <a:xfrm>
              <a:off x="4456209" y="3698184"/>
              <a:ext cx="1237932" cy="1237932"/>
            </a:xfrm>
            <a:prstGeom prst="rect">
              <a:avLst/>
            </a:prstGeom>
            <a:noFill/>
            <a:ln w="25400">
              <a:solidFill>
                <a:srgbClr val="79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2" name="Image 51">
              <a:extLst>
                <a:ext uri="{FF2B5EF4-FFF2-40B4-BE49-F238E27FC236}">
                  <a16:creationId xmlns:a16="http://schemas.microsoft.com/office/drawing/2014/main" id="{9BE8E436-D708-400C-A169-17583FB6769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23401" y="3775217"/>
              <a:ext cx="1110280" cy="1090747"/>
            </a:xfrm>
            <a:prstGeom prst="rect">
              <a:avLst/>
            </a:prstGeom>
            <a:ln>
              <a:noFill/>
            </a:ln>
          </p:spPr>
        </p:pic>
        <p:pic>
          <p:nvPicPr>
            <p:cNvPr id="30" name="Image 29">
              <a:extLst>
                <a:ext uri="{FF2B5EF4-FFF2-40B4-BE49-F238E27FC236}">
                  <a16:creationId xmlns:a16="http://schemas.microsoft.com/office/drawing/2014/main" id="{3A093164-90D5-45FF-AEDC-60EB972ECE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17465" y="3768336"/>
              <a:ext cx="1118987" cy="1112599"/>
            </a:xfrm>
            <a:prstGeom prst="rect">
              <a:avLst/>
            </a:prstGeom>
          </p:spPr>
        </p:pic>
      </p:grpSp>
      <p:grpSp>
        <p:nvGrpSpPr>
          <p:cNvPr id="6" name="Groupe 5">
            <a:extLst>
              <a:ext uri="{FF2B5EF4-FFF2-40B4-BE49-F238E27FC236}">
                <a16:creationId xmlns:a16="http://schemas.microsoft.com/office/drawing/2014/main" id="{AD64EECE-BEE0-468A-A59C-1592A8645871}"/>
              </a:ext>
            </a:extLst>
          </p:cNvPr>
          <p:cNvGrpSpPr/>
          <p:nvPr/>
        </p:nvGrpSpPr>
        <p:grpSpPr>
          <a:xfrm>
            <a:off x="4456209" y="1193009"/>
            <a:ext cx="1237932" cy="1237932"/>
            <a:chOff x="4456209" y="1956731"/>
            <a:chExt cx="1237932" cy="1237932"/>
          </a:xfrm>
        </p:grpSpPr>
        <p:grpSp>
          <p:nvGrpSpPr>
            <p:cNvPr id="13" name="Groupe 12">
              <a:extLst>
                <a:ext uri="{FF2B5EF4-FFF2-40B4-BE49-F238E27FC236}">
                  <a16:creationId xmlns:a16="http://schemas.microsoft.com/office/drawing/2014/main" id="{1F56EB94-0125-4E24-8ACB-A5B85A2DB8B4}"/>
                </a:ext>
              </a:extLst>
            </p:cNvPr>
            <p:cNvGrpSpPr/>
            <p:nvPr/>
          </p:nvGrpSpPr>
          <p:grpSpPr>
            <a:xfrm>
              <a:off x="4456209" y="1956731"/>
              <a:ext cx="1237932" cy="1237932"/>
              <a:chOff x="4456209" y="1273647"/>
              <a:chExt cx="1237932" cy="1237932"/>
            </a:xfrm>
          </p:grpSpPr>
          <p:sp>
            <p:nvSpPr>
              <p:cNvPr id="84" name="Rectangle 83">
                <a:extLst>
                  <a:ext uri="{FF2B5EF4-FFF2-40B4-BE49-F238E27FC236}">
                    <a16:creationId xmlns:a16="http://schemas.microsoft.com/office/drawing/2014/main" id="{5B24CA59-C941-4EC9-86A2-2F0BD761AA22}"/>
                  </a:ext>
                </a:extLst>
              </p:cNvPr>
              <p:cNvSpPr/>
              <p:nvPr/>
            </p:nvSpPr>
            <p:spPr>
              <a:xfrm>
                <a:off x="4456209" y="1273647"/>
                <a:ext cx="1237932" cy="1237932"/>
              </a:xfrm>
              <a:prstGeom prst="rect">
                <a:avLst/>
              </a:prstGeom>
              <a:noFill/>
              <a:ln w="25400">
                <a:solidFill>
                  <a:srgbClr val="79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D7248B27-3AD3-4C73-BAA8-878515DBDE7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17464" y="1346558"/>
                <a:ext cx="1110280" cy="1090747"/>
              </a:xfrm>
              <a:prstGeom prst="rect">
                <a:avLst/>
              </a:prstGeom>
              <a:ln>
                <a:noFill/>
              </a:ln>
            </p:spPr>
          </p:pic>
        </p:grpSp>
        <p:pic>
          <p:nvPicPr>
            <p:cNvPr id="31" name="Image 30">
              <a:extLst>
                <a:ext uri="{FF2B5EF4-FFF2-40B4-BE49-F238E27FC236}">
                  <a16:creationId xmlns:a16="http://schemas.microsoft.com/office/drawing/2014/main" id="{EAB6A77F-2189-4AAB-BF87-61A8FFD9B6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36384" y="2030544"/>
              <a:ext cx="1091362" cy="1081381"/>
            </a:xfrm>
            <a:prstGeom prst="rect">
              <a:avLst/>
            </a:prstGeom>
            <a:ln>
              <a:solidFill>
                <a:schemeClr val="bg1">
                  <a:lumMod val="65000"/>
                </a:schemeClr>
              </a:solidFill>
            </a:ln>
          </p:spPr>
        </p:pic>
      </p:grpSp>
      <p:grpSp>
        <p:nvGrpSpPr>
          <p:cNvPr id="32" name="Groupe 31">
            <a:extLst>
              <a:ext uri="{FF2B5EF4-FFF2-40B4-BE49-F238E27FC236}">
                <a16:creationId xmlns:a16="http://schemas.microsoft.com/office/drawing/2014/main" id="{F4DBEEE8-D992-452C-92FC-4D75063AD26D}"/>
              </a:ext>
            </a:extLst>
          </p:cNvPr>
          <p:cNvGrpSpPr/>
          <p:nvPr/>
        </p:nvGrpSpPr>
        <p:grpSpPr>
          <a:xfrm>
            <a:off x="4456209" y="4568009"/>
            <a:ext cx="6988871" cy="1323439"/>
            <a:chOff x="4456209" y="4478365"/>
            <a:chExt cx="6988871" cy="1323439"/>
          </a:xfrm>
        </p:grpSpPr>
        <p:sp>
          <p:nvSpPr>
            <p:cNvPr id="34" name="Rectangle 33">
              <a:extLst>
                <a:ext uri="{FF2B5EF4-FFF2-40B4-BE49-F238E27FC236}">
                  <a16:creationId xmlns:a16="http://schemas.microsoft.com/office/drawing/2014/main" id="{770C0262-63D8-4453-BF71-2D30D6FC20A5}"/>
                </a:ext>
              </a:extLst>
            </p:cNvPr>
            <p:cNvSpPr/>
            <p:nvPr/>
          </p:nvSpPr>
          <p:spPr>
            <a:xfrm>
              <a:off x="5950626" y="4478365"/>
              <a:ext cx="5494454" cy="132343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rgbClr val="79CBC9"/>
                  </a:solidFill>
                  <a:effectLst/>
                  <a:uLnTx/>
                  <a:uFillTx/>
                  <a:latin typeface="Arial Black" panose="020B0604020202020204" pitchFamily="34" charset="0"/>
                  <a:ea typeface="+mn-ea"/>
                  <a:cs typeface="Arial Black" panose="020B0604020202020204" pitchFamily="34" charset="0"/>
                </a:rPr>
                <a:t>CYBERSECURITE</a:t>
              </a:r>
              <a:endParaRPr kumimoji="0" lang="fr-FR" sz="1400" b="1" i="0" u="none" strike="noStrike" kern="1200" cap="none" spc="0" normalizeH="0" noProof="0" dirty="0">
                <a:ln>
                  <a:noFill/>
                </a:ln>
                <a:solidFill>
                  <a:srgbClr val="79CBC9"/>
                </a:solidFill>
                <a:effectLst/>
                <a:uLnTx/>
                <a:uFillTx/>
                <a:latin typeface="Arial Black" panose="020B0604020202020204" pitchFamily="34" charset="0"/>
                <a:ea typeface="+mn-ea"/>
                <a:cs typeface="Arial Black" panose="020B0604020202020204" pitchFamily="34" charset="0"/>
              </a:endParaRPr>
            </a:p>
            <a:p>
              <a:pPr>
                <a:buClr>
                  <a:srgbClr val="FFC000"/>
                </a:buClr>
                <a:defRPr/>
              </a:pPr>
              <a:r>
                <a:rPr lang="fr-FR" sz="1100" b="1" dirty="0">
                  <a:solidFill>
                    <a:srgbClr val="E7E6E6">
                      <a:lumMod val="25000"/>
                    </a:srgbClr>
                  </a:solidFill>
                  <a:latin typeface="Arial" panose="020B0604020202020204" pitchFamily="34" charset="0"/>
                  <a:cs typeface="Arial" panose="020B0604020202020204" pitchFamily="34" charset="0"/>
                </a:rPr>
                <a:t>Les conséquences des cyberattaques sont lourdes pour les entreprises : </a:t>
              </a:r>
            </a:p>
            <a:p>
              <a:pPr>
                <a:buClr>
                  <a:srgbClr val="FFC000"/>
                </a:buClr>
                <a:defRPr/>
              </a:pPr>
              <a:r>
                <a:rPr lang="fr-FR" sz="1100" b="1" dirty="0">
                  <a:solidFill>
                    <a:srgbClr val="E7E6E6">
                      <a:lumMod val="25000"/>
                    </a:srgbClr>
                  </a:solidFill>
                  <a:latin typeface="Arial" panose="020B0604020202020204" pitchFamily="34" charset="0"/>
                  <a:cs typeface="Arial" panose="020B0604020202020204" pitchFamily="34" charset="0"/>
                </a:rPr>
                <a:t>Pertes financières, fuites de données sensibles, blocage du système </a:t>
              </a:r>
            </a:p>
            <a:p>
              <a:pPr>
                <a:buClr>
                  <a:srgbClr val="FFC000"/>
                </a:buClr>
                <a:defRPr/>
              </a:pPr>
              <a:r>
                <a:rPr lang="fr-FR" sz="1100" b="1" dirty="0">
                  <a:solidFill>
                    <a:srgbClr val="E7E6E6">
                      <a:lumMod val="25000"/>
                    </a:srgbClr>
                  </a:solidFill>
                  <a:latin typeface="Arial" panose="020B0604020202020204" pitchFamily="34" charset="0"/>
                  <a:cs typeface="Arial" panose="020B0604020202020204" pitchFamily="34" charset="0"/>
                </a:rPr>
                <a:t>informatique, perte de confiance.</a:t>
              </a:r>
            </a:p>
            <a:p>
              <a:pPr marL="171450" marR="0" lvl="0" indent="-171450" algn="l" defTabSz="914400" rtl="0" eaLnBrk="1" fontAlgn="auto" latinLnBrk="0" hangingPunct="1">
                <a:lnSpc>
                  <a:spcPct val="100000"/>
                </a:lnSpc>
                <a:spcBef>
                  <a:spcPts val="0"/>
                </a:spcBef>
                <a:spcAft>
                  <a:spcPts val="0"/>
                </a:spcAft>
                <a:buClr>
                  <a:srgbClr val="79CBC9"/>
                </a:buClr>
                <a:buSzTx/>
                <a:buFont typeface="Wingdings" pitchFamily="2" charset="2"/>
                <a:buChar char="§"/>
                <a:tabLst/>
                <a:defRPr/>
              </a:pPr>
              <a:r>
                <a:rPr lang="fr-FR" sz="1100" dirty="0">
                  <a:latin typeface="Arial" panose="020B0604020202020204" pitchFamily="34" charset="0"/>
                  <a:cs typeface="Arial" panose="020B0604020202020204" pitchFamily="34" charset="0"/>
                </a:rPr>
                <a:t>Groupe Casino : Mise en place d’une solution garantissant la gouvernance et la sécurisation de l’Active Directory </a:t>
              </a:r>
              <a:endParaRPr kumimoji="0" lang="fr-FR"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79CBC9"/>
                </a:buClr>
                <a:buSzTx/>
                <a:buFont typeface="Wingdings" pitchFamily="2" charset="2"/>
                <a:buChar char="§"/>
                <a:tabLst/>
                <a:defRPr/>
              </a:pPr>
              <a:r>
                <a:rPr lang="fr-FR" sz="1100" dirty="0">
                  <a:latin typeface="Arial" panose="020B0604020202020204" pitchFamily="34" charset="0"/>
                  <a:cs typeface="Arial" panose="020B0604020202020204" pitchFamily="34" charset="0"/>
                </a:rPr>
                <a:t>Ministère des Armées : Accompagnement aux dossiers d’Homologation </a:t>
              </a:r>
            </a:p>
          </p:txBody>
        </p:sp>
        <p:grpSp>
          <p:nvGrpSpPr>
            <p:cNvPr id="35" name="Groupe 34">
              <a:extLst>
                <a:ext uri="{FF2B5EF4-FFF2-40B4-BE49-F238E27FC236}">
                  <a16:creationId xmlns:a16="http://schemas.microsoft.com/office/drawing/2014/main" id="{C6EE8979-F494-4593-9FD9-30A9B5EB8288}"/>
                </a:ext>
              </a:extLst>
            </p:cNvPr>
            <p:cNvGrpSpPr/>
            <p:nvPr/>
          </p:nvGrpSpPr>
          <p:grpSpPr>
            <a:xfrm>
              <a:off x="4456209" y="4521802"/>
              <a:ext cx="1237932" cy="1237932"/>
              <a:chOff x="4456209" y="4702666"/>
              <a:chExt cx="1237932" cy="1237932"/>
            </a:xfrm>
          </p:grpSpPr>
          <p:sp>
            <p:nvSpPr>
              <p:cNvPr id="38" name="Rectangle 37">
                <a:extLst>
                  <a:ext uri="{FF2B5EF4-FFF2-40B4-BE49-F238E27FC236}">
                    <a16:creationId xmlns:a16="http://schemas.microsoft.com/office/drawing/2014/main" id="{52D5E83F-52B3-4E00-8031-182F6C427348}"/>
                  </a:ext>
                </a:extLst>
              </p:cNvPr>
              <p:cNvSpPr/>
              <p:nvPr/>
            </p:nvSpPr>
            <p:spPr>
              <a:xfrm>
                <a:off x="4456209" y="4702666"/>
                <a:ext cx="1237932" cy="1237932"/>
              </a:xfrm>
              <a:prstGeom prst="rect">
                <a:avLst/>
              </a:prstGeom>
              <a:noFill/>
              <a:ln w="25400">
                <a:solidFill>
                  <a:srgbClr val="79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Image 39">
                <a:extLst>
                  <a:ext uri="{FF2B5EF4-FFF2-40B4-BE49-F238E27FC236}">
                    <a16:creationId xmlns:a16="http://schemas.microsoft.com/office/drawing/2014/main" id="{5E1E2412-FDEC-4594-8D46-CB017F28463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527674" y="4775577"/>
                <a:ext cx="1090747" cy="1090747"/>
              </a:xfrm>
              <a:prstGeom prst="rect">
                <a:avLst/>
              </a:prstGeom>
              <a:ln>
                <a:noFill/>
              </a:ln>
            </p:spPr>
          </p:pic>
        </p:grpSp>
        <p:pic>
          <p:nvPicPr>
            <p:cNvPr id="37" name="Image 36">
              <a:extLst>
                <a:ext uri="{FF2B5EF4-FFF2-40B4-BE49-F238E27FC236}">
                  <a16:creationId xmlns:a16="http://schemas.microsoft.com/office/drawing/2014/main" id="{5EF08A05-4053-4B82-894F-4E6AE637C50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27674" y="4589542"/>
              <a:ext cx="1082038" cy="1101087"/>
            </a:xfrm>
            <a:prstGeom prst="rect">
              <a:avLst/>
            </a:prstGeom>
          </p:spPr>
        </p:pic>
      </p:grpSp>
      <p:cxnSp>
        <p:nvCxnSpPr>
          <p:cNvPr id="41" name="Connecteur droit 40">
            <a:extLst>
              <a:ext uri="{FF2B5EF4-FFF2-40B4-BE49-F238E27FC236}">
                <a16:creationId xmlns:a16="http://schemas.microsoft.com/office/drawing/2014/main" id="{C166E343-2CD5-47DC-B8B9-6CD3326D25E5}"/>
              </a:ext>
            </a:extLst>
          </p:cNvPr>
          <p:cNvCxnSpPr>
            <a:cxnSpLocks/>
          </p:cNvCxnSpPr>
          <p:nvPr/>
        </p:nvCxnSpPr>
        <p:spPr>
          <a:xfrm>
            <a:off x="6079510" y="4318015"/>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3740AF98-2684-42F8-A9C0-84489E034531}"/>
              </a:ext>
            </a:extLst>
          </p:cNvPr>
          <p:cNvCxnSpPr>
            <a:cxnSpLocks/>
          </p:cNvCxnSpPr>
          <p:nvPr/>
        </p:nvCxnSpPr>
        <p:spPr>
          <a:xfrm>
            <a:off x="5059237" y="5849378"/>
            <a:ext cx="0" cy="609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0E79126-48A1-448F-A338-CB127D2383AB}"/>
              </a:ext>
            </a:extLst>
          </p:cNvPr>
          <p:cNvSpPr/>
          <p:nvPr/>
        </p:nvSpPr>
        <p:spPr>
          <a:xfrm>
            <a:off x="5950625" y="1193009"/>
            <a:ext cx="5643967" cy="132343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chemeClr val="accent2"/>
                </a:solidFill>
                <a:effectLst/>
                <a:uLnTx/>
                <a:uFillTx/>
                <a:latin typeface="Arial Black" panose="020B0604020202020204" pitchFamily="34" charset="0"/>
                <a:ea typeface="+mn-ea"/>
                <a:cs typeface="Arial Black" panose="020B0604020202020204" pitchFamily="34" charset="0"/>
              </a:rPr>
              <a:t>SIMULATEUR </a:t>
            </a:r>
          </a:p>
          <a:p>
            <a:pPr>
              <a:defRPr/>
            </a:pPr>
            <a:r>
              <a:rPr lang="fr-FR" sz="1100" b="1" dirty="0">
                <a:solidFill>
                  <a:srgbClr val="E7E6E6">
                    <a:lumMod val="25000"/>
                  </a:srgbClr>
                </a:solidFill>
                <a:latin typeface="Arial" panose="020B0604020202020204" pitchFamily="34" charset="0"/>
                <a:cs typeface="Arial" panose="020B0604020202020204" pitchFamily="34" charset="0"/>
              </a:rPr>
              <a:t>Plongez vos opérateurs en 3D ou/et 2D dans des situations critiques ou complexes, où ils doivent conjuguer connaissances métier, procédures en vigueur et sens de l’analyse pour atteindre les objectifs opérationnels.</a:t>
            </a:r>
          </a:p>
          <a:p>
            <a:pPr marL="171450" lvl="0" indent="-171450">
              <a:buClr>
                <a:srgbClr val="43C59A"/>
              </a:buClr>
              <a:buFont typeface="Wingdings" pitchFamily="2" charset="2"/>
              <a:buChar char="§"/>
              <a:defRPr/>
            </a:pPr>
            <a:r>
              <a:rPr lang="fr-FR" sz="1100" dirty="0">
                <a:latin typeface="Arial" panose="020B0604020202020204" pitchFamily="34" charset="0"/>
                <a:cs typeface="Arial" panose="020B0604020202020204" pitchFamily="34" charset="0"/>
              </a:rPr>
              <a:t>DC Virtual One</a:t>
            </a:r>
          </a:p>
          <a:p>
            <a:pPr marL="171450" lvl="0" indent="-171450">
              <a:buClr>
                <a:srgbClr val="43C59A"/>
              </a:buClr>
              <a:buFont typeface="Wingdings" pitchFamily="2" charset="2"/>
              <a:buChar char="§"/>
              <a:defRPr/>
            </a:pPr>
            <a:r>
              <a:rPr lang="fr-FR" sz="1100" dirty="0">
                <a:latin typeface="Arial" panose="020B0604020202020204" pitchFamily="34" charset="0"/>
                <a:cs typeface="Arial" panose="020B0604020202020204" pitchFamily="34" charset="0"/>
              </a:rPr>
              <a:t>Suez - </a:t>
            </a:r>
            <a:r>
              <a:rPr lang="fr-FR" sz="1100" dirty="0" err="1">
                <a:latin typeface="Arial" panose="020B0604020202020204" pitchFamily="34" charset="0"/>
                <a:cs typeface="Arial" panose="020B0604020202020204" pitchFamily="34" charset="0"/>
              </a:rPr>
              <a:t>Volt’Uve</a:t>
            </a:r>
            <a:endParaRPr lang="fr-FR" sz="1100" dirty="0">
              <a:latin typeface="Arial" panose="020B0604020202020204" pitchFamily="34" charset="0"/>
              <a:cs typeface="Arial" panose="020B0604020202020204" pitchFamily="34" charset="0"/>
            </a:endParaRPr>
          </a:p>
          <a:p>
            <a:pPr marL="171450" lvl="0" indent="-171450">
              <a:buClr>
                <a:srgbClr val="43C59A"/>
              </a:buClr>
              <a:buFont typeface="Wingdings" pitchFamily="2" charset="2"/>
              <a:buChar char="§"/>
              <a:defRPr/>
            </a:pPr>
            <a:r>
              <a:rPr lang="fr-FR" sz="1100" dirty="0">
                <a:latin typeface="Arial" panose="020B0604020202020204" pitchFamily="34" charset="0"/>
                <a:cs typeface="Arial" panose="020B0604020202020204" pitchFamily="34" charset="0"/>
              </a:rPr>
              <a:t>SIAAP - Gestion des données environnementales</a:t>
            </a:r>
          </a:p>
        </p:txBody>
      </p:sp>
      <p:sp>
        <p:nvSpPr>
          <p:cNvPr id="36" name="Rectangle 35">
            <a:extLst>
              <a:ext uri="{FF2B5EF4-FFF2-40B4-BE49-F238E27FC236}">
                <a16:creationId xmlns:a16="http://schemas.microsoft.com/office/drawing/2014/main" id="{2E6F7262-B00A-494D-A970-FF5AD9F2B1F0}"/>
              </a:ext>
            </a:extLst>
          </p:cNvPr>
          <p:cNvSpPr/>
          <p:nvPr/>
        </p:nvSpPr>
        <p:spPr>
          <a:xfrm>
            <a:off x="5950626" y="2848837"/>
            <a:ext cx="5141917" cy="149271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chemeClr val="accent2"/>
                </a:solidFill>
                <a:effectLst/>
                <a:uLnTx/>
                <a:uFillTx/>
                <a:latin typeface="Arial Black" panose="020B0604020202020204" pitchFamily="34" charset="0"/>
                <a:ea typeface="+mn-ea"/>
                <a:cs typeface="Arial Black" panose="020B0604020202020204" pitchFamily="34" charset="0"/>
              </a:rPr>
              <a:t>DATA SCIENCE AS A SERVICE </a:t>
            </a:r>
          </a:p>
          <a:p>
            <a:pPr fontAlgn="base"/>
            <a:r>
              <a:rPr lang="fr-FR" sz="1100" b="1" dirty="0">
                <a:latin typeface="Arial" panose="020B0604020202020204" pitchFamily="34" charset="0"/>
                <a:cs typeface="Arial" panose="020B0604020202020204" pitchFamily="34" charset="0"/>
              </a:rPr>
              <a:t>Libérez le potentiel de vos données par leur valorisation à travers les technologies de Data Science et d’intelligence artificielle, avec notre offre de service à la rapidité et l’efficacité éprouvées.</a:t>
            </a:r>
          </a:p>
          <a:p>
            <a:pPr marL="171450" lvl="0" indent="-171450">
              <a:buClr>
                <a:srgbClr val="79CBC9"/>
              </a:buClr>
              <a:buFont typeface="Wingdings" pitchFamily="2" charset="2"/>
              <a:buChar char="§"/>
              <a:defRPr/>
            </a:pPr>
            <a:r>
              <a:rPr lang="fr-FR" sz="1100" dirty="0">
                <a:latin typeface="Arial" panose="020B0604020202020204" pitchFamily="34" charset="0"/>
                <a:cs typeface="Arial" panose="020B0604020202020204" pitchFamily="34" charset="0"/>
              </a:rPr>
              <a:t>Paris Data Science - Paris</a:t>
            </a:r>
          </a:p>
          <a:p>
            <a:pPr marL="171450" lvl="0" indent="-171450">
              <a:buClr>
                <a:srgbClr val="79CBC9"/>
              </a:buClr>
              <a:buFont typeface="Wingdings" pitchFamily="2" charset="2"/>
              <a:buChar char="§"/>
              <a:defRPr/>
            </a:pPr>
            <a:r>
              <a:rPr lang="fr-FR" sz="1100" dirty="0">
                <a:latin typeface="Arial" panose="020B0604020202020204" pitchFamily="34" charset="0"/>
                <a:cs typeface="Arial" panose="020B0604020202020204" pitchFamily="34" charset="0"/>
              </a:rPr>
              <a:t>SOITEC - Optimisation de </a:t>
            </a:r>
            <a:r>
              <a:rPr lang="fr-FR" sz="1100" dirty="0" err="1">
                <a:latin typeface="Arial" panose="020B0604020202020204" pitchFamily="34" charset="0"/>
                <a:cs typeface="Arial" panose="020B0604020202020204" pitchFamily="34" charset="0"/>
              </a:rPr>
              <a:t>process</a:t>
            </a:r>
            <a:r>
              <a:rPr lang="fr-FR" sz="1100" dirty="0">
                <a:latin typeface="Arial" panose="020B0604020202020204" pitchFamily="34" charset="0"/>
                <a:cs typeface="Arial" panose="020B0604020202020204" pitchFamily="34" charset="0"/>
              </a:rPr>
              <a:t> industriel </a:t>
            </a:r>
          </a:p>
          <a:p>
            <a:pPr marL="171450" lvl="0" indent="-171450">
              <a:buClr>
                <a:srgbClr val="79CBC9"/>
              </a:buClr>
              <a:buFont typeface="Wingdings" pitchFamily="2" charset="2"/>
              <a:buChar char="§"/>
              <a:defRPr/>
            </a:pPr>
            <a:r>
              <a:rPr lang="fr-FR" sz="1100" dirty="0">
                <a:latin typeface="Arial" panose="020B0604020202020204" pitchFamily="34" charset="0"/>
                <a:cs typeface="Arial" panose="020B0604020202020204" pitchFamily="34" charset="0"/>
              </a:rPr>
              <a:t>Danone - Smart bâtiment pour le nouveau siège</a:t>
            </a:r>
          </a:p>
          <a:p>
            <a:pPr marL="171450" lvl="0" indent="-171450">
              <a:buClr>
                <a:srgbClr val="79CBC9"/>
              </a:buClr>
              <a:buFont typeface="Wingdings" pitchFamily="2" charset="2"/>
              <a:buChar char="§"/>
              <a:defRPr/>
            </a:pPr>
            <a:endParaRPr lang="fr-F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87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29</a:t>
            </a:fld>
            <a:endParaRPr lang="fr-FR" dirty="0"/>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3731629" y="438127"/>
            <a:ext cx="209272" cy="59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9" name="Connecteur droit 78">
            <a:extLst>
              <a:ext uri="{FF2B5EF4-FFF2-40B4-BE49-F238E27FC236}">
                <a16:creationId xmlns:a16="http://schemas.microsoft.com/office/drawing/2014/main" id="{EE726DEC-4DB1-4FD3-B0F0-04382196575E}"/>
              </a:ext>
            </a:extLst>
          </p:cNvPr>
          <p:cNvCxnSpPr>
            <a:cxnSpLocks/>
          </p:cNvCxnSpPr>
          <p:nvPr/>
        </p:nvCxnSpPr>
        <p:spPr>
          <a:xfrm flipH="1">
            <a:off x="5075175" y="361741"/>
            <a:ext cx="6732" cy="7310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1F30D562-384A-4A7F-8FE3-34C1CA25BF58}"/>
              </a:ext>
            </a:extLst>
          </p:cNvPr>
          <p:cNvCxnSpPr>
            <a:cxnSpLocks/>
            <a:endCxn id="87" idx="0"/>
          </p:cNvCxnSpPr>
          <p:nvPr/>
        </p:nvCxnSpPr>
        <p:spPr>
          <a:xfrm flipH="1">
            <a:off x="5075175" y="2330715"/>
            <a:ext cx="6732" cy="5035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3E99F680-5A9F-4AF2-94E1-E2118B83FD98}"/>
              </a:ext>
            </a:extLst>
          </p:cNvPr>
          <p:cNvCxnSpPr>
            <a:cxnSpLocks/>
            <a:stCxn id="87" idx="2"/>
            <a:endCxn id="90" idx="0"/>
          </p:cNvCxnSpPr>
          <p:nvPr/>
        </p:nvCxnSpPr>
        <p:spPr>
          <a:xfrm>
            <a:off x="5075175" y="4072168"/>
            <a:ext cx="0" cy="44963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D6ADC5A8-6A35-4EBC-AF6A-E08CD29D605A}"/>
              </a:ext>
            </a:extLst>
          </p:cNvPr>
          <p:cNvSpPr/>
          <p:nvPr/>
        </p:nvSpPr>
        <p:spPr>
          <a:xfrm>
            <a:off x="4456209" y="2834236"/>
            <a:ext cx="1237932" cy="123793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1" name="Connecteur droit 90">
            <a:extLst>
              <a:ext uri="{FF2B5EF4-FFF2-40B4-BE49-F238E27FC236}">
                <a16:creationId xmlns:a16="http://schemas.microsoft.com/office/drawing/2014/main" id="{758256DA-BFF7-4DDB-BAFB-3DB116B6985A}"/>
              </a:ext>
            </a:extLst>
          </p:cNvPr>
          <p:cNvCxnSpPr>
            <a:cxnSpLocks/>
            <a:stCxn id="90" idx="2"/>
          </p:cNvCxnSpPr>
          <p:nvPr/>
        </p:nvCxnSpPr>
        <p:spPr>
          <a:xfrm>
            <a:off x="5075175" y="5759734"/>
            <a:ext cx="0" cy="7226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5BC6ABC3-3B58-4C49-ABAD-F9F2C8E74E42}"/>
              </a:ext>
            </a:extLst>
          </p:cNvPr>
          <p:cNvSpPr/>
          <p:nvPr/>
        </p:nvSpPr>
        <p:spPr>
          <a:xfrm>
            <a:off x="5950626" y="2960989"/>
            <a:ext cx="5141917" cy="815608"/>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rgbClr val="FFC000"/>
                </a:solidFill>
                <a:effectLst/>
                <a:uLnTx/>
                <a:uFillTx/>
                <a:latin typeface="Arial Black" panose="020B0604020202020204" pitchFamily="34" charset="0"/>
                <a:ea typeface="+mn-ea"/>
                <a:cs typeface="Arial Black" panose="020B0604020202020204" pitchFamily="34" charset="0"/>
              </a:rPr>
              <a:t>SMART BUILDING </a:t>
            </a:r>
          </a:p>
          <a:p>
            <a:pPr fontAlgn="base"/>
            <a:r>
              <a:rPr lang="fr-FR" sz="1100" b="1" dirty="0">
                <a:latin typeface="Arial" panose="020B0604020202020204" pitchFamily="34" charset="0"/>
                <a:cs typeface="Arial" panose="020B0604020202020204" pitchFamily="34" charset="0"/>
              </a:rPr>
              <a:t>Workspace management et optimisation des espaces avec la solution </a:t>
            </a:r>
            <a:r>
              <a:rPr lang="fr-FR" sz="1100" b="1" dirty="0" err="1">
                <a:latin typeface="Arial" panose="020B0604020202020204" pitchFamily="34" charset="0"/>
                <a:cs typeface="Arial" panose="020B0604020202020204" pitchFamily="34" charset="0"/>
              </a:rPr>
              <a:t>Vertuoz</a:t>
            </a:r>
            <a:r>
              <a:rPr lang="fr-FR" sz="1100" b="1" dirty="0">
                <a:latin typeface="Arial" panose="020B0604020202020204" pitchFamily="34" charset="0"/>
                <a:cs typeface="Arial" panose="020B0604020202020204" pitchFamily="34" charset="0"/>
              </a:rPr>
              <a:t> Office </a:t>
            </a:r>
            <a:endParaRPr lang="fr-FR"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FFC000"/>
              </a:buClr>
              <a:buSzTx/>
              <a:buFont typeface="Wingdings" pitchFamily="2" charset="2"/>
              <a:buChar char="§"/>
              <a:tabLst/>
              <a:defRPr/>
            </a:pPr>
            <a:r>
              <a:rPr lang="fr-FR" sz="1100" dirty="0">
                <a:latin typeface="Arial" panose="020B0604020202020204" pitchFamily="34" charset="0"/>
                <a:cs typeface="Arial" panose="020B0604020202020204" pitchFamily="34" charset="0"/>
              </a:rPr>
              <a:t>Convergence – Smart Office au siège de Danone - Rueil</a:t>
            </a:r>
            <a:endParaRPr kumimoji="0" lang="fr-FR"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94" name="Connecteur droit 93">
            <a:extLst>
              <a:ext uri="{FF2B5EF4-FFF2-40B4-BE49-F238E27FC236}">
                <a16:creationId xmlns:a16="http://schemas.microsoft.com/office/drawing/2014/main" id="{CEE1FF0C-4BA8-44BC-97EA-DE8798128FB7}"/>
              </a:ext>
            </a:extLst>
          </p:cNvPr>
          <p:cNvCxnSpPr>
            <a:cxnSpLocks/>
          </p:cNvCxnSpPr>
          <p:nvPr/>
        </p:nvCxnSpPr>
        <p:spPr>
          <a:xfrm>
            <a:off x="6079510" y="2579859"/>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5DCA8A3D-DFB4-4331-8BD2-870B7AA670FC}"/>
              </a:ext>
            </a:extLst>
          </p:cNvPr>
          <p:cNvCxnSpPr>
            <a:cxnSpLocks/>
          </p:cNvCxnSpPr>
          <p:nvPr/>
        </p:nvCxnSpPr>
        <p:spPr>
          <a:xfrm>
            <a:off x="6079510" y="4296985"/>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7E8E047C-0AD7-42F3-8F9B-9E78BA2FD9E4}"/>
              </a:ext>
            </a:extLst>
          </p:cNvPr>
          <p:cNvGrpSpPr/>
          <p:nvPr/>
        </p:nvGrpSpPr>
        <p:grpSpPr>
          <a:xfrm>
            <a:off x="4456209" y="4521802"/>
            <a:ext cx="1237932" cy="1237932"/>
            <a:chOff x="4456209" y="4702666"/>
            <a:chExt cx="1237932" cy="1237932"/>
          </a:xfrm>
        </p:grpSpPr>
        <p:sp>
          <p:nvSpPr>
            <p:cNvPr id="90" name="Rectangle 89">
              <a:extLst>
                <a:ext uri="{FF2B5EF4-FFF2-40B4-BE49-F238E27FC236}">
                  <a16:creationId xmlns:a16="http://schemas.microsoft.com/office/drawing/2014/main" id="{405343E5-E5B8-46DC-B303-9602758B34E4}"/>
                </a:ext>
              </a:extLst>
            </p:cNvPr>
            <p:cNvSpPr/>
            <p:nvPr/>
          </p:nvSpPr>
          <p:spPr>
            <a:xfrm>
              <a:off x="4456209" y="4702666"/>
              <a:ext cx="1237932" cy="123793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28B484AF-7377-4F36-A039-D02F8D7EE0B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27674" y="4775577"/>
              <a:ext cx="1090747" cy="1090747"/>
            </a:xfrm>
            <a:prstGeom prst="rect">
              <a:avLst/>
            </a:prstGeom>
            <a:ln>
              <a:solidFill>
                <a:schemeClr val="accent2"/>
              </a:solidFill>
            </a:ln>
          </p:spPr>
        </p:pic>
      </p:grpSp>
      <p:sp>
        <p:nvSpPr>
          <p:cNvPr id="29" name="Espace réservé du texte 90">
            <a:extLst>
              <a:ext uri="{FF2B5EF4-FFF2-40B4-BE49-F238E27FC236}">
                <a16:creationId xmlns:a16="http://schemas.microsoft.com/office/drawing/2014/main" id="{5E944899-6DEC-41A6-84D0-5E9CC94EF87F}"/>
              </a:ext>
            </a:extLst>
          </p:cNvPr>
          <p:cNvSpPr txBox="1">
            <a:spLocks/>
          </p:cNvSpPr>
          <p:nvPr/>
        </p:nvSpPr>
        <p:spPr>
          <a:xfrm>
            <a:off x="873918" y="3027950"/>
            <a:ext cx="3434216"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SOLUTIONS</a:t>
            </a:r>
          </a:p>
          <a:p>
            <a:pPr lvl="0">
              <a:lnSpc>
                <a:spcPct val="85000"/>
              </a:lnSpc>
            </a:pPr>
            <a:r>
              <a:rPr lang="fr-FR" sz="2200" cap="all" dirty="0">
                <a:latin typeface="Arial Black" panose="020B0604020202020204" pitchFamily="34" charset="0"/>
                <a:cs typeface="Arial Black" panose="020B0604020202020204" pitchFamily="34" charset="0"/>
              </a:rPr>
              <a:t>&amp; REFERENCES</a:t>
            </a:r>
          </a:p>
        </p:txBody>
      </p:sp>
      <p:sp>
        <p:nvSpPr>
          <p:cNvPr id="36" name="Rectangle 35">
            <a:extLst>
              <a:ext uri="{FF2B5EF4-FFF2-40B4-BE49-F238E27FC236}">
                <a16:creationId xmlns:a16="http://schemas.microsoft.com/office/drawing/2014/main" id="{4F196172-E223-4B6C-BA24-0A01F29742C6}"/>
              </a:ext>
            </a:extLst>
          </p:cNvPr>
          <p:cNvSpPr/>
          <p:nvPr/>
        </p:nvSpPr>
        <p:spPr>
          <a:xfrm>
            <a:off x="5950625" y="4600653"/>
            <a:ext cx="5494455" cy="115416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FFC000"/>
                </a:solidFill>
                <a:latin typeface="Arial Black" panose="020B0604020202020204" pitchFamily="34" charset="0"/>
                <a:cs typeface="Arial Black" panose="020B0604020202020204" pitchFamily="34" charset="0"/>
              </a:rPr>
              <a:t>INTERCONNEXION SYSTEMES VIDEOPROTECTION</a:t>
            </a:r>
          </a:p>
          <a:p>
            <a:pPr fontAlgn="base"/>
            <a:r>
              <a:rPr lang="fr-FR" sz="1100" b="1" dirty="0">
                <a:latin typeface="Arial" panose="020B0604020202020204" pitchFamily="34" charset="0"/>
                <a:cs typeface="Arial" panose="020B0604020202020204" pitchFamily="34" charset="0"/>
              </a:rPr>
              <a:t>Fédération des ressources de vidéo protection sur un territoire avec la solution BELVEDERE</a:t>
            </a:r>
            <a:endParaRPr lang="fr-FR"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fr-FR" sz="1100" baseline="0" dirty="0">
                <a:latin typeface="Arial" panose="020B0604020202020204" pitchFamily="34" charset="0"/>
                <a:cs typeface="Arial" panose="020B0604020202020204" pitchFamily="34" charset="0"/>
              </a:rPr>
              <a:t>CIVIP13 – Centralisation des Flux vidéo à Marseille</a:t>
            </a:r>
          </a:p>
          <a:p>
            <a:pPr marL="171450" marR="0" lvl="0" indent="-171450" algn="l"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fr-FR" sz="1100" dirty="0">
                <a:latin typeface="Arial" panose="020B0604020202020204" pitchFamily="34" charset="0"/>
                <a:cs typeface="Arial" panose="020B0604020202020204" pitchFamily="34" charset="0"/>
              </a:rPr>
              <a:t>RATP RTHD – SI Vidéo Haute performance à Paris </a:t>
            </a:r>
            <a:endParaRPr lang="fr-FR" sz="1100" baseline="0" dirty="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
                <a:schemeClr val="accent2"/>
              </a:buClr>
              <a:buSzTx/>
              <a:tabLst/>
              <a:defRPr/>
            </a:pPr>
            <a:endParaRPr lang="fr-FR" sz="1100" baseline="0" dirty="0">
              <a:solidFill>
                <a:srgbClr val="FF0000"/>
              </a:solidFill>
              <a:latin typeface="Arial" panose="020B0604020202020204" pitchFamily="34" charset="0"/>
              <a:cs typeface="Arial" panose="020B0604020202020204" pitchFamily="34" charset="0"/>
            </a:endParaRPr>
          </a:p>
        </p:txBody>
      </p:sp>
      <p:pic>
        <p:nvPicPr>
          <p:cNvPr id="39" name="Image 1" descr="cid:image001.png@01D5C3DB.B2E0AAA0">
            <a:extLst>
              <a:ext uri="{FF2B5EF4-FFF2-40B4-BE49-F238E27FC236}">
                <a16:creationId xmlns:a16="http://schemas.microsoft.com/office/drawing/2014/main" id="{F512BE82-6DF1-482F-89F3-1DB215C4DC4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11844" y="4573079"/>
            <a:ext cx="1115900" cy="11354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e 39">
            <a:extLst>
              <a:ext uri="{FF2B5EF4-FFF2-40B4-BE49-F238E27FC236}">
                <a16:creationId xmlns:a16="http://schemas.microsoft.com/office/drawing/2014/main" id="{95BA51D6-20D9-4F5D-A6ED-6A0A6AFFE6CE}"/>
              </a:ext>
            </a:extLst>
          </p:cNvPr>
          <p:cNvGrpSpPr/>
          <p:nvPr/>
        </p:nvGrpSpPr>
        <p:grpSpPr>
          <a:xfrm>
            <a:off x="4536997" y="3232748"/>
            <a:ext cx="1157144" cy="762052"/>
            <a:chOff x="8763583" y="1437796"/>
            <a:chExt cx="2909013" cy="1915768"/>
          </a:xfrm>
        </p:grpSpPr>
        <p:grpSp>
          <p:nvGrpSpPr>
            <p:cNvPr id="41" name="Groupe 40">
              <a:extLst>
                <a:ext uri="{FF2B5EF4-FFF2-40B4-BE49-F238E27FC236}">
                  <a16:creationId xmlns:a16="http://schemas.microsoft.com/office/drawing/2014/main" id="{25B1DB44-92B1-457C-A07B-70027ECD5591}"/>
                </a:ext>
              </a:extLst>
            </p:cNvPr>
            <p:cNvGrpSpPr>
              <a:grpSpLocks noChangeAspect="1"/>
            </p:cNvGrpSpPr>
            <p:nvPr/>
          </p:nvGrpSpPr>
          <p:grpSpPr>
            <a:xfrm>
              <a:off x="10086892" y="2425905"/>
              <a:ext cx="1585704" cy="927659"/>
              <a:chOff x="107504" y="1136527"/>
              <a:chExt cx="6120680" cy="3580735"/>
            </a:xfrm>
          </p:grpSpPr>
          <p:pic>
            <p:nvPicPr>
              <p:cNvPr id="48" name="Mackbook-Air11.png">
                <a:extLst>
                  <a:ext uri="{FF2B5EF4-FFF2-40B4-BE49-F238E27FC236}">
                    <a16:creationId xmlns:a16="http://schemas.microsoft.com/office/drawing/2014/main" id="{BDBDF96C-1358-4D8A-8238-02A8748E063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7504" y="1136527"/>
                <a:ext cx="6120680" cy="3580735"/>
              </a:xfrm>
              <a:prstGeom prst="rect">
                <a:avLst/>
              </a:prstGeom>
            </p:spPr>
          </p:pic>
          <p:pic>
            <p:nvPicPr>
              <p:cNvPr id="49" name="Image 48">
                <a:extLst>
                  <a:ext uri="{FF2B5EF4-FFF2-40B4-BE49-F238E27FC236}">
                    <a16:creationId xmlns:a16="http://schemas.microsoft.com/office/drawing/2014/main" id="{1939D8B6-313B-4489-88FF-E1189FA5B6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450" y="1375172"/>
                <a:ext cx="4505334" cy="2816596"/>
              </a:xfrm>
              <a:prstGeom prst="rect">
                <a:avLst/>
              </a:prstGeom>
            </p:spPr>
          </p:pic>
          <p:sp>
            <p:nvSpPr>
              <p:cNvPr id="50" name="Rectangle 49">
                <a:extLst>
                  <a:ext uri="{FF2B5EF4-FFF2-40B4-BE49-F238E27FC236}">
                    <a16:creationId xmlns:a16="http://schemas.microsoft.com/office/drawing/2014/main" id="{0B441596-A1A2-4D40-93A5-46AE9D665118}"/>
                  </a:ext>
                </a:extLst>
              </p:cNvPr>
              <p:cNvSpPr/>
              <p:nvPr/>
            </p:nvSpPr>
            <p:spPr>
              <a:xfrm>
                <a:off x="938099" y="1635646"/>
                <a:ext cx="4464000" cy="2556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 name="Image 50">
                <a:extLst>
                  <a:ext uri="{FF2B5EF4-FFF2-40B4-BE49-F238E27FC236}">
                    <a16:creationId xmlns:a16="http://schemas.microsoft.com/office/drawing/2014/main" id="{1329D2F8-DE79-4570-9FDB-B13981C812C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099" y="1635646"/>
                <a:ext cx="4464000" cy="2562554"/>
              </a:xfrm>
              <a:prstGeom prst="rect">
                <a:avLst/>
              </a:prstGeom>
            </p:spPr>
          </p:pic>
        </p:grpSp>
        <p:pic>
          <p:nvPicPr>
            <p:cNvPr id="42" name="Image 41">
              <a:extLst>
                <a:ext uri="{FF2B5EF4-FFF2-40B4-BE49-F238E27FC236}">
                  <a16:creationId xmlns:a16="http://schemas.microsoft.com/office/drawing/2014/main" id="{F876887D-2645-4EC8-8953-EDE7E4C5CD3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11205" y="2497727"/>
              <a:ext cx="415333" cy="855837"/>
            </a:xfrm>
            <a:prstGeom prst="rect">
              <a:avLst/>
            </a:prstGeom>
          </p:spPr>
        </p:pic>
        <p:pic>
          <p:nvPicPr>
            <p:cNvPr id="43" name="Image 42">
              <a:extLst>
                <a:ext uri="{FF2B5EF4-FFF2-40B4-BE49-F238E27FC236}">
                  <a16:creationId xmlns:a16="http://schemas.microsoft.com/office/drawing/2014/main" id="{474F8BE7-63A9-4414-A24C-AC640B34DBA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61428" y="2500719"/>
              <a:ext cx="415299" cy="852845"/>
            </a:xfrm>
            <a:prstGeom prst="rect">
              <a:avLst/>
            </a:prstGeom>
          </p:spPr>
        </p:pic>
        <p:grpSp>
          <p:nvGrpSpPr>
            <p:cNvPr id="44" name="Groupe 43">
              <a:extLst>
                <a:ext uri="{FF2B5EF4-FFF2-40B4-BE49-F238E27FC236}">
                  <a16:creationId xmlns:a16="http://schemas.microsoft.com/office/drawing/2014/main" id="{D53AA3E7-83DC-4E9E-B935-6B9D9E7E1678}"/>
                </a:ext>
              </a:extLst>
            </p:cNvPr>
            <p:cNvGrpSpPr/>
            <p:nvPr/>
          </p:nvGrpSpPr>
          <p:grpSpPr>
            <a:xfrm>
              <a:off x="8763583" y="2499223"/>
              <a:ext cx="409899" cy="852844"/>
              <a:chOff x="5901659" y="947928"/>
              <a:chExt cx="1210994" cy="2486861"/>
            </a:xfrm>
          </p:grpSpPr>
          <p:pic>
            <p:nvPicPr>
              <p:cNvPr id="46" name="iPhone-6S-Front+Angled-PSD-MockUp-P-Px.com.png">
                <a:extLst>
                  <a:ext uri="{FF2B5EF4-FFF2-40B4-BE49-F238E27FC236}">
                    <a16:creationId xmlns:a16="http://schemas.microsoft.com/office/drawing/2014/main" id="{170B9D5F-6DC2-4FE0-A2E7-D48E96F66FB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01659" y="947928"/>
                <a:ext cx="1210994" cy="2486861"/>
              </a:xfrm>
              <a:prstGeom prst="rect">
                <a:avLst/>
              </a:prstGeom>
            </p:spPr>
          </p:pic>
          <p:pic>
            <p:nvPicPr>
              <p:cNvPr id="47" name="Picture 4" descr="472dea63-64d7-4aff-9e26-e8228d3050d9@eurprd05">
                <a:extLst>
                  <a:ext uri="{FF2B5EF4-FFF2-40B4-BE49-F238E27FC236}">
                    <a16:creationId xmlns:a16="http://schemas.microsoft.com/office/drawing/2014/main" id="{9130DBC4-A86A-4C82-BEE6-89683ABF0023}"/>
                  </a:ext>
                </a:extLst>
              </p:cNvPr>
              <p:cNvPicPr preferRelativeResize="0">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67156" y="1218268"/>
                <a:ext cx="1080000" cy="19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Image 44">
              <a:extLst>
                <a:ext uri="{FF2B5EF4-FFF2-40B4-BE49-F238E27FC236}">
                  <a16:creationId xmlns:a16="http://schemas.microsoft.com/office/drawing/2014/main" id="{8872120A-A066-4623-9AE3-0C0DB8440C7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121327" y="1437796"/>
              <a:ext cx="1851473" cy="1057758"/>
            </a:xfrm>
            <a:prstGeom prst="rect">
              <a:avLst/>
            </a:prstGeom>
          </p:spPr>
        </p:pic>
      </p:grpSp>
      <p:grpSp>
        <p:nvGrpSpPr>
          <p:cNvPr id="2" name="Groupe 1">
            <a:extLst>
              <a:ext uri="{FF2B5EF4-FFF2-40B4-BE49-F238E27FC236}">
                <a16:creationId xmlns:a16="http://schemas.microsoft.com/office/drawing/2014/main" id="{D1DA6C6D-BD13-4EA3-AD93-1960E74028C2}"/>
              </a:ext>
            </a:extLst>
          </p:cNvPr>
          <p:cNvGrpSpPr/>
          <p:nvPr/>
        </p:nvGrpSpPr>
        <p:grpSpPr>
          <a:xfrm>
            <a:off x="4456208" y="1064524"/>
            <a:ext cx="6988872" cy="1323439"/>
            <a:chOff x="1452496" y="6708253"/>
            <a:chExt cx="6988872" cy="1323439"/>
          </a:xfrm>
        </p:grpSpPr>
        <p:grpSp>
          <p:nvGrpSpPr>
            <p:cNvPr id="52" name="Groupe 51">
              <a:extLst>
                <a:ext uri="{FF2B5EF4-FFF2-40B4-BE49-F238E27FC236}">
                  <a16:creationId xmlns:a16="http://schemas.microsoft.com/office/drawing/2014/main" id="{D26BE548-9736-410F-9957-9DFF60FB8496}"/>
                </a:ext>
              </a:extLst>
            </p:cNvPr>
            <p:cNvGrpSpPr/>
            <p:nvPr/>
          </p:nvGrpSpPr>
          <p:grpSpPr>
            <a:xfrm>
              <a:off x="1452496" y="6738618"/>
              <a:ext cx="1237932" cy="1237932"/>
              <a:chOff x="4456209" y="3015100"/>
              <a:chExt cx="1237932" cy="1237932"/>
            </a:xfrm>
          </p:grpSpPr>
          <p:pic>
            <p:nvPicPr>
              <p:cNvPr id="53" name="Image 52">
                <a:extLst>
                  <a:ext uri="{FF2B5EF4-FFF2-40B4-BE49-F238E27FC236}">
                    <a16:creationId xmlns:a16="http://schemas.microsoft.com/office/drawing/2014/main" id="{C3592CA6-446E-42A0-9AB0-52F8ECD074D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536383" y="3355135"/>
                <a:ext cx="1089859" cy="563689"/>
              </a:xfrm>
              <a:prstGeom prst="rect">
                <a:avLst/>
              </a:prstGeom>
              <a:ln>
                <a:noFill/>
              </a:ln>
            </p:spPr>
          </p:pic>
          <p:sp>
            <p:nvSpPr>
              <p:cNvPr id="54" name="Rectangle 53">
                <a:extLst>
                  <a:ext uri="{FF2B5EF4-FFF2-40B4-BE49-F238E27FC236}">
                    <a16:creationId xmlns:a16="http://schemas.microsoft.com/office/drawing/2014/main" id="{9F9A21DE-6AD4-4AE9-85BA-9C0CF9AB310E}"/>
                  </a:ext>
                </a:extLst>
              </p:cNvPr>
              <p:cNvSpPr/>
              <p:nvPr/>
            </p:nvSpPr>
            <p:spPr>
              <a:xfrm>
                <a:off x="4456209" y="3015100"/>
                <a:ext cx="1237932" cy="123793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5" name="Rectangle 54">
              <a:extLst>
                <a:ext uri="{FF2B5EF4-FFF2-40B4-BE49-F238E27FC236}">
                  <a16:creationId xmlns:a16="http://schemas.microsoft.com/office/drawing/2014/main" id="{C0258BCD-876B-4418-83B9-441802BFB3A8}"/>
                </a:ext>
              </a:extLst>
            </p:cNvPr>
            <p:cNvSpPr/>
            <p:nvPr/>
          </p:nvSpPr>
          <p:spPr>
            <a:xfrm>
              <a:off x="2946913" y="6708253"/>
              <a:ext cx="5494455" cy="132343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FFC000"/>
                  </a:solidFill>
                  <a:latin typeface="Arial Black" panose="020B0604020202020204" pitchFamily="34" charset="0"/>
                  <a:cs typeface="Arial Black" panose="020B0604020202020204" pitchFamily="34" charset="0"/>
                </a:rPr>
                <a:t>DAISY </a:t>
              </a:r>
            </a:p>
            <a:p>
              <a:pPr lvl="0">
                <a:defRPr/>
              </a:pPr>
              <a:r>
                <a:rPr lang="fr-FR" sz="1100" b="1" dirty="0">
                  <a:solidFill>
                    <a:srgbClr val="E7E6E6">
                      <a:lumMod val="25000"/>
                    </a:srgbClr>
                  </a:solidFill>
                  <a:latin typeface="Arial" panose="020B0604020202020204" pitchFamily="34" charset="0"/>
                  <a:cs typeface="Arial" panose="020B0604020202020204" pitchFamily="34" charset="0"/>
                </a:rPr>
                <a:t>DAISY, solution d'Hypervision, permet aux gestionnaires immobiliers </a:t>
              </a:r>
            </a:p>
            <a:p>
              <a:pPr lvl="0">
                <a:defRPr/>
              </a:pPr>
              <a:r>
                <a:rPr lang="fr-FR" sz="1100" b="1" dirty="0">
                  <a:solidFill>
                    <a:srgbClr val="E7E6E6">
                      <a:lumMod val="25000"/>
                    </a:srgbClr>
                  </a:solidFill>
                  <a:latin typeface="Arial" panose="020B0604020202020204" pitchFamily="34" charset="0"/>
                  <a:cs typeface="Arial" panose="020B0604020202020204" pitchFamily="34" charset="0"/>
                </a:rPr>
                <a:t>ou responsables énergétiques d’optimiser les consommations </a:t>
              </a:r>
            </a:p>
            <a:p>
              <a:pPr lvl="0">
                <a:defRPr/>
              </a:pPr>
              <a:r>
                <a:rPr lang="fr-FR" sz="1100" b="1" dirty="0">
                  <a:solidFill>
                    <a:srgbClr val="E7E6E6">
                      <a:lumMod val="25000"/>
                    </a:srgbClr>
                  </a:solidFill>
                  <a:latin typeface="Arial" panose="020B0604020202020204" pitchFamily="34" charset="0"/>
                  <a:cs typeface="Arial" panose="020B0604020202020204" pitchFamily="34" charset="0"/>
                </a:rPr>
                <a:t>énergétiques de leurs sites tout en assurant le confort.</a:t>
              </a:r>
              <a:endParaRPr kumimoji="0" lang="fr-FR" sz="1100" b="1"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fr-FR" sz="1100" baseline="0" dirty="0">
                  <a:latin typeface="Arial" panose="020B0604020202020204" pitchFamily="34" charset="0"/>
                  <a:cs typeface="Arial" panose="020B0604020202020204" pitchFamily="34" charset="0"/>
                </a:rPr>
                <a:t>Hypervision Crédit Agricole</a:t>
              </a:r>
            </a:p>
            <a:p>
              <a:pPr marL="171450" marR="0" lvl="0" indent="-171450" algn="l"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fr-FR" sz="1100" baseline="0" dirty="0">
                  <a:latin typeface="Arial" panose="020B0604020202020204" pitchFamily="34" charset="0"/>
                  <a:cs typeface="Arial" panose="020B0604020202020204" pitchFamily="34" charset="0"/>
                </a:rPr>
                <a:t>IoT Roche Diagnostics</a:t>
              </a:r>
            </a:p>
            <a:p>
              <a:pPr marL="171450" marR="0" lvl="0" indent="-171450" algn="l" defTabSz="914400" rtl="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fr-FR" sz="1100" dirty="0">
                  <a:latin typeface="Arial" panose="020B0604020202020204" pitchFamily="34" charset="0"/>
                  <a:cs typeface="Arial" panose="020B0604020202020204" pitchFamily="34" charset="0"/>
                </a:rPr>
                <a:t>IoT Ville de Torcy </a:t>
              </a:r>
              <a:endParaRPr lang="fr-FR" sz="1100" baseline="0" dirty="0">
                <a:latin typeface="Arial" panose="020B0604020202020204" pitchFamily="34" charset="0"/>
                <a:cs typeface="Arial" panose="020B0604020202020204" pitchFamily="34" charset="0"/>
              </a:endParaRPr>
            </a:p>
          </p:txBody>
        </p:sp>
        <p:pic>
          <p:nvPicPr>
            <p:cNvPr id="56" name="Espace réservé du contenu 6" descr="image001">
              <a:extLst>
                <a:ext uri="{FF2B5EF4-FFF2-40B4-BE49-F238E27FC236}">
                  <a16:creationId xmlns:a16="http://schemas.microsoft.com/office/drawing/2014/main" id="{91B48B99-1895-4AC6-9A46-B3FD361FF7C3}"/>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1507685" y="6809307"/>
              <a:ext cx="1107023" cy="11293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9491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a:extLst>
              <a:ext uri="{FF2B5EF4-FFF2-40B4-BE49-F238E27FC236}">
                <a16:creationId xmlns:a16="http://schemas.microsoft.com/office/drawing/2014/main" id="{927499F0-A94A-4878-892C-F552104516F2}"/>
              </a:ext>
            </a:extLst>
          </p:cNvPr>
          <p:cNvPicPr>
            <a:picLocks noChangeAspect="1"/>
          </p:cNvPicPr>
          <p:nvPr/>
        </p:nvPicPr>
        <p:blipFill>
          <a:blip r:embed="rId9" cstate="email">
            <a:biLevel thresh="25000"/>
            <a:extLst>
              <a:ext uri="{28A0092B-C50C-407E-A947-70E740481C1C}">
                <a14:useLocalDpi xmlns:a14="http://schemas.microsoft.com/office/drawing/2010/main"/>
              </a:ext>
            </a:extLst>
          </a:blip>
          <a:stretch>
            <a:fillRect/>
          </a:stretch>
        </p:blipFill>
        <p:spPr>
          <a:xfrm>
            <a:off x="5737523" y="0"/>
            <a:ext cx="716954" cy="446911"/>
          </a:xfrm>
          <a:prstGeom prst="rect">
            <a:avLst/>
          </a:prstGeom>
        </p:spPr>
      </p:pic>
      <p:grpSp>
        <p:nvGrpSpPr>
          <p:cNvPr id="26" name="Groupe 25">
            <a:extLst>
              <a:ext uri="{FF2B5EF4-FFF2-40B4-BE49-F238E27FC236}">
                <a16:creationId xmlns:a16="http://schemas.microsoft.com/office/drawing/2014/main" id="{3B25D3F9-EF4C-4D50-930C-132ACB617652}"/>
              </a:ext>
            </a:extLst>
          </p:cNvPr>
          <p:cNvGrpSpPr/>
          <p:nvPr/>
        </p:nvGrpSpPr>
        <p:grpSpPr>
          <a:xfrm>
            <a:off x="671438" y="493883"/>
            <a:ext cx="11228462" cy="5949762"/>
            <a:chOff x="671438" y="493883"/>
            <a:chExt cx="11228462" cy="5949762"/>
          </a:xfrm>
        </p:grpSpPr>
        <p:sp>
          <p:nvSpPr>
            <p:cNvPr id="27" name="Espace réservé du texte 90">
              <a:extLst>
                <a:ext uri="{FF2B5EF4-FFF2-40B4-BE49-F238E27FC236}">
                  <a16:creationId xmlns:a16="http://schemas.microsoft.com/office/drawing/2014/main" id="{6378963F-5447-468E-AA53-E6730CD4B194}"/>
                </a:ext>
              </a:extLst>
            </p:cNvPr>
            <p:cNvSpPr txBox="1">
              <a:spLocks/>
            </p:cNvSpPr>
            <p:nvPr/>
          </p:nvSpPr>
          <p:spPr>
            <a:xfrm>
              <a:off x="671439" y="2298200"/>
              <a:ext cx="3435503" cy="100796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pPr>
              <a:r>
                <a:rPr lang="fr-FR" sz="1400" b="0" dirty="0">
                  <a:solidFill>
                    <a:schemeClr val="tx1">
                      <a:lumMod val="65000"/>
                      <a:lumOff val="35000"/>
                    </a:schemeClr>
                  </a:solidFill>
                </a:rPr>
                <a:t>Apporter nos expertises digitales aux offres clients d’ENGIE pour les rendre : plus globales, à plus forte valeur ajoutée, au service de la performance des clients ENGIE</a:t>
              </a:r>
            </a:p>
          </p:txBody>
        </p:sp>
        <p:pic>
          <p:nvPicPr>
            <p:cNvPr id="28" name="Image 25">
              <a:extLst>
                <a:ext uri="{FF2B5EF4-FFF2-40B4-BE49-F238E27FC236}">
                  <a16:creationId xmlns:a16="http://schemas.microsoft.com/office/drawing/2014/main" id="{D9030799-68F7-4EED-AB37-0F82C1A6950C}"/>
                </a:ext>
              </a:extLst>
            </p:cNvPr>
            <p:cNvPicPr preferRelativeResize="0">
              <a:picLocks/>
            </p:cNvPicPr>
            <p:nvPr/>
          </p:nvPicPr>
          <p:blipFill>
            <a:blip r:embed="rId10">
              <a:alphaModFix amt="70000"/>
              <a:extLst>
                <a:ext uri="{28A0092B-C50C-407E-A947-70E740481C1C}">
                  <a14:useLocalDpi xmlns:a14="http://schemas.microsoft.com/office/drawing/2010/main"/>
                </a:ext>
              </a:extLst>
            </a:blip>
            <a:srcRect/>
            <a:stretch>
              <a:fillRect/>
            </a:stretch>
          </p:blipFill>
          <p:spPr bwMode="auto">
            <a:xfrm rot="10800000" flipH="1">
              <a:off x="4321331" y="493883"/>
              <a:ext cx="209272" cy="59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e 29">
              <a:extLst>
                <a:ext uri="{FF2B5EF4-FFF2-40B4-BE49-F238E27FC236}">
                  <a16:creationId xmlns:a16="http://schemas.microsoft.com/office/drawing/2014/main" id="{8A475C62-409C-4665-AD22-74812DAC9AB6}"/>
                </a:ext>
              </a:extLst>
            </p:cNvPr>
            <p:cNvGrpSpPr/>
            <p:nvPr/>
          </p:nvGrpSpPr>
          <p:grpSpPr>
            <a:xfrm>
              <a:off x="671438" y="3565463"/>
              <a:ext cx="3410655" cy="2715679"/>
              <a:chOff x="671438" y="3732664"/>
              <a:chExt cx="3410655" cy="2715679"/>
            </a:xfrm>
          </p:grpSpPr>
          <p:sp>
            <p:nvSpPr>
              <p:cNvPr id="49" name="Espace réservé du texte 90">
                <a:extLst>
                  <a:ext uri="{FF2B5EF4-FFF2-40B4-BE49-F238E27FC236}">
                    <a16:creationId xmlns:a16="http://schemas.microsoft.com/office/drawing/2014/main" id="{243B27D4-AF0A-40F5-A7C4-8D30FB3AE15A}"/>
                  </a:ext>
                </a:extLst>
              </p:cNvPr>
              <p:cNvSpPr txBox="1">
                <a:spLocks/>
              </p:cNvSpPr>
              <p:nvPr>
                <p:custDataLst>
                  <p:tags r:id="rId1"/>
                </p:custDataLst>
              </p:nvPr>
            </p:nvSpPr>
            <p:spPr>
              <a:xfrm>
                <a:off x="671439" y="3732664"/>
                <a:ext cx="2637283"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lang="fr-FR" sz="2200" b="0" cap="all" dirty="0">
                    <a:solidFill>
                      <a:srgbClr val="00B0F0"/>
                    </a:solidFill>
                    <a:latin typeface="Arial Black" panose="020B0604020202020204" pitchFamily="34" charset="0"/>
                    <a:cs typeface="Arial Black" panose="020B0604020202020204" pitchFamily="34" charset="0"/>
                  </a:rPr>
                  <a:t>500 </a:t>
                </a:r>
                <a:r>
                  <a:rPr lang="fr-FR" sz="1200" b="0" cap="all" dirty="0">
                    <a:solidFill>
                      <a:srgbClr val="00B0F0"/>
                    </a:solidFill>
                    <a:latin typeface="Arial Black" panose="020B0604020202020204" pitchFamily="34" charset="0"/>
                    <a:cs typeface="Arial Black" panose="020B0604020202020204" pitchFamily="34" charset="0"/>
                  </a:rPr>
                  <a:t>collaborateurs</a:t>
                </a:r>
                <a:endParaRPr kumimoji="0" lang="fr-FR" sz="1200" b="0" i="0" u="none" strike="noStrike" kern="1200" cap="all" spc="0" normalizeH="0" baseline="0" noProof="0" dirty="0">
                  <a:ln>
                    <a:noFill/>
                  </a:ln>
                  <a:solidFill>
                    <a:srgbClr val="00B0F0"/>
                  </a:solidFill>
                  <a:effectLst/>
                  <a:uLnTx/>
                  <a:uFillTx/>
                  <a:latin typeface="Arial Black" panose="020B0604020202020204" pitchFamily="34" charset="0"/>
                  <a:cs typeface="Arial Black" panose="020B0604020202020204" pitchFamily="34" charset="0"/>
                </a:endParaRPr>
              </a:p>
            </p:txBody>
          </p:sp>
          <p:sp>
            <p:nvSpPr>
              <p:cNvPr id="50" name="Espace réservé du texte 90">
                <a:extLst>
                  <a:ext uri="{FF2B5EF4-FFF2-40B4-BE49-F238E27FC236}">
                    <a16:creationId xmlns:a16="http://schemas.microsoft.com/office/drawing/2014/main" id="{4B9207E4-BFE5-459E-9A5E-E7344CB56D6B}"/>
                  </a:ext>
                </a:extLst>
              </p:cNvPr>
              <p:cNvSpPr txBox="1">
                <a:spLocks/>
              </p:cNvSpPr>
              <p:nvPr>
                <p:custDataLst>
                  <p:tags r:id="rId2"/>
                </p:custDataLst>
              </p:nvPr>
            </p:nvSpPr>
            <p:spPr>
              <a:xfrm>
                <a:off x="671439" y="4144487"/>
                <a:ext cx="2262780"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lang="fr-FR" sz="2200" cap="all" dirty="0">
                    <a:solidFill>
                      <a:srgbClr val="00B0F0"/>
                    </a:solidFill>
                    <a:latin typeface="Arial Black" panose="020B0604020202020204" pitchFamily="34" charset="0"/>
                    <a:cs typeface="Arial Black" panose="020B0604020202020204" pitchFamily="34" charset="0"/>
                  </a:rPr>
                  <a:t>20 </a:t>
                </a:r>
                <a:r>
                  <a:rPr lang="fr-FR" sz="1200" cap="all" dirty="0">
                    <a:solidFill>
                      <a:srgbClr val="00B0F0"/>
                    </a:solidFill>
                    <a:latin typeface="Arial Black" panose="020B0604020202020204" pitchFamily="34" charset="0"/>
                    <a:cs typeface="Arial Black" panose="020B0604020202020204" pitchFamily="34" charset="0"/>
                  </a:rPr>
                  <a:t>sites</a:t>
                </a:r>
                <a:endParaRPr kumimoji="0" lang="fr-FR" sz="1200" i="0" u="none" strike="noStrike" kern="1200" cap="all" spc="0" normalizeH="0" baseline="0" noProof="0" dirty="0">
                  <a:ln>
                    <a:noFill/>
                  </a:ln>
                  <a:solidFill>
                    <a:srgbClr val="00B0F0"/>
                  </a:solidFill>
                  <a:effectLst/>
                  <a:uLnTx/>
                  <a:uFillTx/>
                  <a:latin typeface="Arial Black" panose="020B0604020202020204" pitchFamily="34" charset="0"/>
                  <a:cs typeface="Arial Black" panose="020B0604020202020204" pitchFamily="34" charset="0"/>
                </a:endParaRPr>
              </a:p>
            </p:txBody>
          </p:sp>
          <p:sp>
            <p:nvSpPr>
              <p:cNvPr id="51" name="Espace réservé du texte 90">
                <a:extLst>
                  <a:ext uri="{FF2B5EF4-FFF2-40B4-BE49-F238E27FC236}">
                    <a16:creationId xmlns:a16="http://schemas.microsoft.com/office/drawing/2014/main" id="{C436EE5E-48E4-4CF3-AEFB-636CB4EFFDF4}"/>
                  </a:ext>
                </a:extLst>
              </p:cNvPr>
              <p:cNvSpPr txBox="1">
                <a:spLocks/>
              </p:cNvSpPr>
              <p:nvPr>
                <p:custDataLst>
                  <p:tags r:id="rId3"/>
                </p:custDataLst>
              </p:nvPr>
            </p:nvSpPr>
            <p:spPr>
              <a:xfrm>
                <a:off x="671439" y="4556310"/>
                <a:ext cx="2262780"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lang="fr-FR" sz="2200" cap="all" dirty="0">
                    <a:solidFill>
                      <a:srgbClr val="00B0F0"/>
                    </a:solidFill>
                    <a:latin typeface="Arial Black" panose="020B0604020202020204" pitchFamily="34" charset="0"/>
                    <a:cs typeface="Arial Black" panose="020B0604020202020204" pitchFamily="34" charset="0"/>
                  </a:rPr>
                  <a:t>50 </a:t>
                </a:r>
                <a:r>
                  <a:rPr lang="fr-FR" sz="1200" cap="all" dirty="0">
                    <a:solidFill>
                      <a:srgbClr val="00B0F0"/>
                    </a:solidFill>
                    <a:latin typeface="Arial Black" panose="020B0604020202020204" pitchFamily="34" charset="0"/>
                    <a:cs typeface="Arial Black" panose="020B0604020202020204" pitchFamily="34" charset="0"/>
                  </a:rPr>
                  <a:t>m€ de C.A. 2019</a:t>
                </a:r>
                <a:endParaRPr kumimoji="0" lang="fr-FR" sz="1200" i="0" u="none" strike="noStrike" kern="1200" cap="all" spc="0" normalizeH="0" baseline="0" noProof="0" dirty="0">
                  <a:ln>
                    <a:noFill/>
                  </a:ln>
                  <a:solidFill>
                    <a:srgbClr val="00B0F0"/>
                  </a:solidFill>
                  <a:effectLst/>
                  <a:uLnTx/>
                  <a:uFillTx/>
                  <a:latin typeface="Arial Black" panose="020B0604020202020204" pitchFamily="34" charset="0"/>
                  <a:cs typeface="Arial Black" panose="020B0604020202020204" pitchFamily="34" charset="0"/>
                </a:endParaRPr>
              </a:p>
            </p:txBody>
          </p:sp>
          <p:sp>
            <p:nvSpPr>
              <p:cNvPr id="52" name="Espace réservé du texte 90">
                <a:extLst>
                  <a:ext uri="{FF2B5EF4-FFF2-40B4-BE49-F238E27FC236}">
                    <a16:creationId xmlns:a16="http://schemas.microsoft.com/office/drawing/2014/main" id="{12560199-EB2C-47DD-B76F-C82AF66B8ADC}"/>
                  </a:ext>
                </a:extLst>
              </p:cNvPr>
              <p:cNvSpPr txBox="1">
                <a:spLocks/>
              </p:cNvSpPr>
              <p:nvPr>
                <p:custDataLst>
                  <p:tags r:id="rId4"/>
                </p:custDataLst>
              </p:nvPr>
            </p:nvSpPr>
            <p:spPr>
              <a:xfrm>
                <a:off x="671439" y="6197762"/>
                <a:ext cx="3410654" cy="250581"/>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lang="fr-FR" sz="1200" cap="all" dirty="0">
                    <a:solidFill>
                      <a:srgbClr val="23D2B5"/>
                    </a:solidFill>
                    <a:latin typeface="Arial Black" panose="020B0604020202020204" pitchFamily="34" charset="0"/>
                    <a:cs typeface="Arial Black" panose="020B0604020202020204" pitchFamily="34" charset="0"/>
                  </a:rPr>
                  <a:t>Transverse TOUS MARCHES !</a:t>
                </a:r>
                <a:endParaRPr kumimoji="0" lang="fr-FR" sz="1200" i="0" u="none" strike="noStrike" kern="1200" cap="all" spc="0" normalizeH="0" baseline="0" noProof="0" dirty="0">
                  <a:ln>
                    <a:noFill/>
                  </a:ln>
                  <a:solidFill>
                    <a:srgbClr val="23D2B5"/>
                  </a:solidFill>
                  <a:effectLst/>
                  <a:uLnTx/>
                  <a:uFillTx/>
                  <a:latin typeface="Arial Black" panose="020B0604020202020204" pitchFamily="34" charset="0"/>
                  <a:cs typeface="Arial Black" panose="020B0604020202020204" pitchFamily="34" charset="0"/>
                </a:endParaRPr>
              </a:p>
            </p:txBody>
          </p:sp>
          <p:sp>
            <p:nvSpPr>
              <p:cNvPr id="53" name="Espace réservé du texte 90">
                <a:extLst>
                  <a:ext uri="{FF2B5EF4-FFF2-40B4-BE49-F238E27FC236}">
                    <a16:creationId xmlns:a16="http://schemas.microsoft.com/office/drawing/2014/main" id="{8F08ABC9-D1D0-40D8-A7A9-CA91E3C5FDC8}"/>
                  </a:ext>
                </a:extLst>
              </p:cNvPr>
              <p:cNvSpPr txBox="1">
                <a:spLocks/>
              </p:cNvSpPr>
              <p:nvPr>
                <p:custDataLst>
                  <p:tags r:id="rId5"/>
                </p:custDataLst>
              </p:nvPr>
            </p:nvSpPr>
            <p:spPr>
              <a:xfrm>
                <a:off x="671438" y="4968133"/>
                <a:ext cx="3341145"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42925" rtl="0" eaLnBrk="1" fontAlgn="auto" latinLnBrk="0" hangingPunct="1">
                  <a:lnSpc>
                    <a:spcPct val="85000"/>
                  </a:lnSpc>
                  <a:spcBef>
                    <a:spcPts val="0"/>
                  </a:spcBef>
                  <a:spcAft>
                    <a:spcPts val="0"/>
                  </a:spcAft>
                  <a:buClrTx/>
                  <a:buSzTx/>
                  <a:buFontTx/>
                  <a:buNone/>
                  <a:tabLst/>
                  <a:defRPr/>
                </a:pPr>
                <a:r>
                  <a:rPr lang="fr-FR" sz="2200" cap="all" dirty="0">
                    <a:solidFill>
                      <a:srgbClr val="00B0F0"/>
                    </a:solidFill>
                    <a:latin typeface="Arial Black" panose="020B0604020202020204" pitchFamily="34" charset="0"/>
                    <a:cs typeface="Arial Black" panose="020B0604020202020204" pitchFamily="34" charset="0"/>
                  </a:rPr>
                  <a:t>1/3 </a:t>
                </a:r>
                <a:r>
                  <a:rPr lang="fr-FR" sz="1200" cap="all" dirty="0">
                    <a:solidFill>
                      <a:srgbClr val="00B0F0"/>
                    </a:solidFill>
                    <a:latin typeface="Arial Black" panose="020B0604020202020204" pitchFamily="34" charset="0"/>
                    <a:cs typeface="Arial Black" panose="020B0604020202020204" pitchFamily="34" charset="0"/>
                  </a:rPr>
                  <a:t>clients directs externes</a:t>
                </a:r>
                <a:endParaRPr kumimoji="0" lang="fr-FR" sz="1200" i="0" u="none" strike="noStrike" kern="1200" cap="all" spc="0" normalizeH="0" baseline="0" noProof="0" dirty="0">
                  <a:ln>
                    <a:noFill/>
                  </a:ln>
                  <a:solidFill>
                    <a:srgbClr val="00B0F0"/>
                  </a:solidFill>
                  <a:effectLst/>
                  <a:uLnTx/>
                  <a:uFillTx/>
                  <a:latin typeface="Arial Black" panose="020B0604020202020204" pitchFamily="34" charset="0"/>
                  <a:cs typeface="Arial Black" panose="020B0604020202020204" pitchFamily="34" charset="0"/>
                </a:endParaRPr>
              </a:p>
            </p:txBody>
          </p:sp>
          <p:sp>
            <p:nvSpPr>
              <p:cNvPr id="54" name="Espace réservé du texte 90">
                <a:extLst>
                  <a:ext uri="{FF2B5EF4-FFF2-40B4-BE49-F238E27FC236}">
                    <a16:creationId xmlns:a16="http://schemas.microsoft.com/office/drawing/2014/main" id="{E7BC22DF-D71A-43EE-9AA2-6E867648F853}"/>
                  </a:ext>
                </a:extLst>
              </p:cNvPr>
              <p:cNvSpPr txBox="1">
                <a:spLocks/>
              </p:cNvSpPr>
              <p:nvPr>
                <p:custDataLst>
                  <p:tags r:id="rId6"/>
                </p:custDataLst>
              </p:nvPr>
            </p:nvSpPr>
            <p:spPr>
              <a:xfrm>
                <a:off x="671439" y="5379956"/>
                <a:ext cx="3410654" cy="538353"/>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42925" rtl="0" eaLnBrk="1" fontAlgn="auto" latinLnBrk="0" hangingPunct="1">
                  <a:lnSpc>
                    <a:spcPct val="85000"/>
                  </a:lnSpc>
                  <a:spcBef>
                    <a:spcPts val="0"/>
                  </a:spcBef>
                  <a:spcAft>
                    <a:spcPts val="0"/>
                  </a:spcAft>
                  <a:buClrTx/>
                  <a:buSzTx/>
                  <a:buFontTx/>
                  <a:buNone/>
                  <a:tabLst/>
                  <a:defRPr/>
                </a:pPr>
                <a:r>
                  <a:rPr lang="fr-FR" sz="2200" cap="all" dirty="0">
                    <a:solidFill>
                      <a:srgbClr val="00B0F0"/>
                    </a:solidFill>
                    <a:latin typeface="Arial Black" panose="020B0604020202020204" pitchFamily="34" charset="0"/>
                    <a:cs typeface="Arial Black" panose="020B0604020202020204" pitchFamily="34" charset="0"/>
                  </a:rPr>
                  <a:t>2/3 </a:t>
                </a:r>
                <a:r>
                  <a:rPr lang="fr-FR" sz="1200" cap="all" dirty="0">
                    <a:solidFill>
                      <a:srgbClr val="00B0F0"/>
                    </a:solidFill>
                    <a:latin typeface="Arial Black" panose="020B0604020202020204" pitchFamily="34" charset="0"/>
                    <a:cs typeface="Arial Black" panose="020B0604020202020204" pitchFamily="34" charset="0"/>
                  </a:rPr>
                  <a:t>via ENGIE </a:t>
                </a:r>
                <a:r>
                  <a:rPr lang="fr-FR" sz="1200" b="0" cap="all" dirty="0">
                    <a:solidFill>
                      <a:srgbClr val="00B0F0"/>
                    </a:solidFill>
                    <a:latin typeface="Arial Black" panose="020B0604020202020204" pitchFamily="34" charset="0"/>
                    <a:cs typeface="Arial Black" panose="020B0604020202020204" pitchFamily="34" charset="0"/>
                  </a:rPr>
                  <a:t>(en co-traitance 	ou sous-traitance</a:t>
                </a:r>
                <a:r>
                  <a:rPr lang="fr-FR" sz="1200" cap="all" dirty="0">
                    <a:solidFill>
                      <a:srgbClr val="00B0F0"/>
                    </a:solidFill>
                    <a:latin typeface="Arial Black" panose="020B0604020202020204" pitchFamily="34" charset="0"/>
                    <a:cs typeface="Arial Black" panose="020B0604020202020204" pitchFamily="34" charset="0"/>
                  </a:rPr>
                  <a:t>)</a:t>
                </a:r>
                <a:endParaRPr kumimoji="0" lang="fr-FR" sz="1200" i="0" u="none" strike="noStrike" kern="1200" cap="all" spc="0" normalizeH="0" baseline="0" noProof="0" dirty="0">
                  <a:ln>
                    <a:noFill/>
                  </a:ln>
                  <a:solidFill>
                    <a:srgbClr val="00B0F0"/>
                  </a:solidFill>
                  <a:effectLst/>
                  <a:uLnTx/>
                  <a:uFillTx/>
                  <a:latin typeface="Arial Black" panose="020B0604020202020204" pitchFamily="34" charset="0"/>
                  <a:cs typeface="Arial Black" panose="020B0604020202020204" pitchFamily="34" charset="0"/>
                </a:endParaRPr>
              </a:p>
            </p:txBody>
          </p:sp>
        </p:grpSp>
        <p:sp>
          <p:nvSpPr>
            <p:cNvPr id="31" name="Rectangle 30">
              <a:extLst>
                <a:ext uri="{FF2B5EF4-FFF2-40B4-BE49-F238E27FC236}">
                  <a16:creationId xmlns:a16="http://schemas.microsoft.com/office/drawing/2014/main" id="{F7F58AA1-3FFA-4E62-AA1C-E17D078A95EB}"/>
                </a:ext>
              </a:extLst>
            </p:cNvPr>
            <p:cNvSpPr/>
            <p:nvPr/>
          </p:nvSpPr>
          <p:spPr>
            <a:xfrm>
              <a:off x="6468686" y="1004658"/>
              <a:ext cx="5431214" cy="1384995"/>
            </a:xfrm>
            <a:prstGeom prst="rect">
              <a:avLst/>
            </a:prstGeom>
          </p:spPr>
          <p:txBody>
            <a:bodyPr wrap="square" anchor="ctr">
              <a:spAutoFit/>
            </a:bodyPr>
            <a:lstStyle/>
            <a:p>
              <a:pPr lvl="0">
                <a:buClr>
                  <a:srgbClr val="FFC000"/>
                </a:buClr>
              </a:pPr>
              <a:r>
                <a:rPr lang="fr-FR" sz="1400" b="1" dirty="0">
                  <a:solidFill>
                    <a:srgbClr val="1F106D"/>
                  </a:solidFill>
                  <a:latin typeface="Arial Black" panose="020B0604020202020204" pitchFamily="34" charset="0"/>
                  <a:cs typeface="Arial Black" panose="020B0604020202020204" pitchFamily="34" charset="0"/>
                </a:rPr>
                <a:t>AUTOMATION - 250 personnes</a:t>
              </a:r>
            </a:p>
            <a:p>
              <a:pPr lvl="0">
                <a:buClr>
                  <a:srgbClr val="1F106D"/>
                </a:buClr>
              </a:pPr>
              <a:r>
                <a:rPr lang="fr-FR" sz="1400" dirty="0">
                  <a:solidFill>
                    <a:srgbClr val="E7E6E6">
                      <a:lumMod val="25000"/>
                    </a:srgbClr>
                  </a:solidFill>
                  <a:latin typeface="Arial" panose="020B0604020202020204" pitchFamily="34" charset="0"/>
                  <a:cs typeface="Arial" panose="020B0604020202020204" pitchFamily="34" charset="0"/>
                </a:rPr>
                <a:t>Leader de l’automation en France et en développement à l’international</a:t>
              </a:r>
            </a:p>
            <a:p>
              <a:pPr lvl="0">
                <a:buClr>
                  <a:srgbClr val="1F106D"/>
                </a:buClr>
              </a:pPr>
              <a:endParaRPr lang="fr-FR" sz="1400" dirty="0">
                <a:solidFill>
                  <a:srgbClr val="E7E6E6">
                    <a:lumMod val="25000"/>
                  </a:srgbClr>
                </a:solidFill>
                <a:latin typeface="Arial" panose="020B0604020202020204" pitchFamily="34" charset="0"/>
                <a:cs typeface="Arial" panose="020B0604020202020204" pitchFamily="34" charset="0"/>
              </a:endParaRPr>
            </a:p>
            <a:p>
              <a:pPr lvl="0">
                <a:buClr>
                  <a:srgbClr val="1F106D"/>
                </a:buClr>
              </a:pPr>
              <a:r>
                <a:rPr lang="fr-FR" sz="1400" i="1" dirty="0">
                  <a:solidFill>
                    <a:srgbClr val="E7E6E6">
                      <a:lumMod val="25000"/>
                    </a:srgbClr>
                  </a:solidFill>
                  <a:latin typeface="Arial" panose="020B0604020202020204" pitchFamily="34" charset="0"/>
                  <a:cs typeface="Arial" panose="020B0604020202020204" pitchFamily="34" charset="0"/>
                </a:rPr>
                <a:t>#Automatisme industriel #SCADA  #GTB #GTC   #Armoires électriques #Essais #Mises en service #ENGIE IoT  #ENGIE BMS</a:t>
              </a:r>
            </a:p>
          </p:txBody>
        </p:sp>
        <p:grpSp>
          <p:nvGrpSpPr>
            <p:cNvPr id="32" name="Groupe 31">
              <a:extLst>
                <a:ext uri="{FF2B5EF4-FFF2-40B4-BE49-F238E27FC236}">
                  <a16:creationId xmlns:a16="http://schemas.microsoft.com/office/drawing/2014/main" id="{EE845EBC-6E54-4AB5-A0EC-2443181B95F9}"/>
                </a:ext>
              </a:extLst>
            </p:cNvPr>
            <p:cNvGrpSpPr/>
            <p:nvPr/>
          </p:nvGrpSpPr>
          <p:grpSpPr>
            <a:xfrm>
              <a:off x="4974269" y="2794366"/>
              <a:ext cx="1237932" cy="1237932"/>
              <a:chOff x="4974269" y="2670486"/>
              <a:chExt cx="1237932" cy="1237932"/>
            </a:xfrm>
          </p:grpSpPr>
          <p:sp>
            <p:nvSpPr>
              <p:cNvPr id="47" name="Rectangle 46">
                <a:extLst>
                  <a:ext uri="{FF2B5EF4-FFF2-40B4-BE49-F238E27FC236}">
                    <a16:creationId xmlns:a16="http://schemas.microsoft.com/office/drawing/2014/main" id="{DBFBA53F-42AD-471E-A510-C1C1A850F3EC}"/>
                  </a:ext>
                </a:extLst>
              </p:cNvPr>
              <p:cNvSpPr/>
              <p:nvPr/>
            </p:nvSpPr>
            <p:spPr>
              <a:xfrm>
                <a:off x="4974269" y="2670486"/>
                <a:ext cx="1237932" cy="1237932"/>
              </a:xfrm>
              <a:prstGeom prst="rect">
                <a:avLst/>
              </a:prstGeom>
              <a:noFill/>
              <a:ln w="25400">
                <a:solidFill>
                  <a:srgbClr val="23D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8" name="Image 47">
                <a:extLst>
                  <a:ext uri="{FF2B5EF4-FFF2-40B4-BE49-F238E27FC236}">
                    <a16:creationId xmlns:a16="http://schemas.microsoft.com/office/drawing/2014/main" id="{9514AE54-E8CD-4951-95A5-050D5E96E34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038094" y="2745305"/>
                <a:ext cx="1115422" cy="1092112"/>
              </a:xfrm>
              <a:prstGeom prst="rect">
                <a:avLst/>
              </a:prstGeom>
            </p:spPr>
          </p:pic>
        </p:grpSp>
        <p:grpSp>
          <p:nvGrpSpPr>
            <p:cNvPr id="35" name="Groupe 34">
              <a:extLst>
                <a:ext uri="{FF2B5EF4-FFF2-40B4-BE49-F238E27FC236}">
                  <a16:creationId xmlns:a16="http://schemas.microsoft.com/office/drawing/2014/main" id="{D4F51027-6581-493A-BD81-67087A259F27}"/>
                </a:ext>
              </a:extLst>
            </p:cNvPr>
            <p:cNvGrpSpPr/>
            <p:nvPr/>
          </p:nvGrpSpPr>
          <p:grpSpPr>
            <a:xfrm>
              <a:off x="4974269" y="1110897"/>
              <a:ext cx="1237932" cy="1237932"/>
              <a:chOff x="4974269" y="780281"/>
              <a:chExt cx="1237932" cy="1237932"/>
            </a:xfrm>
          </p:grpSpPr>
          <p:pic>
            <p:nvPicPr>
              <p:cNvPr id="45" name="Image 44">
                <a:extLst>
                  <a:ext uri="{FF2B5EF4-FFF2-40B4-BE49-F238E27FC236}">
                    <a16:creationId xmlns:a16="http://schemas.microsoft.com/office/drawing/2014/main" id="{BA20944D-F77E-4B2B-BCE3-CE4F34EC5BE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048142" y="846529"/>
                <a:ext cx="1110279" cy="1127918"/>
              </a:xfrm>
              <a:prstGeom prst="rect">
                <a:avLst/>
              </a:prstGeom>
            </p:spPr>
          </p:pic>
          <p:sp>
            <p:nvSpPr>
              <p:cNvPr id="46" name="Rectangle 45">
                <a:extLst>
                  <a:ext uri="{FF2B5EF4-FFF2-40B4-BE49-F238E27FC236}">
                    <a16:creationId xmlns:a16="http://schemas.microsoft.com/office/drawing/2014/main" id="{635680EF-0777-4660-8940-9E3517625CAE}"/>
                  </a:ext>
                </a:extLst>
              </p:cNvPr>
              <p:cNvSpPr/>
              <p:nvPr/>
            </p:nvSpPr>
            <p:spPr>
              <a:xfrm>
                <a:off x="4974269" y="780281"/>
                <a:ext cx="1237932" cy="1237932"/>
              </a:xfrm>
              <a:prstGeom prst="rect">
                <a:avLst/>
              </a:prstGeom>
              <a:noFill/>
              <a:ln w="25400">
                <a:solidFill>
                  <a:srgbClr val="1F1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6" name="Rectangle 35">
              <a:extLst>
                <a:ext uri="{FF2B5EF4-FFF2-40B4-BE49-F238E27FC236}">
                  <a16:creationId xmlns:a16="http://schemas.microsoft.com/office/drawing/2014/main" id="{AE90D291-FDEE-436E-890F-81D26AC9CA34}"/>
                </a:ext>
              </a:extLst>
            </p:cNvPr>
            <p:cNvSpPr/>
            <p:nvPr/>
          </p:nvSpPr>
          <p:spPr>
            <a:xfrm>
              <a:off x="6468686" y="2718052"/>
              <a:ext cx="5205450" cy="1384995"/>
            </a:xfrm>
            <a:prstGeom prst="rect">
              <a:avLst/>
            </a:prstGeom>
          </p:spPr>
          <p:txBody>
            <a:bodyPr wrap="square" anchor="ctr">
              <a:spAutoFit/>
            </a:bodyPr>
            <a:lstStyle/>
            <a:p>
              <a:pPr lvl="0"/>
              <a:r>
                <a:rPr lang="fr-FR" sz="1400" b="1" dirty="0">
                  <a:solidFill>
                    <a:srgbClr val="23D2B5"/>
                  </a:solidFill>
                  <a:latin typeface="Arial Black" panose="020B0604020202020204" pitchFamily="34" charset="0"/>
                  <a:cs typeface="Arial Black" panose="020B0604020202020204" pitchFamily="34" charset="0"/>
                </a:rPr>
                <a:t>INTEGRATION SYSTEMES &amp; DATA - 100 personnes</a:t>
              </a:r>
            </a:p>
            <a:p>
              <a:r>
                <a:rPr lang="fr-FR" sz="1400" dirty="0">
                  <a:solidFill>
                    <a:srgbClr val="E7E6E6">
                      <a:lumMod val="25000"/>
                    </a:srgbClr>
                  </a:solidFill>
                  <a:latin typeface="Arial" panose="020B0604020202020204" pitchFamily="34" charset="0"/>
                  <a:cs typeface="Arial" panose="020B0604020202020204" pitchFamily="34" charset="0"/>
                </a:rPr>
                <a:t>Analyse et valorisation des données, Intégration systèmes &amp; plateformes, Ingénierie IT des SI Industriels, Cybersécurité</a:t>
              </a:r>
            </a:p>
            <a:p>
              <a:endParaRPr lang="fr-FR" sz="1400" dirty="0">
                <a:solidFill>
                  <a:srgbClr val="E7E6E6">
                    <a:lumMod val="25000"/>
                  </a:srgbClr>
                </a:solidFill>
                <a:latin typeface="Arial" panose="020B0604020202020204" pitchFamily="34" charset="0"/>
                <a:cs typeface="Arial" panose="020B0604020202020204" pitchFamily="34" charset="0"/>
              </a:endParaRPr>
            </a:p>
            <a:p>
              <a:pPr lvl="0"/>
              <a:r>
                <a:rPr lang="fr-FR" sz="1400" i="1" dirty="0">
                  <a:solidFill>
                    <a:schemeClr val="bg2">
                      <a:lumMod val="25000"/>
                    </a:schemeClr>
                  </a:solidFill>
                  <a:latin typeface="Arial" panose="020B0604020202020204" pitchFamily="34" charset="0"/>
                  <a:cs typeface="Arial" panose="020B0604020202020204" pitchFamily="34" charset="0"/>
                </a:rPr>
                <a:t>#</a:t>
              </a:r>
              <a:r>
                <a:rPr lang="fr-FR" sz="1400" i="1" dirty="0" err="1">
                  <a:solidFill>
                    <a:schemeClr val="bg2">
                      <a:lumMod val="25000"/>
                    </a:schemeClr>
                  </a:solidFill>
                  <a:latin typeface="Arial" panose="020B0604020202020204" pitchFamily="34" charset="0"/>
                  <a:cs typeface="Arial" panose="020B0604020202020204" pitchFamily="34" charset="0"/>
                </a:rPr>
                <a:t>Hypervisions</a:t>
              </a:r>
              <a:r>
                <a:rPr lang="fr-FR" sz="1400" i="1" dirty="0">
                  <a:solidFill>
                    <a:schemeClr val="bg2">
                      <a:lumMod val="25000"/>
                    </a:schemeClr>
                  </a:solidFill>
                  <a:latin typeface="Arial" panose="020B0604020202020204" pitchFamily="34" charset="0"/>
                  <a:cs typeface="Arial" panose="020B0604020202020204" pitchFamily="34" charset="0"/>
                </a:rPr>
                <a:t> #</a:t>
              </a:r>
              <a:r>
                <a:rPr lang="fr-FR" sz="1400" i="1" dirty="0" err="1">
                  <a:solidFill>
                    <a:schemeClr val="bg2">
                      <a:lumMod val="25000"/>
                    </a:schemeClr>
                  </a:solidFill>
                  <a:latin typeface="Arial" panose="020B0604020202020204" pitchFamily="34" charset="0"/>
                  <a:cs typeface="Arial" panose="020B0604020202020204" pitchFamily="34" charset="0"/>
                </a:rPr>
                <a:t>DataScience</a:t>
              </a:r>
              <a:r>
                <a:rPr lang="fr-FR" sz="1400" i="1" dirty="0">
                  <a:solidFill>
                    <a:schemeClr val="bg2">
                      <a:lumMod val="25000"/>
                    </a:schemeClr>
                  </a:solidFill>
                  <a:latin typeface="Arial" panose="020B0604020202020204" pitchFamily="34" charset="0"/>
                  <a:cs typeface="Arial" panose="020B0604020202020204" pitchFamily="34" charset="0"/>
                </a:rPr>
                <a:t> #Maintenance Prédictive #Daisy   #Simulateurs industriels #Cybersécurité </a:t>
              </a:r>
            </a:p>
          </p:txBody>
        </p:sp>
        <p:sp>
          <p:nvSpPr>
            <p:cNvPr id="37" name="Rectangle 36">
              <a:extLst>
                <a:ext uri="{FF2B5EF4-FFF2-40B4-BE49-F238E27FC236}">
                  <a16:creationId xmlns:a16="http://schemas.microsoft.com/office/drawing/2014/main" id="{E4F68A15-7A71-4A0A-8AB0-1AD84728911A}"/>
                </a:ext>
              </a:extLst>
            </p:cNvPr>
            <p:cNvSpPr/>
            <p:nvPr/>
          </p:nvSpPr>
          <p:spPr>
            <a:xfrm>
              <a:off x="6468686" y="4555413"/>
              <a:ext cx="5205450" cy="1600438"/>
            </a:xfrm>
            <a:prstGeom prst="rect">
              <a:avLst/>
            </a:prstGeom>
          </p:spPr>
          <p:txBody>
            <a:bodyPr wrap="square" anchor="ctr">
              <a:spAutoFit/>
            </a:bodyPr>
            <a:lstStyle/>
            <a:p>
              <a:pPr lvl="0"/>
              <a:r>
                <a:rPr lang="fr-FR" sz="1400" b="1" dirty="0">
                  <a:solidFill>
                    <a:srgbClr val="00AAFF"/>
                  </a:solidFill>
                  <a:latin typeface="Arial Black" panose="020B0604020202020204" pitchFamily="34" charset="0"/>
                  <a:cs typeface="Arial Black" panose="020B0604020202020204" pitchFamily="34" charset="0"/>
                </a:rPr>
                <a:t>BIM - 150 personnes</a:t>
              </a:r>
            </a:p>
            <a:p>
              <a:pPr lvl="0"/>
              <a:r>
                <a:rPr lang="fr-FR" sz="1400" dirty="0">
                  <a:solidFill>
                    <a:srgbClr val="E7E6E6">
                      <a:lumMod val="25000"/>
                    </a:srgbClr>
                  </a:solidFill>
                  <a:latin typeface="Arial" panose="020B0604020202020204" pitchFamily="34" charset="0"/>
                  <a:cs typeface="Arial" panose="020B0604020202020204" pitchFamily="34" charset="0"/>
                </a:rPr>
                <a:t>Les expertises BIM sur l’ensemble du cycle de vie des bâtiments et process, de la conception à la fin de vie</a:t>
              </a:r>
            </a:p>
            <a:p>
              <a:pPr lvl="0"/>
              <a:endParaRPr lang="fr-FR" sz="1400" dirty="0">
                <a:solidFill>
                  <a:srgbClr val="E7E6E6">
                    <a:lumMod val="25000"/>
                  </a:srgbClr>
                </a:solidFill>
                <a:latin typeface="Arial" panose="020B0604020202020204" pitchFamily="34" charset="0"/>
                <a:cs typeface="Arial" panose="020B0604020202020204" pitchFamily="34" charset="0"/>
              </a:endParaRPr>
            </a:p>
            <a:p>
              <a:pPr lvl="0"/>
              <a:r>
                <a:rPr lang="fr-FR" sz="1400" i="1" dirty="0">
                  <a:solidFill>
                    <a:srgbClr val="E7E6E6">
                      <a:lumMod val="25000"/>
                    </a:srgbClr>
                  </a:solidFill>
                  <a:latin typeface="Arial" panose="020B0604020202020204" pitchFamily="34" charset="0"/>
                  <a:cs typeface="Arial" panose="020B0604020202020204" pitchFamily="34" charset="0"/>
                </a:rPr>
                <a:t>#BIM Exploitation #BIM Management  #</a:t>
              </a:r>
              <a:r>
                <a:rPr lang="fr-FR" sz="1400" i="1" dirty="0" err="1">
                  <a:solidFill>
                    <a:srgbClr val="E7E6E6">
                      <a:lumMod val="25000"/>
                    </a:srgbClr>
                  </a:solidFill>
                  <a:latin typeface="Arial" panose="020B0604020202020204" pitchFamily="34" charset="0"/>
                  <a:cs typeface="Arial" panose="020B0604020202020204" pitchFamily="34" charset="0"/>
                </a:rPr>
                <a:t>BIMlife</a:t>
              </a:r>
              <a:r>
                <a:rPr lang="fr-FR" sz="1400" i="1" dirty="0">
                  <a:solidFill>
                    <a:srgbClr val="E7E6E6">
                      <a:lumMod val="25000"/>
                    </a:srgbClr>
                  </a:solidFill>
                  <a:latin typeface="Arial" panose="020B0604020202020204" pitchFamily="34" charset="0"/>
                  <a:cs typeface="Arial" panose="020B0604020202020204" pitchFamily="34" charset="0"/>
                </a:rPr>
                <a:t>  #Synthèse BIM   #Modélisation existant  #</a:t>
              </a:r>
              <a:r>
                <a:rPr lang="fr-FR" sz="1400" i="1" dirty="0" err="1">
                  <a:solidFill>
                    <a:srgbClr val="E7E6E6">
                      <a:lumMod val="25000"/>
                    </a:srgbClr>
                  </a:solidFill>
                  <a:latin typeface="Arial" panose="020B0604020202020204" pitchFamily="34" charset="0"/>
                  <a:cs typeface="Arial" panose="020B0604020202020204" pitchFamily="34" charset="0"/>
                </a:rPr>
                <a:t>ValoBIM</a:t>
              </a:r>
              <a:r>
                <a:rPr lang="fr-FR" sz="1400" i="1" dirty="0">
                  <a:solidFill>
                    <a:srgbClr val="E7E6E6">
                      <a:lumMod val="25000"/>
                    </a:srgbClr>
                  </a:solidFill>
                  <a:latin typeface="Arial" panose="020B0604020202020204" pitchFamily="34" charset="0"/>
                  <a:cs typeface="Arial" panose="020B0604020202020204" pitchFamily="34" charset="0"/>
                </a:rPr>
                <a:t> carbone  #AMO #</a:t>
              </a:r>
              <a:r>
                <a:rPr lang="fr-FR" sz="1400" i="1" dirty="0" err="1">
                  <a:solidFill>
                    <a:srgbClr val="E7E6E6">
                      <a:lumMod val="25000"/>
                    </a:srgbClr>
                  </a:solidFill>
                  <a:latin typeface="Arial" panose="020B0604020202020204" pitchFamily="34" charset="0"/>
                  <a:cs typeface="Arial" panose="020B0604020202020204" pitchFamily="34" charset="0"/>
                </a:rPr>
                <a:t>ElhomSolution</a:t>
              </a:r>
              <a:r>
                <a:rPr lang="fr-FR" sz="1400" i="1" dirty="0">
                  <a:solidFill>
                    <a:srgbClr val="E7E6E6">
                      <a:lumMod val="25000"/>
                    </a:srgbClr>
                  </a:solidFill>
                  <a:latin typeface="Arial" panose="020B0604020202020204" pitchFamily="34" charset="0"/>
                  <a:cs typeface="Arial" panose="020B0604020202020204" pitchFamily="34" charset="0"/>
                </a:rPr>
                <a:t> #neutralité carbone</a:t>
              </a:r>
            </a:p>
          </p:txBody>
        </p:sp>
        <p:grpSp>
          <p:nvGrpSpPr>
            <p:cNvPr id="38" name="Groupe 37">
              <a:extLst>
                <a:ext uri="{FF2B5EF4-FFF2-40B4-BE49-F238E27FC236}">
                  <a16:creationId xmlns:a16="http://schemas.microsoft.com/office/drawing/2014/main" id="{2B4D8E1C-9873-4F5E-8323-D82625869F1C}"/>
                </a:ext>
              </a:extLst>
            </p:cNvPr>
            <p:cNvGrpSpPr/>
            <p:nvPr/>
          </p:nvGrpSpPr>
          <p:grpSpPr>
            <a:xfrm>
              <a:off x="4974268" y="4561689"/>
              <a:ext cx="1237932" cy="1237932"/>
              <a:chOff x="5085032" y="2657022"/>
              <a:chExt cx="1595052" cy="1595052"/>
            </a:xfrm>
          </p:grpSpPr>
          <p:pic>
            <p:nvPicPr>
              <p:cNvPr id="40" name="Image 39">
                <a:extLst>
                  <a:ext uri="{FF2B5EF4-FFF2-40B4-BE49-F238E27FC236}">
                    <a16:creationId xmlns:a16="http://schemas.microsoft.com/office/drawing/2014/main" id="{A1A656A5-1A60-43B6-8FFD-C2E5DAF15A49}"/>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170582" y="2734547"/>
                <a:ext cx="1430580" cy="1448224"/>
              </a:xfrm>
              <a:prstGeom prst="rect">
                <a:avLst/>
              </a:prstGeom>
            </p:spPr>
          </p:pic>
          <p:sp>
            <p:nvSpPr>
              <p:cNvPr id="43" name="Rectangle 42">
                <a:extLst>
                  <a:ext uri="{FF2B5EF4-FFF2-40B4-BE49-F238E27FC236}">
                    <a16:creationId xmlns:a16="http://schemas.microsoft.com/office/drawing/2014/main" id="{286A83C0-2113-4AA0-BC48-DCFD3D414AA3}"/>
                  </a:ext>
                </a:extLst>
              </p:cNvPr>
              <p:cNvSpPr/>
              <p:nvPr/>
            </p:nvSpPr>
            <p:spPr>
              <a:xfrm>
                <a:off x="5085032" y="2657022"/>
                <a:ext cx="1595052" cy="1595052"/>
              </a:xfrm>
              <a:prstGeom prst="rect">
                <a:avLst/>
              </a:prstGeom>
              <a:noFill/>
              <a:ln w="25400">
                <a:solidFill>
                  <a:srgbClr val="00A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9" name="Espace réservé du texte 90">
              <a:extLst>
                <a:ext uri="{FF2B5EF4-FFF2-40B4-BE49-F238E27FC236}">
                  <a16:creationId xmlns:a16="http://schemas.microsoft.com/office/drawing/2014/main" id="{B5076F03-7E9A-4CD1-810D-EE2DEB175478}"/>
                </a:ext>
              </a:extLst>
            </p:cNvPr>
            <p:cNvSpPr txBox="1">
              <a:spLocks/>
            </p:cNvSpPr>
            <p:nvPr/>
          </p:nvSpPr>
          <p:spPr>
            <a:xfrm>
              <a:off x="671440" y="1203278"/>
              <a:ext cx="3632961"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pPr>
              <a:r>
                <a:rPr lang="fr-FR" sz="2200" cap="all" dirty="0">
                  <a:latin typeface="Arial Black" panose="020B0604020202020204" pitchFamily="34" charset="0"/>
                  <a:cs typeface="Arial Black" panose="020B0604020202020204" pitchFamily="34" charset="0"/>
                </a:rPr>
                <a:t>ENGIE SOLUTIONS </a:t>
              </a:r>
            </a:p>
            <a:p>
              <a:pPr>
                <a:lnSpc>
                  <a:spcPct val="85000"/>
                </a:lnSpc>
              </a:pPr>
              <a:r>
                <a:rPr lang="fr-FR" sz="2200" cap="all" dirty="0">
                  <a:latin typeface="Arial Black" panose="020B0604020202020204" pitchFamily="34" charset="0"/>
                  <a:cs typeface="Arial Black" panose="020B0604020202020204" pitchFamily="34" charset="0"/>
                </a:rPr>
                <a:t>DIGITALES</a:t>
              </a:r>
            </a:p>
          </p:txBody>
        </p:sp>
      </p:grpSp>
    </p:spTree>
    <p:extLst>
      <p:ext uri="{BB962C8B-B14F-4D97-AF65-F5344CB8AC3E}">
        <p14:creationId xmlns:p14="http://schemas.microsoft.com/office/powerpoint/2010/main" val="2498146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30</a:t>
            </a:fld>
            <a:endParaRPr lang="fr-FR" dirty="0"/>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3731629" y="438127"/>
            <a:ext cx="209272" cy="59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Espace réservé du texte 90">
            <a:extLst>
              <a:ext uri="{FF2B5EF4-FFF2-40B4-BE49-F238E27FC236}">
                <a16:creationId xmlns:a16="http://schemas.microsoft.com/office/drawing/2014/main" id="{5E944899-6DEC-41A6-84D0-5E9CC94EF87F}"/>
              </a:ext>
            </a:extLst>
          </p:cNvPr>
          <p:cNvSpPr txBox="1">
            <a:spLocks/>
          </p:cNvSpPr>
          <p:nvPr/>
        </p:nvSpPr>
        <p:spPr>
          <a:xfrm>
            <a:off x="873918" y="3027950"/>
            <a:ext cx="3434216"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SOLUTIONS</a:t>
            </a:r>
          </a:p>
          <a:p>
            <a:pPr lvl="0">
              <a:lnSpc>
                <a:spcPct val="85000"/>
              </a:lnSpc>
            </a:pPr>
            <a:r>
              <a:rPr lang="fr-FR" sz="2200" cap="all" dirty="0">
                <a:latin typeface="Arial Black" panose="020B0604020202020204" pitchFamily="34" charset="0"/>
                <a:cs typeface="Arial Black" panose="020B0604020202020204" pitchFamily="34" charset="0"/>
              </a:rPr>
              <a:t>&amp; REFERENCES</a:t>
            </a:r>
          </a:p>
        </p:txBody>
      </p:sp>
      <p:pic>
        <p:nvPicPr>
          <p:cNvPr id="16" name="Image 15">
            <a:extLst>
              <a:ext uri="{FF2B5EF4-FFF2-40B4-BE49-F238E27FC236}">
                <a16:creationId xmlns:a16="http://schemas.microsoft.com/office/drawing/2014/main" id="{B1E23021-CB0B-40A6-9B89-998B94E36D6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523448" y="2098726"/>
            <a:ext cx="1116000" cy="1116000"/>
          </a:xfrm>
          <a:prstGeom prst="rect">
            <a:avLst/>
          </a:prstGeom>
          <a:ln>
            <a:noFill/>
          </a:ln>
        </p:spPr>
      </p:pic>
      <p:cxnSp>
        <p:nvCxnSpPr>
          <p:cNvPr id="17" name="Connecteur droit 16">
            <a:extLst>
              <a:ext uri="{FF2B5EF4-FFF2-40B4-BE49-F238E27FC236}">
                <a16:creationId xmlns:a16="http://schemas.microsoft.com/office/drawing/2014/main" id="{8C258298-3607-47D3-BE5B-D84C6E4277EA}"/>
              </a:ext>
            </a:extLst>
          </p:cNvPr>
          <p:cNvCxnSpPr>
            <a:cxnSpLocks/>
          </p:cNvCxnSpPr>
          <p:nvPr/>
        </p:nvCxnSpPr>
        <p:spPr>
          <a:xfrm>
            <a:off x="5075175" y="407393"/>
            <a:ext cx="0" cy="16194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62F44956-6FDD-405E-9883-3E7E2DF4A7A3}"/>
              </a:ext>
            </a:extLst>
          </p:cNvPr>
          <p:cNvCxnSpPr>
            <a:cxnSpLocks/>
            <a:endCxn id="20" idx="0"/>
          </p:cNvCxnSpPr>
          <p:nvPr/>
        </p:nvCxnSpPr>
        <p:spPr>
          <a:xfrm flipH="1">
            <a:off x="5075175" y="3264804"/>
            <a:ext cx="6732" cy="5035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CEA69078-58E8-4A33-8264-C680FEF16CE8}"/>
              </a:ext>
            </a:extLst>
          </p:cNvPr>
          <p:cNvCxnSpPr>
            <a:cxnSpLocks/>
            <a:stCxn id="20" idx="2"/>
          </p:cNvCxnSpPr>
          <p:nvPr/>
        </p:nvCxnSpPr>
        <p:spPr>
          <a:xfrm>
            <a:off x="5075175" y="5006257"/>
            <a:ext cx="0" cy="145285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314F471-483E-44CE-A343-C146FECECBD7}"/>
              </a:ext>
            </a:extLst>
          </p:cNvPr>
          <p:cNvSpPr/>
          <p:nvPr/>
        </p:nvSpPr>
        <p:spPr>
          <a:xfrm>
            <a:off x="4456209" y="3768325"/>
            <a:ext cx="1237932" cy="123793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87375D-BC48-484E-B963-E5120085CF73}"/>
              </a:ext>
            </a:extLst>
          </p:cNvPr>
          <p:cNvSpPr/>
          <p:nvPr/>
        </p:nvSpPr>
        <p:spPr>
          <a:xfrm>
            <a:off x="5950626" y="3810438"/>
            <a:ext cx="5141917" cy="98488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rgbClr val="FFC000"/>
                </a:solidFill>
                <a:effectLst/>
                <a:uLnTx/>
                <a:uFillTx/>
                <a:latin typeface="Arial Black" panose="020B0604020202020204" pitchFamily="34" charset="0"/>
                <a:ea typeface="+mn-ea"/>
                <a:cs typeface="Arial Black" panose="020B0604020202020204" pitchFamily="34" charset="0"/>
              </a:rPr>
              <a:t>SQUADSIGHT</a:t>
            </a:r>
          </a:p>
          <a:p>
            <a:pPr fontAlgn="base"/>
            <a:r>
              <a:rPr lang="fr-FR" sz="1100" b="1" dirty="0">
                <a:latin typeface="Arial" panose="020B0604020202020204" pitchFamily="34" charset="0"/>
                <a:cs typeface="Arial" panose="020B0604020202020204" pitchFamily="34" charset="0"/>
              </a:rPr>
              <a:t>Hypervision </a:t>
            </a:r>
            <a:r>
              <a:rPr lang="fr-FR" sz="1100" b="1" dirty="0" err="1">
                <a:latin typeface="Arial" panose="020B0604020202020204" pitchFamily="34" charset="0"/>
                <a:cs typeface="Arial" panose="020B0604020202020204" pitchFamily="34" charset="0"/>
              </a:rPr>
              <a:t>SaaS</a:t>
            </a:r>
            <a:r>
              <a:rPr lang="fr-FR" sz="1100" b="1" dirty="0">
                <a:latin typeface="Arial" panose="020B0604020202020204" pitchFamily="34" charset="0"/>
                <a:cs typeface="Arial" panose="020B0604020202020204" pitchFamily="34" charset="0"/>
              </a:rPr>
              <a:t> de parc de microcentrales hydroélectriques, permettant de monitorer des infrastructures multi sites, et d’aider les exploitants à analyser et anticiper la production.</a:t>
            </a:r>
          </a:p>
          <a:p>
            <a:pPr marL="171450" marR="0" lvl="0" indent="-171450" algn="l" defTabSz="914400" rtl="0" eaLnBrk="1" fontAlgn="auto" latinLnBrk="0" hangingPunct="1">
              <a:lnSpc>
                <a:spcPct val="100000"/>
              </a:lnSpc>
              <a:spcBef>
                <a:spcPts val="0"/>
              </a:spcBef>
              <a:spcAft>
                <a:spcPts val="0"/>
              </a:spcAft>
              <a:buClr>
                <a:srgbClr val="FFC000"/>
              </a:buClr>
              <a:buSzTx/>
              <a:buFont typeface="Wingdings" pitchFamily="2" charset="2"/>
              <a:buChar char="§"/>
              <a:tabLst/>
              <a:defRPr/>
            </a:pPr>
            <a:r>
              <a:rPr lang="fr-FR" sz="1100" dirty="0" err="1">
                <a:latin typeface="Arial" panose="020B0604020202020204" pitchFamily="34" charset="0"/>
                <a:cs typeface="Arial" panose="020B0604020202020204" pitchFamily="34" charset="0"/>
              </a:rPr>
              <a:t>Hydrowatt</a:t>
            </a:r>
            <a:r>
              <a:rPr lang="fr-FR" sz="1100" dirty="0">
                <a:latin typeface="Arial" panose="020B0604020202020204" pitchFamily="34" charset="0"/>
                <a:cs typeface="Arial" panose="020B0604020202020204" pitchFamily="34" charset="0"/>
              </a:rPr>
              <a:t> - 40 microcentrales sur toute la France</a:t>
            </a:r>
            <a:endParaRPr kumimoji="0" lang="fr-FR"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22" name="Connecteur droit 21">
            <a:extLst>
              <a:ext uri="{FF2B5EF4-FFF2-40B4-BE49-F238E27FC236}">
                <a16:creationId xmlns:a16="http://schemas.microsoft.com/office/drawing/2014/main" id="{16382B45-58B1-4D34-88A4-C806AE507A49}"/>
              </a:ext>
            </a:extLst>
          </p:cNvPr>
          <p:cNvCxnSpPr>
            <a:cxnSpLocks/>
          </p:cNvCxnSpPr>
          <p:nvPr/>
        </p:nvCxnSpPr>
        <p:spPr>
          <a:xfrm>
            <a:off x="6079510" y="3513948"/>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23" name="Groupe 22">
            <a:extLst>
              <a:ext uri="{FF2B5EF4-FFF2-40B4-BE49-F238E27FC236}">
                <a16:creationId xmlns:a16="http://schemas.microsoft.com/office/drawing/2014/main" id="{F28839FC-56C0-4E3B-865D-128225840FAC}"/>
              </a:ext>
            </a:extLst>
          </p:cNvPr>
          <p:cNvGrpSpPr/>
          <p:nvPr/>
        </p:nvGrpSpPr>
        <p:grpSpPr>
          <a:xfrm>
            <a:off x="4456208" y="2028978"/>
            <a:ext cx="6988872" cy="1237932"/>
            <a:chOff x="1452496" y="6738618"/>
            <a:chExt cx="6988872" cy="1237932"/>
          </a:xfrm>
        </p:grpSpPr>
        <p:sp>
          <p:nvSpPr>
            <p:cNvPr id="24" name="Rectangle 23">
              <a:extLst>
                <a:ext uri="{FF2B5EF4-FFF2-40B4-BE49-F238E27FC236}">
                  <a16:creationId xmlns:a16="http://schemas.microsoft.com/office/drawing/2014/main" id="{43905FEE-D1E0-4C1D-8EF7-337D19A971BB}"/>
                </a:ext>
              </a:extLst>
            </p:cNvPr>
            <p:cNvSpPr/>
            <p:nvPr/>
          </p:nvSpPr>
          <p:spPr>
            <a:xfrm>
              <a:off x="1452496" y="6738618"/>
              <a:ext cx="1237932" cy="1237932"/>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AC85D15-8AE3-40B9-906F-2549CCF246FC}"/>
                </a:ext>
              </a:extLst>
            </p:cNvPr>
            <p:cNvSpPr/>
            <p:nvPr/>
          </p:nvSpPr>
          <p:spPr>
            <a:xfrm>
              <a:off x="2946913" y="6792892"/>
              <a:ext cx="5494455" cy="115416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FFC000"/>
                  </a:solidFill>
                  <a:latin typeface="Arial Black" panose="020B0604020202020204" pitchFamily="34" charset="0"/>
                  <a:cs typeface="Arial Black" panose="020B0604020202020204" pitchFamily="34" charset="0"/>
                </a:rPr>
                <a:t>MOBI </a:t>
              </a:r>
            </a:p>
            <a:p>
              <a:pPr fontAlgn="base"/>
              <a:r>
                <a:rPr lang="fr-FR" sz="1100" b="1" dirty="0">
                  <a:latin typeface="Arial" panose="020B0604020202020204" pitchFamily="34" charset="0"/>
                  <a:cs typeface="Arial" panose="020B0604020202020204" pitchFamily="34" charset="0"/>
                </a:rPr>
                <a:t>Solution de supervision à distance de bornes de recharge pour véhicules électriques et hybrides.</a:t>
              </a:r>
              <a:endParaRPr lang="fr-FR" sz="1100" dirty="0">
                <a:latin typeface="Arial" panose="020B0604020202020204" pitchFamily="34" charset="0"/>
                <a:cs typeface="Arial" panose="020B0604020202020204" pitchFamily="34" charset="0"/>
              </a:endParaRPr>
            </a:p>
            <a:p>
              <a:pPr marL="171450" lvl="0" indent="-171450">
                <a:buClr>
                  <a:srgbClr val="FFC000"/>
                </a:buClr>
                <a:buFont typeface="Wingdings" pitchFamily="2" charset="2"/>
                <a:buChar char="§"/>
                <a:defRPr/>
              </a:pPr>
              <a:r>
                <a:rPr lang="fr-FR" sz="1100" dirty="0">
                  <a:latin typeface="Arial" panose="020B0604020202020204" pitchFamily="34" charset="0"/>
                  <a:cs typeface="Arial" panose="020B0604020202020204" pitchFamily="34" charset="0"/>
                </a:rPr>
                <a:t>1500 points de charge connectés</a:t>
              </a:r>
            </a:p>
            <a:p>
              <a:pPr marL="171450" lvl="0" indent="-171450">
                <a:buClr>
                  <a:srgbClr val="FFC000"/>
                </a:buClr>
                <a:buFont typeface="Wingdings" pitchFamily="2" charset="2"/>
                <a:buChar char="§"/>
                <a:defRPr/>
              </a:pPr>
              <a:r>
                <a:rPr lang="fr-FR" sz="1100" dirty="0">
                  <a:latin typeface="Arial" panose="020B0604020202020204" pitchFamily="34" charset="0"/>
                  <a:cs typeface="Arial" panose="020B0604020202020204" pitchFamily="34" charset="0"/>
                </a:rPr>
                <a:t>Réseaux </a:t>
              </a:r>
              <a:r>
                <a:rPr lang="fr-FR" sz="1100" dirty="0" err="1">
                  <a:latin typeface="Arial" panose="020B0604020202020204" pitchFamily="34" charset="0"/>
                  <a:cs typeface="Arial" panose="020B0604020202020204" pitchFamily="34" charset="0"/>
                </a:rPr>
                <a:t>Sydego</a:t>
              </a:r>
              <a:r>
                <a:rPr lang="fr-FR" sz="1100" dirty="0">
                  <a:latin typeface="Arial" panose="020B0604020202020204" pitchFamily="34" charset="0"/>
                  <a:cs typeface="Arial" panose="020B0604020202020204" pitchFamily="34" charset="0"/>
                </a:rPr>
                <a:t> 44, </a:t>
              </a:r>
              <a:r>
                <a:rPr lang="fr-FR" sz="1100" dirty="0" err="1">
                  <a:latin typeface="Arial" panose="020B0604020202020204" pitchFamily="34" charset="0"/>
                  <a:cs typeface="Arial" panose="020B0604020202020204" pitchFamily="34" charset="0"/>
                </a:rPr>
                <a:t>Alterbase</a:t>
              </a:r>
              <a:r>
                <a:rPr lang="fr-FR" sz="1100" dirty="0">
                  <a:latin typeface="Arial" panose="020B0604020202020204" pitchFamily="34" charset="0"/>
                  <a:cs typeface="Arial" panose="020B0604020202020204" pitchFamily="34" charset="0"/>
                </a:rPr>
                <a:t> 79, SDEI 36, SDEA 10, SEDE 52, ST2B 54</a:t>
              </a:r>
            </a:p>
            <a:p>
              <a:pPr marL="171450" lvl="0" indent="-171450">
                <a:buClr>
                  <a:srgbClr val="FFC000"/>
                </a:buClr>
                <a:buFont typeface="Wingdings" pitchFamily="2" charset="2"/>
                <a:buChar char="§"/>
                <a:defRPr/>
              </a:pPr>
              <a:endParaRPr lang="fr-FR" sz="1100" dirty="0">
                <a:latin typeface="Arial" panose="020B0604020202020204" pitchFamily="34" charset="0"/>
                <a:cs typeface="Arial" panose="020B0604020202020204" pitchFamily="34" charset="0"/>
              </a:endParaRPr>
            </a:p>
          </p:txBody>
        </p:sp>
      </p:grpSp>
      <p:pic>
        <p:nvPicPr>
          <p:cNvPr id="26" name="Image 25">
            <a:extLst>
              <a:ext uri="{FF2B5EF4-FFF2-40B4-BE49-F238E27FC236}">
                <a16:creationId xmlns:a16="http://schemas.microsoft.com/office/drawing/2014/main" id="{758BA1A7-7279-4985-A269-91A8464A542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523448" y="3828626"/>
            <a:ext cx="1116000" cy="1116000"/>
          </a:xfrm>
          <a:prstGeom prst="rect">
            <a:avLst/>
          </a:prstGeom>
          <a:ln>
            <a:noFill/>
          </a:ln>
        </p:spPr>
      </p:pic>
    </p:spTree>
    <p:extLst>
      <p:ext uri="{BB962C8B-B14F-4D97-AF65-F5344CB8AC3E}">
        <p14:creationId xmlns:p14="http://schemas.microsoft.com/office/powerpoint/2010/main" val="1069354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31</a:t>
            </a:fld>
            <a:endParaRPr lang="fr-FR" dirty="0"/>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3731629" y="438127"/>
            <a:ext cx="209272" cy="59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Espace réservé du texte 90">
            <a:extLst>
              <a:ext uri="{FF2B5EF4-FFF2-40B4-BE49-F238E27FC236}">
                <a16:creationId xmlns:a16="http://schemas.microsoft.com/office/drawing/2014/main" id="{5E944899-6DEC-41A6-84D0-5E9CC94EF87F}"/>
              </a:ext>
            </a:extLst>
          </p:cNvPr>
          <p:cNvSpPr txBox="1">
            <a:spLocks/>
          </p:cNvSpPr>
          <p:nvPr/>
        </p:nvSpPr>
        <p:spPr>
          <a:xfrm>
            <a:off x="873918" y="2452408"/>
            <a:ext cx="3434216" cy="1245790"/>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a:t>
            </a:r>
          </a:p>
          <a:p>
            <a:pPr lvl="0">
              <a:lnSpc>
                <a:spcPct val="85000"/>
              </a:lnSpc>
            </a:pPr>
            <a:r>
              <a:rPr lang="fr-FR" sz="2200" cap="all" dirty="0">
                <a:latin typeface="Arial Black" panose="020B0604020202020204" pitchFamily="34" charset="0"/>
                <a:cs typeface="Arial Black" panose="020B0604020202020204" pitchFamily="34" charset="0"/>
              </a:rPr>
              <a:t>PLATEFORMES GROUPE &amp; REFERENCES</a:t>
            </a:r>
          </a:p>
        </p:txBody>
      </p:sp>
      <p:cxnSp>
        <p:nvCxnSpPr>
          <p:cNvPr id="34" name="Connecteur droit 33">
            <a:extLst>
              <a:ext uri="{FF2B5EF4-FFF2-40B4-BE49-F238E27FC236}">
                <a16:creationId xmlns:a16="http://schemas.microsoft.com/office/drawing/2014/main" id="{E7C6FBDD-A2A5-4F99-A268-8B28D0E3FEEA}"/>
              </a:ext>
            </a:extLst>
          </p:cNvPr>
          <p:cNvCxnSpPr>
            <a:cxnSpLocks/>
            <a:endCxn id="54" idx="0"/>
          </p:cNvCxnSpPr>
          <p:nvPr/>
        </p:nvCxnSpPr>
        <p:spPr>
          <a:xfrm>
            <a:off x="5075175" y="395465"/>
            <a:ext cx="0" cy="25581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648B3633-3214-4D70-8A24-BBA3790BEF72}"/>
              </a:ext>
            </a:extLst>
          </p:cNvPr>
          <p:cNvCxnSpPr>
            <a:cxnSpLocks/>
            <a:stCxn id="54" idx="2"/>
            <a:endCxn id="48" idx="0"/>
          </p:cNvCxnSpPr>
          <p:nvPr/>
        </p:nvCxnSpPr>
        <p:spPr>
          <a:xfrm>
            <a:off x="5075175" y="1889214"/>
            <a:ext cx="0" cy="2087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93DE620E-0D7B-4086-A722-0512A44AD703}"/>
              </a:ext>
            </a:extLst>
          </p:cNvPr>
          <p:cNvCxnSpPr>
            <a:cxnSpLocks/>
            <a:stCxn id="48" idx="2"/>
            <a:endCxn id="62" idx="0"/>
          </p:cNvCxnSpPr>
          <p:nvPr/>
        </p:nvCxnSpPr>
        <p:spPr>
          <a:xfrm>
            <a:off x="5075175" y="3335902"/>
            <a:ext cx="0" cy="22023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C3F33F38-8E80-4E10-89D1-17C1D03713A4}"/>
              </a:ext>
            </a:extLst>
          </p:cNvPr>
          <p:cNvCxnSpPr>
            <a:cxnSpLocks/>
            <a:stCxn id="62" idx="2"/>
          </p:cNvCxnSpPr>
          <p:nvPr/>
        </p:nvCxnSpPr>
        <p:spPr>
          <a:xfrm>
            <a:off x="5075175" y="4794073"/>
            <a:ext cx="0" cy="2087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Groupe 46">
            <a:extLst>
              <a:ext uri="{FF2B5EF4-FFF2-40B4-BE49-F238E27FC236}">
                <a16:creationId xmlns:a16="http://schemas.microsoft.com/office/drawing/2014/main" id="{A423F76D-71D0-4400-9D9B-A8DB8A52B609}"/>
              </a:ext>
            </a:extLst>
          </p:cNvPr>
          <p:cNvGrpSpPr/>
          <p:nvPr/>
        </p:nvGrpSpPr>
        <p:grpSpPr>
          <a:xfrm>
            <a:off x="4456209" y="2097970"/>
            <a:ext cx="7090749" cy="1237932"/>
            <a:chOff x="4456209" y="2834236"/>
            <a:chExt cx="7090749" cy="1237932"/>
          </a:xfrm>
        </p:grpSpPr>
        <p:sp>
          <p:nvSpPr>
            <p:cNvPr id="48" name="Rectangle 47">
              <a:extLst>
                <a:ext uri="{FF2B5EF4-FFF2-40B4-BE49-F238E27FC236}">
                  <a16:creationId xmlns:a16="http://schemas.microsoft.com/office/drawing/2014/main" id="{96C166A2-6279-4A5B-8BE5-FECC63104C30}"/>
                </a:ext>
              </a:extLst>
            </p:cNvPr>
            <p:cNvSpPr/>
            <p:nvPr/>
          </p:nvSpPr>
          <p:spPr>
            <a:xfrm>
              <a:off x="4456209" y="2834236"/>
              <a:ext cx="1237932" cy="1237932"/>
            </a:xfrm>
            <a:prstGeom prst="rect">
              <a:avLst/>
            </a:prstGeom>
            <a:noFill/>
            <a:ln w="25400">
              <a:solidFill>
                <a:srgbClr val="F58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831F37B2-A483-4E74-A3E0-A4A33D8C3671}"/>
                </a:ext>
              </a:extLst>
            </p:cNvPr>
            <p:cNvSpPr/>
            <p:nvPr/>
          </p:nvSpPr>
          <p:spPr>
            <a:xfrm>
              <a:off x="5950626" y="2979056"/>
              <a:ext cx="5596332" cy="98488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rgbClr val="F58A3D"/>
                  </a:solidFill>
                  <a:effectLst/>
                  <a:uLnTx/>
                  <a:uFillTx/>
                  <a:latin typeface="Arial Black" panose="020B0604020202020204" pitchFamily="34" charset="0"/>
                  <a:ea typeface="+mn-ea"/>
                  <a:cs typeface="Arial Black" panose="020B0604020202020204" pitchFamily="34" charset="0"/>
                </a:rPr>
                <a:t>COMMONAPI</a:t>
              </a:r>
              <a:endParaRPr kumimoji="0" lang="fr-FR" sz="1400" b="1" i="0" u="none" strike="noStrike" kern="1200" cap="none" spc="0" normalizeH="0" noProof="0" dirty="0">
                <a:ln>
                  <a:noFill/>
                </a:ln>
                <a:solidFill>
                  <a:srgbClr val="F58A3D"/>
                </a:solidFill>
                <a:effectLst/>
                <a:uLnTx/>
                <a:uFillTx/>
                <a:latin typeface="Arial Black" panose="020B0604020202020204" pitchFamily="34" charset="0"/>
                <a:ea typeface="+mn-ea"/>
                <a:cs typeface="Arial Black" panose="020B0604020202020204" pitchFamily="34" charset="0"/>
              </a:endParaRPr>
            </a:p>
            <a:p>
              <a:pPr lvl="0">
                <a:defRPr/>
              </a:pPr>
              <a:r>
                <a:rPr lang="fr-FR" sz="1100" b="1" dirty="0">
                  <a:solidFill>
                    <a:srgbClr val="E7E6E6">
                      <a:lumMod val="25000"/>
                    </a:srgbClr>
                  </a:solidFill>
                  <a:latin typeface="Arial" panose="020B0604020202020204" pitchFamily="34" charset="0"/>
                  <a:cs typeface="Arial" panose="020B0604020202020204" pitchFamily="34" charset="0"/>
                </a:rPr>
                <a:t>Le CommonAPI permet d’exposer des API d’une organisation et d’en gérer les accès pour toutes ses entités, ses clients et ses partenaires externes, afin de partager des données ou des services.</a:t>
              </a:r>
            </a:p>
            <a:p>
              <a:pPr marL="171450" lvl="0" indent="-171450">
                <a:buClr>
                  <a:srgbClr val="F58A3D"/>
                </a:buClr>
                <a:buFont typeface="Arial" panose="020B0604020202020204" pitchFamily="34" charset="0"/>
                <a:buChar char="•"/>
                <a:defRPr/>
              </a:pPr>
              <a:r>
                <a:rPr lang="fr-FR" sz="1100" dirty="0">
                  <a:solidFill>
                    <a:srgbClr val="000000"/>
                  </a:solidFill>
                  <a:latin typeface="Arial" panose="020B0604020202020204" pitchFamily="34" charset="0"/>
                  <a:cs typeface="Arial" panose="020B0604020202020204" pitchFamily="34" charset="0"/>
                </a:rPr>
                <a:t>4 millions de requêtes par mois</a:t>
              </a:r>
            </a:p>
          </p:txBody>
        </p:sp>
      </p:grpSp>
      <p:cxnSp>
        <p:nvCxnSpPr>
          <p:cNvPr id="51" name="Connecteur droit 50">
            <a:extLst>
              <a:ext uri="{FF2B5EF4-FFF2-40B4-BE49-F238E27FC236}">
                <a16:creationId xmlns:a16="http://schemas.microsoft.com/office/drawing/2014/main" id="{E29937D5-7E81-4BA1-80C2-61EA5F596791}"/>
              </a:ext>
            </a:extLst>
          </p:cNvPr>
          <p:cNvCxnSpPr>
            <a:cxnSpLocks/>
          </p:cNvCxnSpPr>
          <p:nvPr/>
        </p:nvCxnSpPr>
        <p:spPr>
          <a:xfrm>
            <a:off x="6079510" y="1920945"/>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049EAF2F-2344-4168-89F5-FBAB739703F6}"/>
              </a:ext>
            </a:extLst>
          </p:cNvPr>
          <p:cNvCxnSpPr>
            <a:cxnSpLocks/>
          </p:cNvCxnSpPr>
          <p:nvPr/>
        </p:nvCxnSpPr>
        <p:spPr>
          <a:xfrm>
            <a:off x="6079510" y="3429000"/>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53" name="Groupe 52">
            <a:extLst>
              <a:ext uri="{FF2B5EF4-FFF2-40B4-BE49-F238E27FC236}">
                <a16:creationId xmlns:a16="http://schemas.microsoft.com/office/drawing/2014/main" id="{D7029039-315C-49D7-9CEC-B41FC288B19E}"/>
              </a:ext>
            </a:extLst>
          </p:cNvPr>
          <p:cNvGrpSpPr/>
          <p:nvPr/>
        </p:nvGrpSpPr>
        <p:grpSpPr>
          <a:xfrm>
            <a:off x="4456209" y="651282"/>
            <a:ext cx="7218340" cy="1237932"/>
            <a:chOff x="4456209" y="1092783"/>
            <a:chExt cx="7218340" cy="1237932"/>
          </a:xfrm>
        </p:grpSpPr>
        <p:sp>
          <p:nvSpPr>
            <p:cNvPr id="54" name="Rectangle 53">
              <a:extLst>
                <a:ext uri="{FF2B5EF4-FFF2-40B4-BE49-F238E27FC236}">
                  <a16:creationId xmlns:a16="http://schemas.microsoft.com/office/drawing/2014/main" id="{29779716-356C-43B1-840D-986FFA2EEA0B}"/>
                </a:ext>
              </a:extLst>
            </p:cNvPr>
            <p:cNvSpPr/>
            <p:nvPr/>
          </p:nvSpPr>
          <p:spPr>
            <a:xfrm>
              <a:off x="4456209" y="1092783"/>
              <a:ext cx="1237932" cy="1237932"/>
            </a:xfrm>
            <a:prstGeom prst="rect">
              <a:avLst/>
            </a:prstGeom>
            <a:noFill/>
            <a:ln w="25400">
              <a:solidFill>
                <a:srgbClr val="F58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EB0198A7-EDEA-48E4-86AA-511974984DB6}"/>
                </a:ext>
              </a:extLst>
            </p:cNvPr>
            <p:cNvSpPr/>
            <p:nvPr/>
          </p:nvSpPr>
          <p:spPr>
            <a:xfrm>
              <a:off x="5950625" y="1195777"/>
              <a:ext cx="5723924" cy="98488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F58A3D"/>
                  </a:solidFill>
                  <a:latin typeface="Arial Black" panose="020B0604020202020204" pitchFamily="34" charset="0"/>
                  <a:cs typeface="Arial Black" panose="020B0604020202020204" pitchFamily="34" charset="0"/>
                </a:rPr>
                <a:t>LIVIN</a:t>
              </a:r>
            </a:p>
            <a:p>
              <a:pPr>
                <a:defRPr/>
              </a:pPr>
              <a:r>
                <a:rPr lang="fr-FR" sz="1100" b="1" dirty="0">
                  <a:solidFill>
                    <a:srgbClr val="E7E6E6">
                      <a:lumMod val="25000"/>
                    </a:srgbClr>
                  </a:solidFill>
                  <a:latin typeface="Arial" panose="020B0604020202020204" pitchFamily="34" charset="0"/>
                  <a:cs typeface="Arial" panose="020B0604020202020204" pitchFamily="34" charset="0"/>
                </a:rPr>
                <a:t>Solution de smart-city permettant de connecter les infrastructures, d'exploiter des services en temps réel et de planifier des scénarios à long-terme</a:t>
              </a:r>
              <a:endParaRPr kumimoji="0" lang="fr-FR" sz="1100" b="1"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F58A3D"/>
                </a:buClr>
                <a:buSzTx/>
                <a:buFont typeface="Arial" panose="020B0604020202020204" pitchFamily="34" charset="0"/>
                <a:buChar char="•"/>
                <a:tabLst/>
                <a:defRPr/>
              </a:pPr>
              <a:r>
                <a:rPr lang="fr-FR" sz="1100" baseline="0" dirty="0">
                  <a:latin typeface="Arial" panose="020B0604020202020204" pitchFamily="34" charset="0"/>
                  <a:cs typeface="Arial" panose="020B0604020202020204" pitchFamily="34" charset="0"/>
                </a:rPr>
                <a:t>Angers Loire métropole - 300 000 habitants / 50 000 équipements / 20 To sur 12 ans</a:t>
              </a:r>
            </a:p>
            <a:p>
              <a:pPr marL="171450" lvl="0" indent="-171450">
                <a:buClr>
                  <a:srgbClr val="F58A3D"/>
                </a:buClr>
                <a:buFont typeface="Arial" panose="020B0604020202020204" pitchFamily="34" charset="0"/>
                <a:buChar char="•"/>
                <a:defRPr/>
              </a:pPr>
              <a:r>
                <a:rPr lang="fr-FR" sz="1100" dirty="0">
                  <a:latin typeface="Arial" panose="020B0604020202020204" pitchFamily="34" charset="0"/>
                  <a:cs typeface="Arial" panose="020B0604020202020204" pitchFamily="34" charset="0"/>
                </a:rPr>
                <a:t>5 déploiements dans 3 pays : La Baule, Nîmes et Angers FR, Livourne IT, Grimsby GB</a:t>
              </a:r>
              <a:endParaRPr lang="fr-FR" sz="1100" baseline="0" dirty="0">
                <a:latin typeface="Arial" panose="020B0604020202020204" pitchFamily="34" charset="0"/>
                <a:cs typeface="Arial" panose="020B0604020202020204" pitchFamily="34" charset="0"/>
              </a:endParaRPr>
            </a:p>
          </p:txBody>
        </p:sp>
      </p:grpSp>
      <p:grpSp>
        <p:nvGrpSpPr>
          <p:cNvPr id="56" name="Groupe 55">
            <a:extLst>
              <a:ext uri="{FF2B5EF4-FFF2-40B4-BE49-F238E27FC236}">
                <a16:creationId xmlns:a16="http://schemas.microsoft.com/office/drawing/2014/main" id="{7D7A4A16-2344-41D8-A1B7-7884409C9F21}"/>
              </a:ext>
            </a:extLst>
          </p:cNvPr>
          <p:cNvGrpSpPr/>
          <p:nvPr/>
        </p:nvGrpSpPr>
        <p:grpSpPr>
          <a:xfrm>
            <a:off x="4465518" y="5002829"/>
            <a:ext cx="1237932" cy="1237932"/>
            <a:chOff x="4456209" y="1273647"/>
            <a:chExt cx="1237932" cy="1237932"/>
          </a:xfrm>
        </p:grpSpPr>
        <p:sp>
          <p:nvSpPr>
            <p:cNvPr id="57" name="Rectangle 56">
              <a:extLst>
                <a:ext uri="{FF2B5EF4-FFF2-40B4-BE49-F238E27FC236}">
                  <a16:creationId xmlns:a16="http://schemas.microsoft.com/office/drawing/2014/main" id="{1DB89E22-B35E-48EB-98DC-D47D5A3FA622}"/>
                </a:ext>
              </a:extLst>
            </p:cNvPr>
            <p:cNvSpPr/>
            <p:nvPr/>
          </p:nvSpPr>
          <p:spPr>
            <a:xfrm>
              <a:off x="4456209" y="1273647"/>
              <a:ext cx="1237932" cy="1237932"/>
            </a:xfrm>
            <a:prstGeom prst="rect">
              <a:avLst/>
            </a:prstGeom>
            <a:noFill/>
            <a:ln w="25400">
              <a:solidFill>
                <a:srgbClr val="F58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8" name="Image 57">
              <a:extLst>
                <a:ext uri="{FF2B5EF4-FFF2-40B4-BE49-F238E27FC236}">
                  <a16:creationId xmlns:a16="http://schemas.microsoft.com/office/drawing/2014/main" id="{1999CE3D-6B19-40BF-819E-84D3C5E1D3E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17464" y="1346558"/>
              <a:ext cx="1110280" cy="1090747"/>
            </a:xfrm>
            <a:prstGeom prst="rect">
              <a:avLst/>
            </a:prstGeom>
            <a:ln>
              <a:noFill/>
            </a:ln>
          </p:spPr>
        </p:pic>
      </p:grpSp>
      <p:sp>
        <p:nvSpPr>
          <p:cNvPr id="59" name="Rectangle 58">
            <a:extLst>
              <a:ext uri="{FF2B5EF4-FFF2-40B4-BE49-F238E27FC236}">
                <a16:creationId xmlns:a16="http://schemas.microsoft.com/office/drawing/2014/main" id="{D458E044-EA73-4AF9-8A16-A6763AE14421}"/>
              </a:ext>
            </a:extLst>
          </p:cNvPr>
          <p:cNvSpPr/>
          <p:nvPr/>
        </p:nvSpPr>
        <p:spPr>
          <a:xfrm>
            <a:off x="5959933" y="4979240"/>
            <a:ext cx="5815755" cy="132343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58A3D"/>
                </a:solidFill>
                <a:effectLst/>
                <a:uLnTx/>
                <a:uFillTx/>
                <a:latin typeface="Arial Black" panose="020B0604020202020204" pitchFamily="34" charset="0"/>
                <a:ea typeface="+mn-ea"/>
                <a:cs typeface="Arial Black" panose="020B0604020202020204" pitchFamily="34" charset="0"/>
              </a:rPr>
              <a:t>AGATHE</a:t>
            </a:r>
          </a:p>
          <a:p>
            <a:pPr lvl="0">
              <a:defRPr/>
            </a:pPr>
            <a:r>
              <a:rPr lang="fr-FR" sz="1100" b="1" dirty="0">
                <a:solidFill>
                  <a:srgbClr val="E7E6E6">
                    <a:lumMod val="25000"/>
                  </a:srgbClr>
                </a:solidFill>
                <a:latin typeface="Arial" panose="020B0604020202020204" pitchFamily="34" charset="0"/>
                <a:cs typeface="Arial" panose="020B0604020202020204" pitchFamily="34" charset="0"/>
              </a:rPr>
              <a:t>Agathe est une solution de maintenance prédictive dédiée aux équipements CVC. </a:t>
            </a:r>
          </a:p>
          <a:p>
            <a:pPr lvl="0">
              <a:defRPr/>
            </a:pPr>
            <a:r>
              <a:rPr lang="fr-FR" sz="1100" b="1" dirty="0">
                <a:solidFill>
                  <a:srgbClr val="E7E6E6">
                    <a:lumMod val="25000"/>
                  </a:srgbClr>
                </a:solidFill>
                <a:latin typeface="Arial" panose="020B0604020202020204" pitchFamily="34" charset="0"/>
                <a:cs typeface="Arial" panose="020B0604020202020204" pitchFamily="34" charset="0"/>
              </a:rPr>
              <a:t>Cette solution est basée sur la remontée de données et le calcul algorithmique.</a:t>
            </a:r>
          </a:p>
          <a:p>
            <a:pPr lvl="0">
              <a:defRPr/>
            </a:pPr>
            <a:r>
              <a:rPr lang="fr-FR" sz="1100" b="1" dirty="0">
                <a:solidFill>
                  <a:srgbClr val="E7E6E6">
                    <a:lumMod val="25000"/>
                  </a:srgbClr>
                </a:solidFill>
                <a:latin typeface="Arial" panose="020B0604020202020204" pitchFamily="34" charset="0"/>
                <a:cs typeface="Arial" panose="020B0604020202020204" pitchFamily="34" charset="0"/>
              </a:rPr>
              <a:t>La solution apprend un modèle de fonctionnement d’un équipement et émet des </a:t>
            </a:r>
          </a:p>
          <a:p>
            <a:pPr lvl="0">
              <a:defRPr/>
            </a:pPr>
            <a:r>
              <a:rPr lang="fr-FR" sz="1100" b="1" dirty="0">
                <a:solidFill>
                  <a:srgbClr val="E7E6E6">
                    <a:lumMod val="25000"/>
                  </a:srgbClr>
                </a:solidFill>
                <a:latin typeface="Arial" panose="020B0604020202020204" pitchFamily="34" charset="0"/>
                <a:cs typeface="Arial" panose="020B0604020202020204" pitchFamily="34" charset="0"/>
              </a:rPr>
              <a:t>alertes lorsque celui si sort du fonctionnent prédit.</a:t>
            </a:r>
          </a:p>
          <a:p>
            <a:pPr marL="171450" marR="0" lvl="0" indent="-171450" algn="l" defTabSz="914400" rtl="0" eaLnBrk="1" fontAlgn="auto" latinLnBrk="0" hangingPunct="1">
              <a:lnSpc>
                <a:spcPct val="100000"/>
              </a:lnSpc>
              <a:spcBef>
                <a:spcPts val="0"/>
              </a:spcBef>
              <a:spcAft>
                <a:spcPts val="0"/>
              </a:spcAft>
              <a:buClr>
                <a:srgbClr val="F58A3D"/>
              </a:buClr>
              <a:buSzTx/>
              <a:buFont typeface="Wingdings" pitchFamily="2" charset="2"/>
              <a:buChar char="§"/>
              <a:tabLst/>
              <a:defRPr/>
            </a:pPr>
            <a:r>
              <a:rPr kumimoji="0" lang="fr-FR"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Center Parc</a:t>
            </a:r>
          </a:p>
          <a:p>
            <a:pPr marL="171450" marR="0" lvl="0" indent="-171450" algn="l" defTabSz="914400" rtl="0" eaLnBrk="1" fontAlgn="auto" latinLnBrk="0" hangingPunct="1">
              <a:lnSpc>
                <a:spcPct val="100000"/>
              </a:lnSpc>
              <a:spcBef>
                <a:spcPts val="0"/>
              </a:spcBef>
              <a:spcAft>
                <a:spcPts val="0"/>
              </a:spcAft>
              <a:buClr>
                <a:srgbClr val="F58A3D"/>
              </a:buClr>
              <a:buSzTx/>
              <a:buFont typeface="Wingdings" pitchFamily="2" charset="2"/>
              <a:buChar char="§"/>
              <a:tabLst/>
              <a:defRPr/>
            </a:pPr>
            <a:r>
              <a:rPr kumimoji="0" lang="fr-FR"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Préfecture de Police </a:t>
            </a:r>
          </a:p>
        </p:txBody>
      </p:sp>
      <p:pic>
        <p:nvPicPr>
          <p:cNvPr id="60" name="Picture 13" descr="RÃ©sultat de recherche d'images pour &quot;digital pharma factory&quot;">
            <a:extLst>
              <a:ext uri="{FF2B5EF4-FFF2-40B4-BE49-F238E27FC236}">
                <a16:creationId xmlns:a16="http://schemas.microsoft.com/office/drawing/2014/main" id="{FB5C47FF-FC00-43BB-BE58-DEAE1783BA5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19527" y="5073857"/>
            <a:ext cx="1114844" cy="1090747"/>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e 60">
            <a:extLst>
              <a:ext uri="{FF2B5EF4-FFF2-40B4-BE49-F238E27FC236}">
                <a16:creationId xmlns:a16="http://schemas.microsoft.com/office/drawing/2014/main" id="{516DB518-9931-49EF-89F6-09CB964809A2}"/>
              </a:ext>
            </a:extLst>
          </p:cNvPr>
          <p:cNvGrpSpPr/>
          <p:nvPr/>
        </p:nvGrpSpPr>
        <p:grpSpPr>
          <a:xfrm>
            <a:off x="4456209" y="3556141"/>
            <a:ext cx="6899363" cy="1237932"/>
            <a:chOff x="4456209" y="4521802"/>
            <a:chExt cx="6899363" cy="1237932"/>
          </a:xfrm>
        </p:grpSpPr>
        <p:sp>
          <p:nvSpPr>
            <p:cNvPr id="62" name="Rectangle 61">
              <a:extLst>
                <a:ext uri="{FF2B5EF4-FFF2-40B4-BE49-F238E27FC236}">
                  <a16:creationId xmlns:a16="http://schemas.microsoft.com/office/drawing/2014/main" id="{19897924-100E-4E72-A058-02B010443A30}"/>
                </a:ext>
              </a:extLst>
            </p:cNvPr>
            <p:cNvSpPr/>
            <p:nvPr/>
          </p:nvSpPr>
          <p:spPr>
            <a:xfrm>
              <a:off x="4456209" y="4521802"/>
              <a:ext cx="1237932" cy="1237932"/>
            </a:xfrm>
            <a:prstGeom prst="rect">
              <a:avLst/>
            </a:prstGeom>
            <a:noFill/>
            <a:ln w="25400">
              <a:solidFill>
                <a:srgbClr val="F58A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BAC424A8-1484-4E1C-A25D-492EAD52C0D9}"/>
                </a:ext>
              </a:extLst>
            </p:cNvPr>
            <p:cNvSpPr/>
            <p:nvPr/>
          </p:nvSpPr>
          <p:spPr>
            <a:xfrm>
              <a:off x="5959933" y="4761977"/>
              <a:ext cx="5395639" cy="815608"/>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rgbClr val="F58A3D"/>
                  </a:solidFill>
                  <a:effectLst/>
                  <a:uLnTx/>
                  <a:uFillTx/>
                  <a:latin typeface="Arial" panose="020B0604020202020204" pitchFamily="34" charset="0"/>
                  <a:cs typeface="Arial" panose="020B0604020202020204" pitchFamily="34" charset="0"/>
                </a:rPr>
                <a:t>VDH</a:t>
              </a:r>
              <a:endParaRPr kumimoji="0" lang="fr-FR" sz="1400" b="1" i="0" u="none" strike="noStrike" kern="1200" cap="none" spc="0" normalizeH="0" noProof="0" dirty="0">
                <a:ln>
                  <a:noFill/>
                </a:ln>
                <a:solidFill>
                  <a:srgbClr val="F58A3D"/>
                </a:solidFill>
                <a:effectLst/>
                <a:uLnTx/>
                <a:uFillTx/>
                <a:latin typeface="Arial" panose="020B0604020202020204" pitchFamily="34" charset="0"/>
                <a:cs typeface="Arial" panose="020B0604020202020204" pitchFamily="34" charset="0"/>
              </a:endParaRPr>
            </a:p>
            <a:p>
              <a:pPr>
                <a:defRPr/>
              </a:pPr>
              <a:r>
                <a:rPr lang="fr-FR" sz="1100" b="1" dirty="0">
                  <a:latin typeface="Arial" panose="020B0604020202020204" pitchFamily="34" charset="0"/>
                  <a:cs typeface="Arial" panose="020B0604020202020204" pitchFamily="34" charset="0"/>
                </a:rPr>
                <a:t>Un environnement mutualisé, structuré en verticaux métiers adossés à un </a:t>
              </a:r>
              <a:r>
                <a:rPr lang="fr-FR" sz="1100" b="1" dirty="0" err="1">
                  <a:latin typeface="Arial" panose="020B0604020202020204" pitchFamily="34" charset="0"/>
                  <a:cs typeface="Arial" panose="020B0604020202020204" pitchFamily="34" charset="0"/>
                </a:rPr>
                <a:t>backbone</a:t>
              </a:r>
              <a:r>
                <a:rPr lang="fr-FR" sz="1100" b="1" dirty="0">
                  <a:latin typeface="Arial" panose="020B0604020202020204" pitchFamily="34" charset="0"/>
                  <a:cs typeface="Arial" panose="020B0604020202020204" pitchFamily="34" charset="0"/>
                </a:rPr>
                <a:t> de données communes et harmonisées pour accélérer l'accès à la data et à ses méthodologies d'exploitation.</a:t>
              </a:r>
            </a:p>
          </p:txBody>
        </p:sp>
      </p:grpSp>
      <p:cxnSp>
        <p:nvCxnSpPr>
          <p:cNvPr id="64" name="Connecteur droit 63">
            <a:extLst>
              <a:ext uri="{FF2B5EF4-FFF2-40B4-BE49-F238E27FC236}">
                <a16:creationId xmlns:a16="http://schemas.microsoft.com/office/drawing/2014/main" id="{13A7DE91-FC75-46E8-871E-AA35A24FD4C3}"/>
              </a:ext>
            </a:extLst>
          </p:cNvPr>
          <p:cNvCxnSpPr>
            <a:cxnSpLocks/>
          </p:cNvCxnSpPr>
          <p:nvPr/>
        </p:nvCxnSpPr>
        <p:spPr>
          <a:xfrm>
            <a:off x="6079510" y="4794073"/>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220E2C6B-5E1E-4FDD-8EFE-C4979B7CCE16}"/>
              </a:ext>
            </a:extLst>
          </p:cNvPr>
          <p:cNvCxnSpPr>
            <a:cxnSpLocks/>
          </p:cNvCxnSpPr>
          <p:nvPr/>
        </p:nvCxnSpPr>
        <p:spPr>
          <a:xfrm>
            <a:off x="5073927" y="6250352"/>
            <a:ext cx="0" cy="2087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6" name="Picture 13">
            <a:extLst>
              <a:ext uri="{FF2B5EF4-FFF2-40B4-BE49-F238E27FC236}">
                <a16:creationId xmlns:a16="http://schemas.microsoft.com/office/drawing/2014/main" id="{F6C4ED66-223E-4DAB-A974-FAC5FE1611A9}"/>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4519527" y="722234"/>
            <a:ext cx="1108800" cy="1108800"/>
          </a:xfrm>
          <a:prstGeom prst="rect">
            <a:avLst/>
          </a:prstGeom>
          <a:noFill/>
          <a:extLst>
            <a:ext uri="{909E8E84-426E-40DD-AFC4-6F175D3DCCD1}">
              <a14:hiddenFill xmlns:a14="http://schemas.microsoft.com/office/drawing/2010/main">
                <a:solidFill>
                  <a:srgbClr val="FFFFFF"/>
                </a:solidFill>
              </a14:hiddenFill>
            </a:ext>
          </a:extLst>
        </p:spPr>
      </p:pic>
      <p:pic>
        <p:nvPicPr>
          <p:cNvPr id="67" name="Espace réservé du contenu 6">
            <a:extLst>
              <a:ext uri="{FF2B5EF4-FFF2-40B4-BE49-F238E27FC236}">
                <a16:creationId xmlns:a16="http://schemas.microsoft.com/office/drawing/2014/main" id="{41DB9036-145C-4889-A1DE-53A3FAA8FB55}"/>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rot="16200000">
            <a:off x="4519142" y="2162538"/>
            <a:ext cx="1109566" cy="11087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Image 67">
            <a:extLst>
              <a:ext uri="{FF2B5EF4-FFF2-40B4-BE49-F238E27FC236}">
                <a16:creationId xmlns:a16="http://schemas.microsoft.com/office/drawing/2014/main" id="{174B11DC-B99F-4A9E-AAAF-CF282D3EA7F7}"/>
              </a:ext>
            </a:extLst>
          </p:cNvPr>
          <p:cNvPicPr>
            <a:picLocks/>
          </p:cNvPicPr>
          <p:nvPr/>
        </p:nvPicPr>
        <p:blipFill rotWithShape="1">
          <a:blip r:embed="rId7">
            <a:extLst>
              <a:ext uri="{28A0092B-C50C-407E-A947-70E740481C1C}">
                <a14:useLocalDpi xmlns:a14="http://schemas.microsoft.com/office/drawing/2010/main"/>
              </a:ext>
            </a:extLst>
          </a:blip>
          <a:srcRect/>
          <a:stretch/>
        </p:blipFill>
        <p:spPr>
          <a:xfrm>
            <a:off x="4519527" y="3623025"/>
            <a:ext cx="1108800" cy="1108800"/>
          </a:xfrm>
          <a:prstGeom prst="rect">
            <a:avLst/>
          </a:prstGeom>
        </p:spPr>
      </p:pic>
    </p:spTree>
    <p:extLst>
      <p:ext uri="{BB962C8B-B14F-4D97-AF65-F5344CB8AC3E}">
        <p14:creationId xmlns:p14="http://schemas.microsoft.com/office/powerpoint/2010/main" val="1735020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32</a:t>
            </a:fld>
            <a:endParaRPr lang="fr-FR" dirty="0"/>
          </a:p>
        </p:txBody>
      </p:sp>
      <p:sp>
        <p:nvSpPr>
          <p:cNvPr id="29" name="Espace réservé du texte 90">
            <a:extLst>
              <a:ext uri="{FF2B5EF4-FFF2-40B4-BE49-F238E27FC236}">
                <a16:creationId xmlns:a16="http://schemas.microsoft.com/office/drawing/2014/main" id="{F9501E55-4EDC-49ED-AF69-527A814EA5E8}"/>
              </a:ext>
            </a:extLst>
          </p:cNvPr>
          <p:cNvSpPr txBox="1">
            <a:spLocks/>
          </p:cNvSpPr>
          <p:nvPr/>
        </p:nvSpPr>
        <p:spPr>
          <a:xfrm>
            <a:off x="873918" y="3030531"/>
            <a:ext cx="3294088"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pPr>
            <a:r>
              <a:rPr lang="fr-FR" sz="2200" cap="all" dirty="0">
                <a:latin typeface="Arial Black" panose="020B0604020202020204" pitchFamily="34" charset="0"/>
                <a:cs typeface="Arial Black" panose="020B0604020202020204" pitchFamily="34" charset="0"/>
              </a:rPr>
              <a:t>CHIFFRES CLES</a:t>
            </a:r>
          </a:p>
        </p:txBody>
      </p:sp>
      <p:pic>
        <p:nvPicPr>
          <p:cNvPr id="30" name="Image 25">
            <a:extLst>
              <a:ext uri="{FF2B5EF4-FFF2-40B4-BE49-F238E27FC236}">
                <a16:creationId xmlns:a16="http://schemas.microsoft.com/office/drawing/2014/main" id="{162AF324-8BC2-4865-8AF5-86923EAD2B9F}"/>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4310179" y="438127"/>
            <a:ext cx="209272" cy="59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à coins arrondis 157">
            <a:extLst>
              <a:ext uri="{FF2B5EF4-FFF2-40B4-BE49-F238E27FC236}">
                <a16:creationId xmlns:a16="http://schemas.microsoft.com/office/drawing/2014/main" id="{5588C2D8-82E3-474C-831E-C747DA823089}"/>
              </a:ext>
            </a:extLst>
          </p:cNvPr>
          <p:cNvSpPr/>
          <p:nvPr/>
        </p:nvSpPr>
        <p:spPr>
          <a:xfrm>
            <a:off x="4562611" y="1141134"/>
            <a:ext cx="2174613" cy="14535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28" name="Rectangle à coins arrondis 157">
            <a:extLst>
              <a:ext uri="{FF2B5EF4-FFF2-40B4-BE49-F238E27FC236}">
                <a16:creationId xmlns:a16="http://schemas.microsoft.com/office/drawing/2014/main" id="{604F1948-4255-4938-A1F5-3D5ACBD2E614}"/>
              </a:ext>
            </a:extLst>
          </p:cNvPr>
          <p:cNvSpPr/>
          <p:nvPr/>
        </p:nvSpPr>
        <p:spPr>
          <a:xfrm>
            <a:off x="6945800" y="1141133"/>
            <a:ext cx="2174613" cy="14535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31" name="Rectangle à coins arrondis 157">
            <a:extLst>
              <a:ext uri="{FF2B5EF4-FFF2-40B4-BE49-F238E27FC236}">
                <a16:creationId xmlns:a16="http://schemas.microsoft.com/office/drawing/2014/main" id="{9EBB8D9E-44E6-4A63-82C6-619536DA4D25}"/>
              </a:ext>
            </a:extLst>
          </p:cNvPr>
          <p:cNvSpPr/>
          <p:nvPr/>
        </p:nvSpPr>
        <p:spPr>
          <a:xfrm>
            <a:off x="9328988" y="1153478"/>
            <a:ext cx="2174613" cy="14535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BE868D36-B4CA-47D3-B972-AC75FDB59B62}"/>
              </a:ext>
            </a:extLst>
          </p:cNvPr>
          <p:cNvSpPr/>
          <p:nvPr/>
        </p:nvSpPr>
        <p:spPr>
          <a:xfrm>
            <a:off x="4562611" y="1141133"/>
            <a:ext cx="2174614" cy="1453586"/>
          </a:xfrm>
          <a:prstGeom prst="rect">
            <a:avLst/>
          </a:prstGeom>
        </p:spPr>
        <p:txBody>
          <a:bodyPr wrap="square" anchor="ctr">
            <a:noAutofit/>
          </a:bodyPr>
          <a:lstStyle/>
          <a:p>
            <a:pPr algn="ctr">
              <a:defRPr/>
            </a:pPr>
            <a:r>
              <a:rPr lang="fr-FR" sz="2400" b="1" dirty="0">
                <a:solidFill>
                  <a:schemeClr val="bg1"/>
                </a:solidFill>
                <a:latin typeface="Arial" panose="020B0604020202020204" pitchFamily="34" charset="0"/>
                <a:cs typeface="Arial" panose="020B0604020202020204" pitchFamily="34" charset="0"/>
              </a:rPr>
              <a:t>2970 </a:t>
            </a:r>
            <a:r>
              <a:rPr lang="fr-FR" sz="2400" b="1" dirty="0" err="1">
                <a:solidFill>
                  <a:schemeClr val="bg1"/>
                </a:solidFill>
                <a:latin typeface="Arial" panose="020B0604020202020204" pitchFamily="34" charset="0"/>
                <a:cs typeface="Arial" panose="020B0604020202020204" pitchFamily="34" charset="0"/>
              </a:rPr>
              <a:t>IoT</a:t>
            </a:r>
            <a:endParaRPr lang="fr-FR" sz="2400" b="1" dirty="0">
              <a:solidFill>
                <a:schemeClr val="bg1"/>
              </a:solidFill>
              <a:latin typeface="Arial" panose="020B0604020202020204" pitchFamily="34" charset="0"/>
              <a:cs typeface="Arial" panose="020B0604020202020204" pitchFamily="34" charset="0"/>
            </a:endParaRPr>
          </a:p>
          <a:p>
            <a:pPr algn="ctr">
              <a:defRPr/>
            </a:pPr>
            <a:r>
              <a:rPr lang="fr-FR" sz="2000" dirty="0">
                <a:solidFill>
                  <a:schemeClr val="bg1"/>
                </a:solidFill>
                <a:latin typeface="Arial" panose="020B0604020202020204" pitchFamily="34" charset="0"/>
                <a:cs typeface="Arial" panose="020B0604020202020204" pitchFamily="34" charset="0"/>
              </a:rPr>
              <a:t>monitorés</a:t>
            </a:r>
          </a:p>
        </p:txBody>
      </p:sp>
      <p:sp>
        <p:nvSpPr>
          <p:cNvPr id="34" name="Rectangle 33">
            <a:extLst>
              <a:ext uri="{FF2B5EF4-FFF2-40B4-BE49-F238E27FC236}">
                <a16:creationId xmlns:a16="http://schemas.microsoft.com/office/drawing/2014/main" id="{6F3A9FAE-AA6E-4A6E-A13A-2D36F07264ED}"/>
              </a:ext>
            </a:extLst>
          </p:cNvPr>
          <p:cNvSpPr/>
          <p:nvPr/>
        </p:nvSpPr>
        <p:spPr>
          <a:xfrm>
            <a:off x="9328988" y="1167235"/>
            <a:ext cx="2174614" cy="1427484"/>
          </a:xfrm>
          <a:prstGeom prst="rect">
            <a:avLst/>
          </a:prstGeom>
        </p:spPr>
        <p:txBody>
          <a:bodyPr wrap="square" anchor="ctr">
            <a:noAutofit/>
          </a:bodyPr>
          <a:lstStyle/>
          <a:p>
            <a:pPr algn="ctr">
              <a:defRPr/>
            </a:pPr>
            <a:r>
              <a:rPr lang="fr-FR" sz="2400" b="1" dirty="0">
                <a:solidFill>
                  <a:schemeClr val="bg1"/>
                </a:solidFill>
                <a:latin typeface="Arial" panose="020B0604020202020204" pitchFamily="34" charset="0"/>
                <a:cs typeface="Arial" panose="020B0604020202020204" pitchFamily="34" charset="0"/>
              </a:rPr>
              <a:t>4 millions</a:t>
            </a:r>
          </a:p>
          <a:p>
            <a:pPr algn="ctr">
              <a:defRPr/>
            </a:pPr>
            <a:r>
              <a:rPr lang="fr-FR" sz="2000" dirty="0">
                <a:solidFill>
                  <a:schemeClr val="bg1"/>
                </a:solidFill>
                <a:latin typeface="Arial" panose="020B0604020202020204" pitchFamily="34" charset="0"/>
                <a:cs typeface="Arial" panose="020B0604020202020204" pitchFamily="34" charset="0"/>
              </a:rPr>
              <a:t>de requêtes</a:t>
            </a:r>
            <a:endParaRPr lang="fr-FR" sz="2400" dirty="0">
              <a:solidFill>
                <a:schemeClr val="bg1"/>
              </a:solidFill>
              <a:latin typeface="Arial" panose="020B0604020202020204" pitchFamily="34" charset="0"/>
              <a:cs typeface="Arial" panose="020B0604020202020204" pitchFamily="34" charset="0"/>
            </a:endParaRPr>
          </a:p>
          <a:p>
            <a:pPr algn="ctr">
              <a:defRPr/>
            </a:pPr>
            <a:r>
              <a:rPr lang="fr-FR" sz="2400" b="1" dirty="0">
                <a:solidFill>
                  <a:schemeClr val="bg1"/>
                </a:solidFill>
                <a:latin typeface="Arial" panose="020B0604020202020204" pitchFamily="34" charset="0"/>
                <a:cs typeface="Arial" panose="020B0604020202020204" pitchFamily="34" charset="0"/>
              </a:rPr>
              <a:t>API / mois</a:t>
            </a:r>
            <a:endParaRPr lang="fr-FR" sz="1400" dirty="0">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884DD021-ECA4-470B-933E-D8BF1A05542A}"/>
              </a:ext>
            </a:extLst>
          </p:cNvPr>
          <p:cNvSpPr/>
          <p:nvPr/>
        </p:nvSpPr>
        <p:spPr>
          <a:xfrm>
            <a:off x="6941056" y="1167235"/>
            <a:ext cx="2174613" cy="1427484"/>
          </a:xfrm>
          <a:prstGeom prst="rect">
            <a:avLst/>
          </a:prstGeom>
        </p:spPr>
        <p:txBody>
          <a:bodyPr wrap="square" anchor="ctr">
            <a:noAutofit/>
          </a:bodyPr>
          <a:lstStyle/>
          <a:p>
            <a:pPr algn="ctr">
              <a:lnSpc>
                <a:spcPct val="150000"/>
              </a:lnSpc>
              <a:defRPr/>
            </a:pPr>
            <a:r>
              <a:rPr lang="fr-FR" sz="1200" dirty="0">
                <a:solidFill>
                  <a:schemeClr val="bg1"/>
                </a:solidFill>
                <a:latin typeface="Arial" panose="020B0604020202020204" pitchFamily="34" charset="0"/>
                <a:cs typeface="Arial" panose="020B0604020202020204" pitchFamily="34" charset="0"/>
              </a:rPr>
              <a:t>SMART BUILDING</a:t>
            </a:r>
          </a:p>
          <a:p>
            <a:pPr algn="ctr">
              <a:defRPr/>
            </a:pPr>
            <a:r>
              <a:rPr lang="fr-FR" sz="2400" b="1" dirty="0">
                <a:solidFill>
                  <a:schemeClr val="bg1"/>
                </a:solidFill>
                <a:latin typeface="Arial" panose="020B0604020202020204" pitchFamily="34" charset="0"/>
                <a:cs typeface="Arial" panose="020B0604020202020204" pitchFamily="34" charset="0"/>
              </a:rPr>
              <a:t>20 000 m</a:t>
            </a:r>
            <a:r>
              <a:rPr lang="fr-FR" sz="2400" b="1" baseline="30000" dirty="0">
                <a:solidFill>
                  <a:schemeClr val="bg1"/>
                </a:solidFill>
                <a:latin typeface="Arial" panose="020B0604020202020204" pitchFamily="34" charset="0"/>
                <a:cs typeface="Arial" panose="020B0604020202020204" pitchFamily="34" charset="0"/>
              </a:rPr>
              <a:t>2</a:t>
            </a:r>
          </a:p>
          <a:p>
            <a:pPr algn="ctr">
              <a:defRPr/>
            </a:pPr>
            <a:r>
              <a:rPr lang="fr-FR" sz="2000" dirty="0">
                <a:solidFill>
                  <a:schemeClr val="bg1"/>
                </a:solidFill>
                <a:latin typeface="Arial" panose="020B0604020202020204" pitchFamily="34" charset="0"/>
                <a:cs typeface="Arial" panose="020B0604020202020204" pitchFamily="34" charset="0"/>
              </a:rPr>
              <a:t>gérés</a:t>
            </a:r>
            <a:endParaRPr lang="fr-FR" sz="1000" dirty="0">
              <a:solidFill>
                <a:schemeClr val="bg1"/>
              </a:solidFill>
              <a:latin typeface="Arial" panose="020B0604020202020204" pitchFamily="34" charset="0"/>
              <a:cs typeface="Arial" panose="020B0604020202020204" pitchFamily="34" charset="0"/>
            </a:endParaRPr>
          </a:p>
        </p:txBody>
      </p:sp>
      <p:sp>
        <p:nvSpPr>
          <p:cNvPr id="36" name="Rectangle à coins arrondis 157">
            <a:extLst>
              <a:ext uri="{FF2B5EF4-FFF2-40B4-BE49-F238E27FC236}">
                <a16:creationId xmlns:a16="http://schemas.microsoft.com/office/drawing/2014/main" id="{2DD0BAE4-EA90-4D96-997B-6104D4397715}"/>
              </a:ext>
            </a:extLst>
          </p:cNvPr>
          <p:cNvSpPr/>
          <p:nvPr/>
        </p:nvSpPr>
        <p:spPr>
          <a:xfrm>
            <a:off x="4562386" y="2809695"/>
            <a:ext cx="2174613" cy="14535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B164FC1F-929C-4631-B5E7-00B5F246A6C3}"/>
              </a:ext>
            </a:extLst>
          </p:cNvPr>
          <p:cNvSpPr/>
          <p:nvPr/>
        </p:nvSpPr>
        <p:spPr>
          <a:xfrm>
            <a:off x="4562386" y="2809695"/>
            <a:ext cx="2174614" cy="1453586"/>
          </a:xfrm>
          <a:prstGeom prst="rect">
            <a:avLst/>
          </a:prstGeom>
        </p:spPr>
        <p:txBody>
          <a:bodyPr wrap="square" anchor="ctr">
            <a:noAutofit/>
          </a:bodyPr>
          <a:lstStyle/>
          <a:p>
            <a:pPr algn="ctr">
              <a:defRPr/>
            </a:pPr>
            <a:r>
              <a:rPr lang="fr-FR" sz="2400" b="1" dirty="0">
                <a:solidFill>
                  <a:schemeClr val="bg1"/>
                </a:solidFill>
                <a:latin typeface="Arial" panose="020B0604020202020204" pitchFamily="34" charset="0"/>
                <a:cs typeface="Arial" panose="020B0604020202020204" pitchFamily="34" charset="0"/>
              </a:rPr>
              <a:t>25 000 </a:t>
            </a:r>
            <a:r>
              <a:rPr lang="fr-FR" sz="2000" b="1" dirty="0">
                <a:solidFill>
                  <a:schemeClr val="bg1"/>
                </a:solidFill>
                <a:latin typeface="Arial" panose="020B0604020202020204" pitchFamily="34" charset="0"/>
                <a:cs typeface="Arial" panose="020B0604020202020204" pitchFamily="34" charset="0"/>
              </a:rPr>
              <a:t>caméras connectées</a:t>
            </a:r>
            <a:endParaRPr lang="fr-FR" sz="2400" dirty="0">
              <a:solidFill>
                <a:schemeClr val="bg1"/>
              </a:solidFill>
              <a:latin typeface="Arial" panose="020B0604020202020204" pitchFamily="34" charset="0"/>
              <a:cs typeface="Arial" panose="020B0604020202020204" pitchFamily="34" charset="0"/>
            </a:endParaRPr>
          </a:p>
        </p:txBody>
      </p:sp>
      <p:sp>
        <p:nvSpPr>
          <p:cNvPr id="38" name="Rectangle à coins arrondis 157">
            <a:extLst>
              <a:ext uri="{FF2B5EF4-FFF2-40B4-BE49-F238E27FC236}">
                <a16:creationId xmlns:a16="http://schemas.microsoft.com/office/drawing/2014/main" id="{4917B356-00B8-4F25-B538-D8A8E3D70B6E}"/>
              </a:ext>
            </a:extLst>
          </p:cNvPr>
          <p:cNvSpPr/>
          <p:nvPr/>
        </p:nvSpPr>
        <p:spPr>
          <a:xfrm>
            <a:off x="6947841" y="2809695"/>
            <a:ext cx="2174613" cy="14535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0888B442-37D1-444D-A75E-BEEBCE9D4A50}"/>
              </a:ext>
            </a:extLst>
          </p:cNvPr>
          <p:cNvSpPr/>
          <p:nvPr/>
        </p:nvSpPr>
        <p:spPr>
          <a:xfrm>
            <a:off x="6947840" y="2809695"/>
            <a:ext cx="2167829" cy="1453586"/>
          </a:xfrm>
          <a:prstGeom prst="rect">
            <a:avLst/>
          </a:prstGeom>
        </p:spPr>
        <p:txBody>
          <a:bodyPr wrap="square" anchor="ctr">
            <a:normAutofit/>
          </a:bodyPr>
          <a:lstStyle/>
          <a:p>
            <a:pPr algn="ctr">
              <a:defRPr/>
            </a:pPr>
            <a:r>
              <a:rPr lang="fr-FR" sz="1200" dirty="0">
                <a:solidFill>
                  <a:schemeClr val="bg1"/>
                </a:solidFill>
                <a:latin typeface="Arial" panose="020B0604020202020204" pitchFamily="34" charset="0"/>
                <a:cs typeface="Arial" panose="020B0604020202020204" pitchFamily="34" charset="0"/>
              </a:rPr>
              <a:t>BORNES DE RECHARGES</a:t>
            </a:r>
          </a:p>
          <a:p>
            <a:pPr algn="ctr">
              <a:defRPr/>
            </a:pPr>
            <a:r>
              <a:rPr lang="fr-FR" sz="2400" b="1" dirty="0">
                <a:solidFill>
                  <a:schemeClr val="bg1"/>
                </a:solidFill>
                <a:latin typeface="Arial" panose="020B0604020202020204" pitchFamily="34" charset="0"/>
                <a:cs typeface="Arial" panose="020B0604020202020204" pitchFamily="34" charset="0"/>
              </a:rPr>
              <a:t>1300 </a:t>
            </a:r>
          </a:p>
          <a:p>
            <a:pPr algn="ctr">
              <a:defRPr/>
            </a:pPr>
            <a:r>
              <a:rPr lang="fr-FR" sz="2000" b="1" dirty="0">
                <a:solidFill>
                  <a:schemeClr val="bg1"/>
                </a:solidFill>
                <a:latin typeface="Arial" panose="020B0604020202020204" pitchFamily="34" charset="0"/>
                <a:cs typeface="Arial" panose="020B0604020202020204" pitchFamily="34" charset="0"/>
              </a:rPr>
              <a:t>requêtes / heure</a:t>
            </a:r>
            <a:endParaRPr lang="fr-FR" sz="2400" dirty="0">
              <a:solidFill>
                <a:schemeClr val="bg1"/>
              </a:solidFill>
              <a:latin typeface="Arial" panose="020B0604020202020204" pitchFamily="34" charset="0"/>
              <a:cs typeface="Arial" panose="020B0604020202020204" pitchFamily="34" charset="0"/>
            </a:endParaRPr>
          </a:p>
        </p:txBody>
      </p:sp>
      <p:sp>
        <p:nvSpPr>
          <p:cNvPr id="40" name="Rectangle à coins arrondis 157">
            <a:extLst>
              <a:ext uri="{FF2B5EF4-FFF2-40B4-BE49-F238E27FC236}">
                <a16:creationId xmlns:a16="http://schemas.microsoft.com/office/drawing/2014/main" id="{6CF72191-0558-4195-A4F1-818675DF80B3}"/>
              </a:ext>
            </a:extLst>
          </p:cNvPr>
          <p:cNvSpPr/>
          <p:nvPr/>
        </p:nvSpPr>
        <p:spPr>
          <a:xfrm>
            <a:off x="9325595" y="2809695"/>
            <a:ext cx="2174613" cy="14535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0DFBB548-1011-4344-A8EA-968A5391709B}"/>
              </a:ext>
            </a:extLst>
          </p:cNvPr>
          <p:cNvSpPr/>
          <p:nvPr/>
        </p:nvSpPr>
        <p:spPr>
          <a:xfrm>
            <a:off x="9325595" y="2797350"/>
            <a:ext cx="2161044" cy="1453586"/>
          </a:xfrm>
          <a:prstGeom prst="rect">
            <a:avLst/>
          </a:prstGeom>
        </p:spPr>
        <p:txBody>
          <a:bodyPr wrap="square" anchor="ctr">
            <a:normAutofit/>
          </a:bodyPr>
          <a:lstStyle/>
          <a:p>
            <a:pPr algn="ctr">
              <a:defRPr/>
            </a:pPr>
            <a:r>
              <a:rPr lang="fr-FR" sz="2400" b="1" dirty="0">
                <a:solidFill>
                  <a:schemeClr val="bg1"/>
                </a:solidFill>
                <a:latin typeface="Arial" panose="020B0604020202020204" pitchFamily="34" charset="0"/>
                <a:cs typeface="Arial" panose="020B0604020202020204" pitchFamily="34" charset="0"/>
              </a:rPr>
              <a:t>10 projets </a:t>
            </a:r>
            <a:r>
              <a:rPr lang="fr-FR" sz="2000" b="1" dirty="0" err="1">
                <a:solidFill>
                  <a:schemeClr val="bg1"/>
                </a:solidFill>
                <a:latin typeface="Arial" panose="020B0604020202020204" pitchFamily="34" charset="0"/>
                <a:cs typeface="Arial" panose="020B0604020202020204" pitchFamily="34" charset="0"/>
              </a:rPr>
              <a:t>DataScience</a:t>
            </a:r>
            <a:endParaRPr lang="fr-FR" sz="1600" b="1" dirty="0">
              <a:solidFill>
                <a:schemeClr val="bg1"/>
              </a:solidFill>
              <a:latin typeface="Arial" panose="020B0604020202020204" pitchFamily="34" charset="0"/>
              <a:cs typeface="Arial" panose="020B0604020202020204" pitchFamily="34" charset="0"/>
            </a:endParaRPr>
          </a:p>
        </p:txBody>
      </p:sp>
      <p:sp>
        <p:nvSpPr>
          <p:cNvPr id="42" name="Rectangle à coins arrondis 157">
            <a:extLst>
              <a:ext uri="{FF2B5EF4-FFF2-40B4-BE49-F238E27FC236}">
                <a16:creationId xmlns:a16="http://schemas.microsoft.com/office/drawing/2014/main" id="{316B8035-4C7F-4128-96DA-0C98D294FDD3}"/>
              </a:ext>
            </a:extLst>
          </p:cNvPr>
          <p:cNvSpPr/>
          <p:nvPr/>
        </p:nvSpPr>
        <p:spPr>
          <a:xfrm>
            <a:off x="4562386" y="4478256"/>
            <a:ext cx="2174613" cy="14535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8F0A38D0-CDEB-4B26-B307-A25087403A1F}"/>
              </a:ext>
            </a:extLst>
          </p:cNvPr>
          <p:cNvSpPr/>
          <p:nvPr/>
        </p:nvSpPr>
        <p:spPr>
          <a:xfrm>
            <a:off x="4575955" y="4478256"/>
            <a:ext cx="2161044" cy="1453586"/>
          </a:xfrm>
          <a:prstGeom prst="rect">
            <a:avLst/>
          </a:prstGeom>
        </p:spPr>
        <p:txBody>
          <a:bodyPr wrap="square" anchor="ctr">
            <a:normAutofit/>
          </a:bodyPr>
          <a:lstStyle/>
          <a:p>
            <a:pPr algn="ctr">
              <a:defRPr/>
            </a:pPr>
            <a:r>
              <a:rPr lang="fr-FR" sz="1200" b="1" dirty="0">
                <a:solidFill>
                  <a:schemeClr val="bg1"/>
                </a:solidFill>
                <a:latin typeface="Arial" panose="020B0604020202020204" pitchFamily="34" charset="0"/>
                <a:cs typeface="Arial" panose="020B0604020202020204" pitchFamily="34" charset="0"/>
              </a:rPr>
              <a:t>VALORISATION DE LA DONNÉE</a:t>
            </a:r>
          </a:p>
          <a:p>
            <a:pPr algn="ctr">
              <a:defRPr/>
            </a:pPr>
            <a:r>
              <a:rPr lang="fr-FR" sz="2400" b="1" dirty="0">
                <a:solidFill>
                  <a:schemeClr val="bg1"/>
                </a:solidFill>
                <a:latin typeface="Arial" panose="020B0604020202020204" pitchFamily="34" charset="0"/>
                <a:cs typeface="Arial" panose="020B0604020202020204" pitchFamily="34" charset="0"/>
              </a:rPr>
              <a:t>105</a:t>
            </a:r>
          </a:p>
          <a:p>
            <a:pPr algn="ctr">
              <a:defRPr/>
            </a:pPr>
            <a:r>
              <a:rPr lang="fr-FR" sz="2000" b="1" dirty="0">
                <a:solidFill>
                  <a:schemeClr val="bg1"/>
                </a:solidFill>
                <a:latin typeface="Arial" panose="020B0604020202020204" pitchFamily="34" charset="0"/>
                <a:cs typeface="Arial" panose="020B0604020202020204" pitchFamily="34" charset="0"/>
              </a:rPr>
              <a:t>cas d’usage</a:t>
            </a:r>
            <a:endParaRPr lang="fr-FR" sz="2400" dirty="0">
              <a:solidFill>
                <a:schemeClr val="bg1"/>
              </a:solidFill>
              <a:latin typeface="Arial" panose="020B0604020202020204" pitchFamily="34" charset="0"/>
              <a:cs typeface="Arial" panose="020B0604020202020204" pitchFamily="34" charset="0"/>
            </a:endParaRPr>
          </a:p>
        </p:txBody>
      </p:sp>
      <p:sp>
        <p:nvSpPr>
          <p:cNvPr id="44" name="Rectangle à coins arrondis 157">
            <a:extLst>
              <a:ext uri="{FF2B5EF4-FFF2-40B4-BE49-F238E27FC236}">
                <a16:creationId xmlns:a16="http://schemas.microsoft.com/office/drawing/2014/main" id="{DD9517CE-881C-4C9D-A18C-6B76FB6323DA}"/>
              </a:ext>
            </a:extLst>
          </p:cNvPr>
          <p:cNvSpPr/>
          <p:nvPr/>
        </p:nvSpPr>
        <p:spPr>
          <a:xfrm>
            <a:off x="6947841" y="4478256"/>
            <a:ext cx="2174613" cy="14535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840A6A03-174A-4E0E-8294-3B0389D9669E}"/>
              </a:ext>
            </a:extLst>
          </p:cNvPr>
          <p:cNvSpPr/>
          <p:nvPr/>
        </p:nvSpPr>
        <p:spPr>
          <a:xfrm>
            <a:off x="6941056" y="4478256"/>
            <a:ext cx="2181398" cy="1453586"/>
          </a:xfrm>
          <a:prstGeom prst="rect">
            <a:avLst/>
          </a:prstGeom>
        </p:spPr>
        <p:txBody>
          <a:bodyPr wrap="square" lIns="0" tIns="0" rIns="0" bIns="0" anchor="ctr">
            <a:normAutofit/>
          </a:bodyPr>
          <a:lstStyle/>
          <a:p>
            <a:pPr algn="ctr">
              <a:defRPr/>
            </a:pPr>
            <a:r>
              <a:rPr lang="fr-FR" sz="1200" dirty="0">
                <a:solidFill>
                  <a:schemeClr val="bg1"/>
                </a:solidFill>
                <a:latin typeface="Arial" panose="020B0604020202020204" pitchFamily="34" charset="0"/>
                <a:cs typeface="Arial" panose="020B0604020202020204" pitchFamily="34" charset="0"/>
              </a:rPr>
              <a:t>GESTION DU CONFORT</a:t>
            </a:r>
          </a:p>
          <a:p>
            <a:pPr algn="ctr">
              <a:defRPr/>
            </a:pPr>
            <a:r>
              <a:rPr lang="fr-FR" sz="2400" b="1" dirty="0">
                <a:solidFill>
                  <a:schemeClr val="bg1"/>
                </a:solidFill>
                <a:latin typeface="Arial" panose="020B0604020202020204" pitchFamily="34" charset="0"/>
                <a:cs typeface="Arial" panose="020B0604020202020204" pitchFamily="34" charset="0"/>
              </a:rPr>
              <a:t>2400</a:t>
            </a:r>
          </a:p>
          <a:p>
            <a:pPr algn="ctr">
              <a:defRPr/>
            </a:pPr>
            <a:r>
              <a:rPr lang="fr-FR" sz="1600" b="1" dirty="0">
                <a:solidFill>
                  <a:schemeClr val="bg1"/>
                </a:solidFill>
                <a:latin typeface="Arial" panose="020B0604020202020204" pitchFamily="34" charset="0"/>
                <a:cs typeface="Arial" panose="020B0604020202020204" pitchFamily="34" charset="0"/>
              </a:rPr>
              <a:t>points </a:t>
            </a:r>
            <a:r>
              <a:rPr lang="fr-FR" sz="1600" b="1" dirty="0" err="1">
                <a:solidFill>
                  <a:schemeClr val="bg1"/>
                </a:solidFill>
                <a:latin typeface="Arial" panose="020B0604020202020204" pitchFamily="34" charset="0"/>
                <a:cs typeface="Arial" panose="020B0604020202020204" pitchFamily="34" charset="0"/>
              </a:rPr>
              <a:t>historisés</a:t>
            </a:r>
            <a:endParaRPr lang="fr-FR" sz="1600" b="1" dirty="0">
              <a:solidFill>
                <a:schemeClr val="bg1"/>
              </a:solidFill>
              <a:latin typeface="Arial" panose="020B0604020202020204" pitchFamily="34" charset="0"/>
              <a:cs typeface="Arial" panose="020B0604020202020204" pitchFamily="34" charset="0"/>
            </a:endParaRPr>
          </a:p>
          <a:p>
            <a:pPr algn="ctr">
              <a:defRPr/>
            </a:pPr>
            <a:r>
              <a:rPr lang="fr-FR" sz="2400" b="1" dirty="0">
                <a:solidFill>
                  <a:schemeClr val="bg1"/>
                </a:solidFill>
                <a:latin typeface="Arial" panose="020B0604020202020204" pitchFamily="34" charset="0"/>
                <a:cs typeface="Arial" panose="020B0604020202020204" pitchFamily="34" charset="0"/>
              </a:rPr>
              <a:t>425 </a:t>
            </a:r>
            <a:r>
              <a:rPr lang="fr-FR" sz="2400" b="1" dirty="0" err="1">
                <a:solidFill>
                  <a:schemeClr val="bg1"/>
                </a:solidFill>
                <a:latin typeface="Arial" panose="020B0604020202020204" pitchFamily="34" charset="0"/>
                <a:cs typeface="Arial" panose="020B0604020202020204" pitchFamily="34" charset="0"/>
              </a:rPr>
              <a:t>IoT</a:t>
            </a:r>
            <a:endParaRPr lang="fr-FR" sz="2400" b="1" dirty="0">
              <a:solidFill>
                <a:schemeClr val="bg1"/>
              </a:solidFill>
              <a:latin typeface="Arial" panose="020B0604020202020204" pitchFamily="34" charset="0"/>
              <a:cs typeface="Arial" panose="020B0604020202020204" pitchFamily="34" charset="0"/>
            </a:endParaRPr>
          </a:p>
        </p:txBody>
      </p:sp>
      <p:sp>
        <p:nvSpPr>
          <p:cNvPr id="46" name="Rectangle à coins arrondis 157">
            <a:extLst>
              <a:ext uri="{FF2B5EF4-FFF2-40B4-BE49-F238E27FC236}">
                <a16:creationId xmlns:a16="http://schemas.microsoft.com/office/drawing/2014/main" id="{2E12F889-733A-495F-8519-37FE35B74944}"/>
              </a:ext>
            </a:extLst>
          </p:cNvPr>
          <p:cNvSpPr/>
          <p:nvPr/>
        </p:nvSpPr>
        <p:spPr>
          <a:xfrm>
            <a:off x="9312026" y="4478256"/>
            <a:ext cx="2174613" cy="14535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F2C46498-1719-4E95-B578-9186C9E01963}"/>
              </a:ext>
            </a:extLst>
          </p:cNvPr>
          <p:cNvSpPr/>
          <p:nvPr/>
        </p:nvSpPr>
        <p:spPr>
          <a:xfrm>
            <a:off x="9312026" y="4465912"/>
            <a:ext cx="2161044" cy="1453586"/>
          </a:xfrm>
          <a:prstGeom prst="rect">
            <a:avLst/>
          </a:prstGeom>
        </p:spPr>
        <p:txBody>
          <a:bodyPr wrap="square" anchor="ctr">
            <a:normAutofit/>
          </a:bodyPr>
          <a:lstStyle/>
          <a:p>
            <a:pPr lvl="0" algn="ctr">
              <a:lnSpc>
                <a:spcPct val="150000"/>
              </a:lnSpc>
              <a:defRPr/>
            </a:pPr>
            <a:r>
              <a:rPr lang="fr-FR" sz="1200" dirty="0">
                <a:solidFill>
                  <a:srgbClr val="FFFFFF"/>
                </a:solidFill>
                <a:latin typeface="Arial" panose="020B0604020202020204" pitchFamily="34" charset="0"/>
                <a:cs typeface="Arial" panose="020B0604020202020204" pitchFamily="34" charset="0"/>
              </a:rPr>
              <a:t>SMART CITY</a:t>
            </a:r>
          </a:p>
          <a:p>
            <a:pPr lvl="0" algn="ctr">
              <a:defRPr/>
            </a:pPr>
            <a:r>
              <a:rPr lang="fr-FR" sz="2400" b="1" dirty="0">
                <a:solidFill>
                  <a:srgbClr val="FFFFFF"/>
                </a:solidFill>
                <a:latin typeface="Arial" panose="020B0604020202020204" pitchFamily="34" charset="0"/>
                <a:cs typeface="Arial" panose="020B0604020202020204" pitchFamily="34" charset="0"/>
              </a:rPr>
              <a:t>30 000</a:t>
            </a:r>
          </a:p>
          <a:p>
            <a:pPr lvl="0" algn="ctr">
              <a:defRPr/>
            </a:pPr>
            <a:r>
              <a:rPr lang="fr-FR" sz="1600" b="1" dirty="0">
                <a:solidFill>
                  <a:srgbClr val="FFFFFF"/>
                </a:solidFill>
                <a:latin typeface="Arial" panose="020B0604020202020204" pitchFamily="34" charset="0"/>
                <a:cs typeface="Arial" panose="020B0604020202020204" pitchFamily="34" charset="0"/>
              </a:rPr>
              <a:t>équipements reliés</a:t>
            </a:r>
          </a:p>
        </p:txBody>
      </p:sp>
    </p:spTree>
    <p:extLst>
      <p:ext uri="{BB962C8B-B14F-4D97-AF65-F5344CB8AC3E}">
        <p14:creationId xmlns:p14="http://schemas.microsoft.com/office/powerpoint/2010/main" val="2161159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8">
            <a:extLst>
              <a:ext uri="{FF2B5EF4-FFF2-40B4-BE49-F238E27FC236}">
                <a16:creationId xmlns:a16="http://schemas.microsoft.com/office/drawing/2014/main" id="{E863EB66-A448-8E4C-9666-81EA7A0776D1}"/>
              </a:ext>
            </a:extLst>
          </p:cNvPr>
          <p:cNvSpPr>
            <a:spLocks noGrp="1"/>
          </p:cNvSpPr>
          <p:nvPr>
            <p:ph type="body" sz="quarter" idx="14"/>
          </p:nvPr>
        </p:nvSpPr>
        <p:spPr>
          <a:xfrm>
            <a:off x="1203770" y="4746900"/>
            <a:ext cx="10085832" cy="1271588"/>
          </a:xfrm>
        </p:spPr>
        <p:txBody>
          <a:bodyPr>
            <a:noAutofit/>
          </a:bodyPr>
          <a:lstStyle>
            <a:lvl1pPr marL="0" indent="0" algn="ctr">
              <a:lnSpc>
                <a:spcPts val="3540"/>
              </a:lnSpc>
              <a:buNone/>
              <a:defRPr sz="3600" b="1" i="0">
                <a:solidFill>
                  <a:srgbClr val="00BCFD"/>
                </a:solidFill>
                <a:latin typeface="Arial Black" panose="020B0604020202020204" pitchFamily="34" charset="0"/>
                <a:cs typeface="Arial Black" panose="020B0604020202020204" pitchFamily="34" charset="0"/>
              </a:defRPr>
            </a:lvl1pPr>
          </a:lstStyle>
          <a:p>
            <a:pPr lvl="0"/>
            <a:r>
              <a:rPr lang="fr-FR" dirty="0"/>
              <a:t>BIM FACTORY D’ENGIE</a:t>
            </a:r>
          </a:p>
          <a:p>
            <a:pPr>
              <a:lnSpc>
                <a:spcPct val="100000"/>
              </a:lnSpc>
            </a:pPr>
            <a:r>
              <a:rPr lang="fr-FR" sz="1600" dirty="0">
                <a:solidFill>
                  <a:schemeClr val="tx1"/>
                </a:solidFill>
              </a:rPr>
              <a:t>La maquette dynamique valorisable sur tout le cycle de vie de vos actifs</a:t>
            </a:r>
          </a:p>
        </p:txBody>
      </p:sp>
      <p:sp>
        <p:nvSpPr>
          <p:cNvPr id="10" name="Espace réservé du texte 97">
            <a:extLst>
              <a:ext uri="{FF2B5EF4-FFF2-40B4-BE49-F238E27FC236}">
                <a16:creationId xmlns:a16="http://schemas.microsoft.com/office/drawing/2014/main" id="{58FEF833-0EBB-B844-BB27-3C627F72D59B}"/>
              </a:ext>
            </a:extLst>
          </p:cNvPr>
          <p:cNvSpPr>
            <a:spLocks noGrp="1"/>
          </p:cNvSpPr>
          <p:nvPr>
            <p:ph type="body" sz="quarter" idx="16"/>
          </p:nvPr>
        </p:nvSpPr>
        <p:spPr>
          <a:xfrm>
            <a:off x="4645978" y="2261537"/>
            <a:ext cx="2709862" cy="2330450"/>
          </a:xfrm>
        </p:spPr>
        <p:txBody>
          <a:bodyPr>
            <a:noAutofit/>
          </a:bodyPr>
          <a:lstStyle>
            <a:lvl1pPr marL="0" indent="0" algn="ctr">
              <a:buNone/>
              <a:defRPr sz="18000" b="1" i="0">
                <a:ln>
                  <a:solidFill>
                    <a:srgbClr val="00BCFD"/>
                  </a:solidFill>
                </a:ln>
                <a:noFill/>
                <a:latin typeface="Arial Black" panose="020B0604020202020204" pitchFamily="34" charset="0"/>
                <a:cs typeface="Arial Black" panose="020B0604020202020204" pitchFamily="34" charset="0"/>
              </a:defRPr>
            </a:lvl1pPr>
          </a:lstStyle>
          <a:p>
            <a:pPr lvl="0"/>
            <a:r>
              <a:rPr lang="fr-FR" dirty="0"/>
              <a:t>4</a:t>
            </a:r>
          </a:p>
        </p:txBody>
      </p:sp>
    </p:spTree>
    <p:extLst>
      <p:ext uri="{BB962C8B-B14F-4D97-AF65-F5344CB8AC3E}">
        <p14:creationId xmlns:p14="http://schemas.microsoft.com/office/powerpoint/2010/main" val="726381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Une image contenant ciel, LEGO, jouet, gâteau&#10;&#10;Description générée avec un niveau de confiance très élevé">
            <a:extLst>
              <a:ext uri="{FF2B5EF4-FFF2-40B4-BE49-F238E27FC236}">
                <a16:creationId xmlns:a16="http://schemas.microsoft.com/office/drawing/2014/main" id="{B2F1E213-1E1B-4C82-926F-8BC3DE43FF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399495" y="395391"/>
            <a:ext cx="11390051" cy="3619578"/>
          </a:xfrm>
          <a:prstGeom prst="rect">
            <a:avLst/>
          </a:prstGeom>
        </p:spPr>
      </p:pic>
      <p:sp>
        <p:nvSpPr>
          <p:cNvPr id="24" name="Espace réservé du texte 90">
            <a:extLst>
              <a:ext uri="{FF2B5EF4-FFF2-40B4-BE49-F238E27FC236}">
                <a16:creationId xmlns:a16="http://schemas.microsoft.com/office/drawing/2014/main" id="{6D0B2368-E588-594B-9FF9-6DDF7A7B2A1A}"/>
              </a:ext>
            </a:extLst>
          </p:cNvPr>
          <p:cNvSpPr>
            <a:spLocks noGrp="1"/>
          </p:cNvSpPr>
          <p:nvPr>
            <p:ph type="body" sz="quarter" idx="14"/>
          </p:nvPr>
        </p:nvSpPr>
        <p:spPr>
          <a:xfrm>
            <a:off x="706754" y="3140493"/>
            <a:ext cx="12065663" cy="499038"/>
          </a:xfrm>
        </p:spPr>
        <p:txBody>
          <a:bodyPr/>
          <a:lstStyle>
            <a:lvl1pPr marL="0" indent="0">
              <a:buNone/>
              <a:defRPr sz="32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800">
                <a:solidFill>
                  <a:srgbClr val="23D2B5"/>
                </a:solidFill>
              </a:defRPr>
            </a:lvl2pPr>
            <a:lvl3pPr>
              <a:defRPr sz="2400">
                <a:solidFill>
                  <a:srgbClr val="23D2B5"/>
                </a:solidFill>
              </a:defRPr>
            </a:lvl3pPr>
            <a:lvl4pPr>
              <a:defRPr sz="2000">
                <a:solidFill>
                  <a:srgbClr val="23D2B5"/>
                </a:solidFill>
              </a:defRPr>
            </a:lvl4pPr>
            <a:lvl5pPr>
              <a:defRPr sz="2000">
                <a:solidFill>
                  <a:srgbClr val="23D2B5"/>
                </a:solidFill>
              </a:defRPr>
            </a:lvl5pPr>
          </a:lstStyle>
          <a:p>
            <a:pPr lvl="0"/>
            <a:r>
              <a:rPr lang="fr-FR" dirty="0"/>
              <a:t>QUELQUES CHIFFRES – BIM FACTORY D ’ENGIE</a:t>
            </a:r>
          </a:p>
        </p:txBody>
      </p:sp>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34</a:t>
            </a:fld>
            <a:endParaRPr lang="fr-FR" dirty="0"/>
          </a:p>
        </p:txBody>
      </p:sp>
      <p:grpSp>
        <p:nvGrpSpPr>
          <p:cNvPr id="45" name="Groupe 44">
            <a:extLst>
              <a:ext uri="{FF2B5EF4-FFF2-40B4-BE49-F238E27FC236}">
                <a16:creationId xmlns:a16="http://schemas.microsoft.com/office/drawing/2014/main" id="{BE8F7D20-D097-4FE7-9624-BA5B19688E25}"/>
              </a:ext>
            </a:extLst>
          </p:cNvPr>
          <p:cNvGrpSpPr/>
          <p:nvPr/>
        </p:nvGrpSpPr>
        <p:grpSpPr>
          <a:xfrm>
            <a:off x="517840" y="4260631"/>
            <a:ext cx="11105135" cy="2135097"/>
            <a:chOff x="517840" y="3699688"/>
            <a:chExt cx="11105135" cy="2135097"/>
          </a:xfrm>
        </p:grpSpPr>
        <p:sp>
          <p:nvSpPr>
            <p:cNvPr id="46" name="Rectangle 45">
              <a:extLst>
                <a:ext uri="{FF2B5EF4-FFF2-40B4-BE49-F238E27FC236}">
                  <a16:creationId xmlns:a16="http://schemas.microsoft.com/office/drawing/2014/main" id="{DB9024FA-853A-4681-88B8-831E76FFBAA6}"/>
                </a:ext>
              </a:extLst>
            </p:cNvPr>
            <p:cNvSpPr/>
            <p:nvPr/>
          </p:nvSpPr>
          <p:spPr>
            <a:xfrm>
              <a:off x="517840" y="4819122"/>
              <a:ext cx="2614308"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1F106D"/>
                  </a:solidFill>
                  <a:effectLst/>
                  <a:uLnTx/>
                  <a:uFillTx/>
                  <a:latin typeface="Arial Black" panose="020B0604020202020204" pitchFamily="34" charset="0"/>
                  <a:ea typeface="+mn-ea"/>
                  <a:cs typeface="Arial Black" panose="020B0604020202020204" pitchFamily="34" charset="0"/>
                </a:rPr>
                <a:t>170 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65000"/>
                      <a:lumOff val="35000"/>
                    </a:prstClr>
                  </a:solidFill>
                  <a:effectLst/>
                  <a:uLnTx/>
                  <a:uFillTx/>
                  <a:latin typeface="Arial"/>
                  <a:ea typeface="+mn-ea"/>
                  <a:cs typeface="Arial"/>
                </a:rPr>
                <a:t>collaborateurs</a:t>
              </a:r>
            </a:p>
          </p:txBody>
        </p:sp>
        <p:sp>
          <p:nvSpPr>
            <p:cNvPr id="47" name="Rectangle 46">
              <a:extLst>
                <a:ext uri="{FF2B5EF4-FFF2-40B4-BE49-F238E27FC236}">
                  <a16:creationId xmlns:a16="http://schemas.microsoft.com/office/drawing/2014/main" id="{FA4A7B17-B816-4194-9D72-F91644BB9CD8}"/>
                </a:ext>
              </a:extLst>
            </p:cNvPr>
            <p:cNvSpPr/>
            <p:nvPr/>
          </p:nvSpPr>
          <p:spPr>
            <a:xfrm>
              <a:off x="2888634" y="4819122"/>
              <a:ext cx="2237289"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78A31"/>
                  </a:solidFill>
                  <a:effectLst/>
                  <a:uLnTx/>
                  <a:uFillTx/>
                  <a:latin typeface="Arial Black" panose="020B0604020202020204" pitchFamily="34" charset="0"/>
                  <a:ea typeface="+mn-ea"/>
                  <a:cs typeface="Arial Black" panose="020B0604020202020204" pitchFamily="34" charset="0"/>
                </a:rPr>
                <a:t>7 </a:t>
              </a:r>
              <a:r>
                <a:rPr kumimoji="0" lang="fr-FR" sz="1400" b="1" i="0" u="none" strike="noStrike" kern="1200" cap="none" spc="0" normalizeH="0" baseline="0" noProof="0" dirty="0">
                  <a:ln>
                    <a:noFill/>
                  </a:ln>
                  <a:solidFill>
                    <a:srgbClr val="F78A31"/>
                  </a:solidFill>
                  <a:effectLst/>
                  <a:uLnTx/>
                  <a:uFillTx/>
                  <a:latin typeface="Arial Black" panose="020B0604020202020204" pitchFamily="34" charset="0"/>
                  <a:ea typeface="+mn-ea"/>
                  <a:cs typeface="Arial Black" panose="020B0604020202020204" pitchFamily="34" charset="0"/>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65000"/>
                      <a:lumOff val="35000"/>
                    </a:prstClr>
                  </a:solidFill>
                  <a:effectLst/>
                  <a:uLnTx/>
                  <a:uFillTx/>
                  <a:latin typeface="Arial"/>
                  <a:ea typeface="+mn-ea"/>
                  <a:cs typeface="Arial"/>
                </a:rPr>
                <a:t>de chiffre d’affaires </a:t>
              </a:r>
              <a:endParaRPr kumimoji="0" lang="fr-FR"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8" name="Rectangle 47">
              <a:extLst>
                <a:ext uri="{FF2B5EF4-FFF2-40B4-BE49-F238E27FC236}">
                  <a16:creationId xmlns:a16="http://schemas.microsoft.com/office/drawing/2014/main" id="{509B4727-463A-4A13-A2B5-E9E46015B42D}"/>
                </a:ext>
              </a:extLst>
            </p:cNvPr>
            <p:cNvSpPr/>
            <p:nvPr/>
          </p:nvSpPr>
          <p:spPr>
            <a:xfrm>
              <a:off x="1310937" y="3699688"/>
              <a:ext cx="1028114" cy="1028114"/>
            </a:xfrm>
            <a:prstGeom prst="rect">
              <a:avLst/>
            </a:prstGeom>
            <a:noFill/>
            <a:ln w="25400">
              <a:solidFill>
                <a:srgbClr val="1F1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09D1BA87-B6E3-4D48-8224-55C11333F997}"/>
                </a:ext>
              </a:extLst>
            </p:cNvPr>
            <p:cNvSpPr/>
            <p:nvPr/>
          </p:nvSpPr>
          <p:spPr>
            <a:xfrm>
              <a:off x="3493221" y="3699688"/>
              <a:ext cx="1028114" cy="1028114"/>
            </a:xfrm>
            <a:prstGeom prst="rect">
              <a:avLst/>
            </a:prstGeom>
            <a:noFill/>
            <a:ln w="25400">
              <a:solidFill>
                <a:srgbClr val="F78A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Graphique 49">
              <a:extLst>
                <a:ext uri="{FF2B5EF4-FFF2-40B4-BE49-F238E27FC236}">
                  <a16:creationId xmlns:a16="http://schemas.microsoft.com/office/drawing/2014/main" id="{E574CF13-4B35-477A-A334-0840897E721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476358" y="3865110"/>
              <a:ext cx="697272" cy="697270"/>
            </a:xfrm>
            <a:prstGeom prst="rect">
              <a:avLst/>
            </a:prstGeom>
          </p:spPr>
        </p:pic>
        <p:pic>
          <p:nvPicPr>
            <p:cNvPr id="51" name="Graphique 50">
              <a:extLst>
                <a:ext uri="{FF2B5EF4-FFF2-40B4-BE49-F238E27FC236}">
                  <a16:creationId xmlns:a16="http://schemas.microsoft.com/office/drawing/2014/main" id="{D1E0381B-8C82-4122-8322-DB06FF66464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3723324" y="3943034"/>
              <a:ext cx="567908" cy="567908"/>
            </a:xfrm>
            <a:prstGeom prst="rect">
              <a:avLst/>
            </a:prstGeom>
          </p:spPr>
        </p:pic>
        <p:cxnSp>
          <p:nvCxnSpPr>
            <p:cNvPr id="52" name="Connecteur droit 51">
              <a:extLst>
                <a:ext uri="{FF2B5EF4-FFF2-40B4-BE49-F238E27FC236}">
                  <a16:creationId xmlns:a16="http://schemas.microsoft.com/office/drawing/2014/main" id="{4DF3CF00-10EE-40D9-8176-11A361ACB840}"/>
                </a:ext>
              </a:extLst>
            </p:cNvPr>
            <p:cNvCxnSpPr>
              <a:cxnSpLocks/>
            </p:cNvCxnSpPr>
            <p:nvPr/>
          </p:nvCxnSpPr>
          <p:spPr>
            <a:xfrm>
              <a:off x="2840157" y="3699688"/>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8A6841C4-7A80-48C5-BAA8-E7ED8C7C6506}"/>
                </a:ext>
              </a:extLst>
            </p:cNvPr>
            <p:cNvSpPr/>
            <p:nvPr/>
          </p:nvSpPr>
          <p:spPr>
            <a:xfrm>
              <a:off x="5177349" y="4819122"/>
              <a:ext cx="1933368" cy="1015663"/>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23D2B5"/>
                  </a:solidFill>
                  <a:effectLst/>
                  <a:uLnTx/>
                  <a:uFillTx/>
                  <a:latin typeface="Arial Black" panose="020B0604020202020204" pitchFamily="34" charset="0"/>
                  <a:ea typeface="+mn-ea"/>
                  <a:cs typeface="Arial Black" panose="020B0604020202020204" pitchFamily="34" charset="0"/>
                </a:rPr>
                <a:t>16</a:t>
              </a:r>
            </a:p>
            <a:p>
              <a:pPr lvl="0" algn="ctr">
                <a:defRPr/>
              </a:pPr>
              <a:r>
                <a:rPr lang="fr-FR" sz="1400" dirty="0">
                  <a:solidFill>
                    <a:prstClr val="black">
                      <a:lumMod val="65000"/>
                      <a:lumOff val="35000"/>
                    </a:prstClr>
                  </a:solidFill>
                  <a:latin typeface="Arial"/>
                  <a:cs typeface="Arial"/>
                </a:rPr>
                <a:t>Segments de marchés</a:t>
              </a:r>
            </a:p>
          </p:txBody>
        </p:sp>
        <p:sp>
          <p:nvSpPr>
            <p:cNvPr id="54" name="Rectangle 53">
              <a:extLst>
                <a:ext uri="{FF2B5EF4-FFF2-40B4-BE49-F238E27FC236}">
                  <a16:creationId xmlns:a16="http://schemas.microsoft.com/office/drawing/2014/main" id="{5082A16B-A467-415A-B095-E60F0F10B92E}"/>
                </a:ext>
              </a:extLst>
            </p:cNvPr>
            <p:cNvSpPr/>
            <p:nvPr/>
          </p:nvSpPr>
          <p:spPr>
            <a:xfrm>
              <a:off x="7145858" y="4819122"/>
              <a:ext cx="2237289"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9C1FB"/>
                  </a:solidFill>
                  <a:effectLst/>
                  <a:uLnTx/>
                  <a:uFillTx/>
                  <a:latin typeface="Arial Black" panose="020B0604020202020204" pitchFamily="34" charset="0"/>
                  <a:ea typeface="+mn-ea"/>
                  <a:cs typeface="Arial Black" panose="020B0604020202020204" pitchFamily="34" charset="0"/>
                </a:rPr>
                <a:t>27</a:t>
              </a:r>
              <a:endParaRPr kumimoji="0" lang="fr-FR" sz="1400" b="1" i="0" u="none" strike="noStrike" kern="1200" cap="none" spc="0" normalizeH="0" baseline="0" noProof="0" dirty="0">
                <a:ln>
                  <a:noFill/>
                </a:ln>
                <a:solidFill>
                  <a:srgbClr val="09C1FB"/>
                </a:solidFill>
                <a:effectLst/>
                <a:uLnTx/>
                <a:uFillTx/>
                <a:latin typeface="Arial Black" panose="020B0604020202020204" pitchFamily="34" charset="0"/>
                <a:ea typeface="+mn-ea"/>
                <a:cs typeface="Arial Black" panose="020B0604020202020204" pitchFamily="34" charset="0"/>
              </a:endParaRPr>
            </a:p>
            <a:p>
              <a:pPr lvl="0" algn="ctr">
                <a:defRPr/>
              </a:pPr>
              <a:r>
                <a:rPr lang="fr-FR" sz="1400" dirty="0">
                  <a:solidFill>
                    <a:prstClr val="black">
                      <a:lumMod val="65000"/>
                      <a:lumOff val="35000"/>
                    </a:prstClr>
                  </a:solidFill>
                  <a:latin typeface="Arial"/>
                  <a:cs typeface="Arial"/>
                </a:rPr>
                <a:t>grands comptes</a:t>
              </a:r>
            </a:p>
          </p:txBody>
        </p:sp>
        <p:sp>
          <p:nvSpPr>
            <p:cNvPr id="55" name="Rectangle 54">
              <a:extLst>
                <a:ext uri="{FF2B5EF4-FFF2-40B4-BE49-F238E27FC236}">
                  <a16:creationId xmlns:a16="http://schemas.microsoft.com/office/drawing/2014/main" id="{DDE88FD5-BD03-435C-912B-22E17EA121BD}"/>
                </a:ext>
              </a:extLst>
            </p:cNvPr>
            <p:cNvSpPr/>
            <p:nvPr/>
          </p:nvSpPr>
          <p:spPr>
            <a:xfrm>
              <a:off x="5629976" y="3699688"/>
              <a:ext cx="1028114" cy="1028114"/>
            </a:xfrm>
            <a:prstGeom prst="rect">
              <a:avLst/>
            </a:prstGeom>
            <a:noFill/>
            <a:ln w="25400">
              <a:solidFill>
                <a:srgbClr val="23D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19CA14D2-9C8E-4BB2-9679-FF002F8A7B4A}"/>
                </a:ext>
              </a:extLst>
            </p:cNvPr>
            <p:cNvSpPr/>
            <p:nvPr/>
          </p:nvSpPr>
          <p:spPr>
            <a:xfrm>
              <a:off x="7750445" y="3699688"/>
              <a:ext cx="1028114" cy="1028114"/>
            </a:xfrm>
            <a:prstGeom prst="rect">
              <a:avLst/>
            </a:prstGeom>
            <a:noFill/>
            <a:ln w="25400">
              <a:solidFill>
                <a:srgbClr val="09C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Graphique 56">
              <a:extLst>
                <a:ext uri="{FF2B5EF4-FFF2-40B4-BE49-F238E27FC236}">
                  <a16:creationId xmlns:a16="http://schemas.microsoft.com/office/drawing/2014/main" id="{E497A33D-907D-4807-9144-71A06A36B83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5795398" y="3865110"/>
              <a:ext cx="697270" cy="697270"/>
            </a:xfrm>
            <a:prstGeom prst="rect">
              <a:avLst/>
            </a:prstGeom>
          </p:spPr>
        </p:pic>
        <p:pic>
          <p:nvPicPr>
            <p:cNvPr id="58" name="Graphique 57">
              <a:extLst>
                <a:ext uri="{FF2B5EF4-FFF2-40B4-BE49-F238E27FC236}">
                  <a16:creationId xmlns:a16="http://schemas.microsoft.com/office/drawing/2014/main" id="{9E464759-9B78-4686-A888-69E605816532}"/>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7980548" y="3943034"/>
              <a:ext cx="567908" cy="567908"/>
            </a:xfrm>
            <a:prstGeom prst="rect">
              <a:avLst/>
            </a:prstGeom>
          </p:spPr>
        </p:pic>
        <p:cxnSp>
          <p:nvCxnSpPr>
            <p:cNvPr id="59" name="Connecteur droit 58">
              <a:extLst>
                <a:ext uri="{FF2B5EF4-FFF2-40B4-BE49-F238E27FC236}">
                  <a16:creationId xmlns:a16="http://schemas.microsoft.com/office/drawing/2014/main" id="{B7FF7839-B187-480C-ABCB-27666C2B58FD}"/>
                </a:ext>
              </a:extLst>
            </p:cNvPr>
            <p:cNvCxnSpPr>
              <a:cxnSpLocks/>
            </p:cNvCxnSpPr>
            <p:nvPr/>
          </p:nvCxnSpPr>
          <p:spPr>
            <a:xfrm>
              <a:off x="7203609" y="3699688"/>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0192C2E4-3254-4600-9058-E32F4F569E7C}"/>
                </a:ext>
              </a:extLst>
            </p:cNvPr>
            <p:cNvSpPr/>
            <p:nvPr/>
          </p:nvSpPr>
          <p:spPr>
            <a:xfrm>
              <a:off x="9385686" y="4819122"/>
              <a:ext cx="2237289" cy="800219"/>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noProof="0" dirty="0">
                  <a:solidFill>
                    <a:srgbClr val="E44C54"/>
                  </a:solidFill>
                  <a:latin typeface="Arial Black" panose="020B0604020202020204" pitchFamily="34" charset="0"/>
                  <a:cs typeface="Arial Black" panose="020B0604020202020204" pitchFamily="34" charset="0"/>
                </a:rPr>
                <a:t>10</a:t>
              </a:r>
              <a:endParaRPr kumimoji="0" lang="fr-FR" sz="1400" b="1" i="0" u="none" strike="noStrike" kern="1200" cap="none" spc="0" normalizeH="0" baseline="0" noProof="0" dirty="0">
                <a:ln>
                  <a:noFill/>
                </a:ln>
                <a:solidFill>
                  <a:srgbClr val="E44C54"/>
                </a:solidFill>
                <a:effectLst/>
                <a:uLnTx/>
                <a:uFillTx/>
                <a:latin typeface="Arial Black" panose="020B0604020202020204" pitchFamily="34" charset="0"/>
                <a:ea typeface="+mn-ea"/>
                <a:cs typeface="Arial Black" panose="020B0604020202020204" pitchFamily="34" charset="0"/>
              </a:endParaRPr>
            </a:p>
            <a:p>
              <a:pPr algn="ctr">
                <a:defRPr/>
              </a:pPr>
              <a:r>
                <a:rPr lang="fr-FR" sz="1400" dirty="0">
                  <a:solidFill>
                    <a:prstClr val="black">
                      <a:lumMod val="65000"/>
                      <a:lumOff val="35000"/>
                    </a:prstClr>
                  </a:solidFill>
                  <a:latin typeface="Arial"/>
                  <a:cs typeface="Arial"/>
                </a:rPr>
                <a:t>offres </a:t>
              </a:r>
            </a:p>
          </p:txBody>
        </p:sp>
        <p:sp>
          <p:nvSpPr>
            <p:cNvPr id="61" name="Rectangle 60">
              <a:extLst>
                <a:ext uri="{FF2B5EF4-FFF2-40B4-BE49-F238E27FC236}">
                  <a16:creationId xmlns:a16="http://schemas.microsoft.com/office/drawing/2014/main" id="{1449C65C-C42B-400E-80F6-D2A0BB4F8E71}"/>
                </a:ext>
              </a:extLst>
            </p:cNvPr>
            <p:cNvSpPr/>
            <p:nvPr/>
          </p:nvSpPr>
          <p:spPr>
            <a:xfrm>
              <a:off x="9990273" y="3699688"/>
              <a:ext cx="1028114" cy="1028114"/>
            </a:xfrm>
            <a:prstGeom prst="rect">
              <a:avLst/>
            </a:prstGeom>
            <a:noFill/>
            <a:ln w="25400">
              <a:solidFill>
                <a:srgbClr val="E44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2" name="Graphique 61">
              <a:extLst>
                <a:ext uri="{FF2B5EF4-FFF2-40B4-BE49-F238E27FC236}">
                  <a16:creationId xmlns:a16="http://schemas.microsoft.com/office/drawing/2014/main" id="{2D7FBFD5-6430-4719-B7FF-E44E91927037}"/>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10220376" y="3943034"/>
              <a:ext cx="567908" cy="567908"/>
            </a:xfrm>
            <a:prstGeom prst="rect">
              <a:avLst/>
            </a:prstGeom>
          </p:spPr>
        </p:pic>
        <p:cxnSp>
          <p:nvCxnSpPr>
            <p:cNvPr id="63" name="Connecteur droit 62">
              <a:extLst>
                <a:ext uri="{FF2B5EF4-FFF2-40B4-BE49-F238E27FC236}">
                  <a16:creationId xmlns:a16="http://schemas.microsoft.com/office/drawing/2014/main" id="{B71392BA-63CA-4F62-B1C7-F86DAF29D7CE}"/>
                </a:ext>
              </a:extLst>
            </p:cNvPr>
            <p:cNvCxnSpPr>
              <a:cxnSpLocks/>
            </p:cNvCxnSpPr>
            <p:nvPr/>
          </p:nvCxnSpPr>
          <p:spPr>
            <a:xfrm>
              <a:off x="9337209" y="3699688"/>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0363BC28-723C-471F-A4D7-B1F5DC0919C3}"/>
                </a:ext>
              </a:extLst>
            </p:cNvPr>
            <p:cNvCxnSpPr>
              <a:cxnSpLocks/>
            </p:cNvCxnSpPr>
            <p:nvPr/>
          </p:nvCxnSpPr>
          <p:spPr>
            <a:xfrm>
              <a:off x="5037924" y="3699688"/>
              <a:ext cx="0" cy="212400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044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35</a:t>
            </a:fld>
            <a:endParaRPr lang="fr-FR" dirty="0"/>
          </a:p>
        </p:txBody>
      </p:sp>
      <p:sp>
        <p:nvSpPr>
          <p:cNvPr id="155" name="Espace réservé du texte 90">
            <a:extLst>
              <a:ext uri="{FF2B5EF4-FFF2-40B4-BE49-F238E27FC236}">
                <a16:creationId xmlns:a16="http://schemas.microsoft.com/office/drawing/2014/main" id="{1913FE3D-FA27-41D7-A1F1-1B48A8D184B5}"/>
              </a:ext>
            </a:extLst>
          </p:cNvPr>
          <p:cNvSpPr txBox="1">
            <a:spLocks/>
          </p:cNvSpPr>
          <p:nvPr/>
        </p:nvSpPr>
        <p:spPr>
          <a:xfrm>
            <a:off x="589726" y="886539"/>
            <a:ext cx="11492677"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BIM FACTORY D’ENGIE : NOTRE POSITIONNEMENT &amp; NOTRE HISTOIRE</a:t>
            </a:r>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0" name="Image 129">
            <a:extLst>
              <a:ext uri="{FF2B5EF4-FFF2-40B4-BE49-F238E27FC236}">
                <a16:creationId xmlns:a16="http://schemas.microsoft.com/office/drawing/2014/main" id="{8513003C-4DCA-4552-B798-BE00060726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756" y="2043793"/>
            <a:ext cx="4402756" cy="3591761"/>
          </a:xfrm>
          <a:prstGeom prst="rect">
            <a:avLst/>
          </a:prstGeom>
        </p:spPr>
      </p:pic>
      <p:grpSp>
        <p:nvGrpSpPr>
          <p:cNvPr id="131" name="Groupe 130">
            <a:extLst>
              <a:ext uri="{FF2B5EF4-FFF2-40B4-BE49-F238E27FC236}">
                <a16:creationId xmlns:a16="http://schemas.microsoft.com/office/drawing/2014/main" id="{43F90834-3E52-4553-AEBD-DF7912DFD2BA}"/>
              </a:ext>
            </a:extLst>
          </p:cNvPr>
          <p:cNvGrpSpPr/>
          <p:nvPr/>
        </p:nvGrpSpPr>
        <p:grpSpPr>
          <a:xfrm>
            <a:off x="5504943" y="2470341"/>
            <a:ext cx="5857926" cy="3253801"/>
            <a:chOff x="5833331" y="2470341"/>
            <a:chExt cx="5857926" cy="3253801"/>
          </a:xfrm>
        </p:grpSpPr>
        <p:cxnSp>
          <p:nvCxnSpPr>
            <p:cNvPr id="132" name="Connecteur droit avec flèche 131">
              <a:extLst>
                <a:ext uri="{FF2B5EF4-FFF2-40B4-BE49-F238E27FC236}">
                  <a16:creationId xmlns:a16="http://schemas.microsoft.com/office/drawing/2014/main" id="{4EAC0674-C0F2-4C29-9F65-C3E52A0B6664}"/>
                </a:ext>
              </a:extLst>
            </p:cNvPr>
            <p:cNvCxnSpPr>
              <a:cxnSpLocks/>
            </p:cNvCxnSpPr>
            <p:nvPr/>
          </p:nvCxnSpPr>
          <p:spPr>
            <a:xfrm>
              <a:off x="6750697" y="3839674"/>
              <a:ext cx="49405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3" name="Ellipse 132">
              <a:extLst>
                <a:ext uri="{FF2B5EF4-FFF2-40B4-BE49-F238E27FC236}">
                  <a16:creationId xmlns:a16="http://schemas.microsoft.com/office/drawing/2014/main" id="{1ED9A9D3-1C28-42F8-BC27-215B76B84ED5}"/>
                </a:ext>
              </a:extLst>
            </p:cNvPr>
            <p:cNvSpPr/>
            <p:nvPr/>
          </p:nvSpPr>
          <p:spPr>
            <a:xfrm>
              <a:off x="7026015" y="3704253"/>
              <a:ext cx="270588" cy="270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a:extLst>
                <a:ext uri="{FF2B5EF4-FFF2-40B4-BE49-F238E27FC236}">
                  <a16:creationId xmlns:a16="http://schemas.microsoft.com/office/drawing/2014/main" id="{3F9699E5-BD53-4067-9CBA-1B3853DC7FD4}"/>
                </a:ext>
              </a:extLst>
            </p:cNvPr>
            <p:cNvSpPr/>
            <p:nvPr/>
          </p:nvSpPr>
          <p:spPr>
            <a:xfrm>
              <a:off x="8021454" y="3709046"/>
              <a:ext cx="261256" cy="261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a:extLst>
                <a:ext uri="{FF2B5EF4-FFF2-40B4-BE49-F238E27FC236}">
                  <a16:creationId xmlns:a16="http://schemas.microsoft.com/office/drawing/2014/main" id="{655AEE0D-EDB7-4A4D-9230-DAFB162FD69F}"/>
                </a:ext>
              </a:extLst>
            </p:cNvPr>
            <p:cNvSpPr/>
            <p:nvPr/>
          </p:nvSpPr>
          <p:spPr>
            <a:xfrm>
              <a:off x="10848208" y="3704253"/>
              <a:ext cx="261256" cy="261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a:extLst>
                <a:ext uri="{FF2B5EF4-FFF2-40B4-BE49-F238E27FC236}">
                  <a16:creationId xmlns:a16="http://schemas.microsoft.com/office/drawing/2014/main" id="{4DBCF7D1-0153-49D8-AA77-DBCD4D2A993C}"/>
                </a:ext>
              </a:extLst>
            </p:cNvPr>
            <p:cNvSpPr/>
            <p:nvPr/>
          </p:nvSpPr>
          <p:spPr>
            <a:xfrm>
              <a:off x="9007561" y="3709046"/>
              <a:ext cx="261256" cy="261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a:extLst>
                <a:ext uri="{FF2B5EF4-FFF2-40B4-BE49-F238E27FC236}">
                  <a16:creationId xmlns:a16="http://schemas.microsoft.com/office/drawing/2014/main" id="{DF69F785-CCD7-4DE4-B68A-C141F8895E39}"/>
                </a:ext>
              </a:extLst>
            </p:cNvPr>
            <p:cNvSpPr/>
            <p:nvPr/>
          </p:nvSpPr>
          <p:spPr>
            <a:xfrm>
              <a:off x="9897447" y="3704253"/>
              <a:ext cx="261256" cy="261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ZoneTexte 137">
              <a:extLst>
                <a:ext uri="{FF2B5EF4-FFF2-40B4-BE49-F238E27FC236}">
                  <a16:creationId xmlns:a16="http://schemas.microsoft.com/office/drawing/2014/main" id="{BFEA57A9-9F17-4448-9ABD-EE45C2000633}"/>
                </a:ext>
              </a:extLst>
            </p:cNvPr>
            <p:cNvSpPr txBox="1"/>
            <p:nvPr/>
          </p:nvSpPr>
          <p:spPr>
            <a:xfrm>
              <a:off x="5833331" y="3539592"/>
              <a:ext cx="935665" cy="600164"/>
            </a:xfrm>
            <a:prstGeom prst="rect">
              <a:avLst/>
            </a:prstGeom>
            <a:noFill/>
          </p:spPr>
          <p:txBody>
            <a:bodyPr wrap="square" rtlCol="0">
              <a:spAutoFit/>
            </a:bodyPr>
            <a:lstStyle/>
            <a:p>
              <a:pPr algn="ctr"/>
              <a:r>
                <a:rPr lang="fr-FR" sz="1100" b="1" dirty="0">
                  <a:solidFill>
                    <a:srgbClr val="FFC000"/>
                  </a:solidFill>
                </a:rPr>
                <a:t>Lancement du projet </a:t>
              </a:r>
            </a:p>
            <a:p>
              <a:pPr algn="ctr"/>
              <a:r>
                <a:rPr lang="fr-FR" sz="1100" b="1" dirty="0">
                  <a:solidFill>
                    <a:srgbClr val="FFC000"/>
                  </a:solidFill>
                </a:rPr>
                <a:t>2017</a:t>
              </a:r>
            </a:p>
          </p:txBody>
        </p:sp>
        <p:sp>
          <p:nvSpPr>
            <p:cNvPr id="139" name="ZoneTexte 138">
              <a:extLst>
                <a:ext uri="{FF2B5EF4-FFF2-40B4-BE49-F238E27FC236}">
                  <a16:creationId xmlns:a16="http://schemas.microsoft.com/office/drawing/2014/main" id="{6CC2D892-F21C-47C6-AAAD-1CC24C73D1F4}"/>
                </a:ext>
              </a:extLst>
            </p:cNvPr>
            <p:cNvSpPr txBox="1"/>
            <p:nvPr/>
          </p:nvSpPr>
          <p:spPr>
            <a:xfrm>
              <a:off x="6664453" y="2478722"/>
              <a:ext cx="993711" cy="600164"/>
            </a:xfrm>
            <a:prstGeom prst="rect">
              <a:avLst/>
            </a:prstGeom>
            <a:noFill/>
          </p:spPr>
          <p:txBody>
            <a:bodyPr wrap="square" rtlCol="0">
              <a:spAutoFit/>
            </a:bodyPr>
            <a:lstStyle/>
            <a:p>
              <a:pPr algn="ctr"/>
              <a:r>
                <a:rPr lang="fr-FR" sz="1100" b="1" dirty="0" err="1">
                  <a:solidFill>
                    <a:srgbClr val="22D1C6"/>
                  </a:solidFill>
                </a:rPr>
                <a:t>DecodeBIM</a:t>
              </a:r>
              <a:endParaRPr lang="fr-FR" sz="1100" b="1" dirty="0">
                <a:solidFill>
                  <a:srgbClr val="22D1C6"/>
                </a:solidFill>
              </a:endParaRPr>
            </a:p>
            <a:p>
              <a:pPr algn="ctr"/>
              <a:r>
                <a:rPr lang="fr-FR" sz="1100" dirty="0">
                  <a:solidFill>
                    <a:srgbClr val="22D1C6"/>
                  </a:solidFill>
                </a:rPr>
                <a:t>Nov. 2017</a:t>
              </a:r>
            </a:p>
            <a:p>
              <a:pPr algn="ctr"/>
              <a:r>
                <a:rPr lang="fr-FR" sz="1100" dirty="0">
                  <a:solidFill>
                    <a:srgbClr val="22D1C6"/>
                  </a:solidFill>
                </a:rPr>
                <a:t>6 pers. </a:t>
              </a:r>
            </a:p>
          </p:txBody>
        </p:sp>
        <p:sp>
          <p:nvSpPr>
            <p:cNvPr id="140" name="ZoneTexte 139">
              <a:extLst>
                <a:ext uri="{FF2B5EF4-FFF2-40B4-BE49-F238E27FC236}">
                  <a16:creationId xmlns:a16="http://schemas.microsoft.com/office/drawing/2014/main" id="{8A988182-1CF9-4088-8FDF-EF1B9F5E821F}"/>
                </a:ext>
              </a:extLst>
            </p:cNvPr>
            <p:cNvSpPr txBox="1"/>
            <p:nvPr/>
          </p:nvSpPr>
          <p:spPr>
            <a:xfrm>
              <a:off x="7587978" y="2470341"/>
              <a:ext cx="1156729" cy="600164"/>
            </a:xfrm>
            <a:prstGeom prst="rect">
              <a:avLst/>
            </a:prstGeom>
            <a:noFill/>
          </p:spPr>
          <p:txBody>
            <a:bodyPr wrap="square" rtlCol="0">
              <a:spAutoFit/>
            </a:bodyPr>
            <a:lstStyle/>
            <a:p>
              <a:pPr algn="ctr"/>
              <a:r>
                <a:rPr lang="fr-FR" sz="1100" b="1" dirty="0">
                  <a:solidFill>
                    <a:srgbClr val="22D1C6"/>
                  </a:solidFill>
                </a:rPr>
                <a:t>SXD Groupe</a:t>
              </a:r>
            </a:p>
            <a:p>
              <a:pPr algn="ctr"/>
              <a:r>
                <a:rPr lang="fr-FR" sz="1100" dirty="0">
                  <a:solidFill>
                    <a:srgbClr val="22D1C6"/>
                  </a:solidFill>
                </a:rPr>
                <a:t>Mars 2018</a:t>
              </a:r>
            </a:p>
            <a:p>
              <a:pPr algn="ctr"/>
              <a:r>
                <a:rPr lang="fr-FR" sz="1100" dirty="0">
                  <a:solidFill>
                    <a:srgbClr val="22D1C6"/>
                  </a:solidFill>
                </a:rPr>
                <a:t>50 pers. </a:t>
              </a:r>
            </a:p>
          </p:txBody>
        </p:sp>
        <p:sp>
          <p:nvSpPr>
            <p:cNvPr id="141" name="ZoneTexte 140">
              <a:extLst>
                <a:ext uri="{FF2B5EF4-FFF2-40B4-BE49-F238E27FC236}">
                  <a16:creationId xmlns:a16="http://schemas.microsoft.com/office/drawing/2014/main" id="{0543F67D-56D5-4B53-AC65-CB9DA520814D}"/>
                </a:ext>
              </a:extLst>
            </p:cNvPr>
            <p:cNvSpPr txBox="1"/>
            <p:nvPr/>
          </p:nvSpPr>
          <p:spPr>
            <a:xfrm>
              <a:off x="8645378" y="2475134"/>
              <a:ext cx="965454" cy="600164"/>
            </a:xfrm>
            <a:prstGeom prst="rect">
              <a:avLst/>
            </a:prstGeom>
            <a:noFill/>
          </p:spPr>
          <p:txBody>
            <a:bodyPr wrap="square" rtlCol="0">
              <a:spAutoFit/>
            </a:bodyPr>
            <a:lstStyle/>
            <a:p>
              <a:pPr algn="ctr"/>
              <a:r>
                <a:rPr lang="fr-FR" sz="1100" b="1" dirty="0" err="1">
                  <a:solidFill>
                    <a:srgbClr val="22D1C6"/>
                  </a:solidFill>
                </a:rPr>
                <a:t>Eurosia</a:t>
              </a:r>
              <a:endParaRPr lang="fr-FR" sz="1100" b="1" dirty="0">
                <a:solidFill>
                  <a:srgbClr val="22D1C6"/>
                </a:solidFill>
              </a:endParaRPr>
            </a:p>
            <a:p>
              <a:pPr algn="ctr"/>
              <a:r>
                <a:rPr lang="fr-FR" sz="1100" dirty="0">
                  <a:solidFill>
                    <a:srgbClr val="22D1C6"/>
                  </a:solidFill>
                </a:rPr>
                <a:t>Déc. 2018</a:t>
              </a:r>
            </a:p>
            <a:p>
              <a:pPr algn="ctr"/>
              <a:r>
                <a:rPr lang="fr-FR" sz="1100" dirty="0">
                  <a:solidFill>
                    <a:srgbClr val="22D1C6"/>
                  </a:solidFill>
                </a:rPr>
                <a:t>80 pers.</a:t>
              </a:r>
            </a:p>
          </p:txBody>
        </p:sp>
        <p:sp>
          <p:nvSpPr>
            <p:cNvPr id="142" name="ZoneTexte 141">
              <a:extLst>
                <a:ext uri="{FF2B5EF4-FFF2-40B4-BE49-F238E27FC236}">
                  <a16:creationId xmlns:a16="http://schemas.microsoft.com/office/drawing/2014/main" id="{59146FD8-6838-4E35-A237-8B2C0AB973FB}"/>
                </a:ext>
              </a:extLst>
            </p:cNvPr>
            <p:cNvSpPr txBox="1"/>
            <p:nvPr/>
          </p:nvSpPr>
          <p:spPr>
            <a:xfrm>
              <a:off x="9624526" y="2475134"/>
              <a:ext cx="807098" cy="600164"/>
            </a:xfrm>
            <a:prstGeom prst="rect">
              <a:avLst/>
            </a:prstGeom>
            <a:noFill/>
          </p:spPr>
          <p:txBody>
            <a:bodyPr wrap="square" rtlCol="0">
              <a:spAutoFit/>
            </a:bodyPr>
            <a:lstStyle/>
            <a:p>
              <a:pPr algn="ctr"/>
              <a:r>
                <a:rPr lang="fr-FR" sz="1100" b="1" dirty="0" err="1">
                  <a:solidFill>
                    <a:srgbClr val="22D1C6"/>
                  </a:solidFill>
                </a:rPr>
                <a:t>Soluxia</a:t>
              </a:r>
              <a:endParaRPr lang="fr-FR" sz="1100" b="1" dirty="0">
                <a:solidFill>
                  <a:srgbClr val="22D1C6"/>
                </a:solidFill>
              </a:endParaRPr>
            </a:p>
            <a:p>
              <a:pPr algn="ctr"/>
              <a:r>
                <a:rPr lang="fr-FR" sz="1100" dirty="0">
                  <a:solidFill>
                    <a:srgbClr val="22D1C6"/>
                  </a:solidFill>
                </a:rPr>
                <a:t>Juin 2019</a:t>
              </a:r>
            </a:p>
            <a:p>
              <a:pPr algn="ctr"/>
              <a:r>
                <a:rPr lang="fr-FR" sz="1100" dirty="0">
                  <a:solidFill>
                    <a:srgbClr val="22D1C6"/>
                  </a:solidFill>
                </a:rPr>
                <a:t>4 pers.</a:t>
              </a:r>
            </a:p>
          </p:txBody>
        </p:sp>
        <p:sp>
          <p:nvSpPr>
            <p:cNvPr id="143" name="ZoneTexte 142">
              <a:extLst>
                <a:ext uri="{FF2B5EF4-FFF2-40B4-BE49-F238E27FC236}">
                  <a16:creationId xmlns:a16="http://schemas.microsoft.com/office/drawing/2014/main" id="{B9DDCCF8-0A91-4DE9-9B17-D32052DFD3A1}"/>
                </a:ext>
              </a:extLst>
            </p:cNvPr>
            <p:cNvSpPr txBox="1"/>
            <p:nvPr/>
          </p:nvSpPr>
          <p:spPr>
            <a:xfrm>
              <a:off x="10496108" y="2486081"/>
              <a:ext cx="965455" cy="600164"/>
            </a:xfrm>
            <a:prstGeom prst="rect">
              <a:avLst/>
            </a:prstGeom>
            <a:noFill/>
          </p:spPr>
          <p:txBody>
            <a:bodyPr wrap="square" rtlCol="0">
              <a:spAutoFit/>
            </a:bodyPr>
            <a:lstStyle/>
            <a:p>
              <a:pPr algn="ctr"/>
              <a:r>
                <a:rPr lang="fr-FR" sz="1100" b="1" dirty="0">
                  <a:solidFill>
                    <a:srgbClr val="22D1C6"/>
                  </a:solidFill>
                </a:rPr>
                <a:t>BIMLY</a:t>
              </a:r>
            </a:p>
            <a:p>
              <a:pPr algn="ctr"/>
              <a:r>
                <a:rPr lang="fr-FR" sz="1100" dirty="0">
                  <a:solidFill>
                    <a:srgbClr val="22D1C6"/>
                  </a:solidFill>
                </a:rPr>
                <a:t>Déc. 2019</a:t>
              </a:r>
            </a:p>
            <a:p>
              <a:pPr algn="ctr"/>
              <a:r>
                <a:rPr lang="fr-FR" sz="1100" dirty="0">
                  <a:solidFill>
                    <a:srgbClr val="22D1C6"/>
                  </a:solidFill>
                </a:rPr>
                <a:t>10 pers;</a:t>
              </a:r>
            </a:p>
          </p:txBody>
        </p:sp>
        <p:cxnSp>
          <p:nvCxnSpPr>
            <p:cNvPr id="144" name="Connecteur droit 143">
              <a:extLst>
                <a:ext uri="{FF2B5EF4-FFF2-40B4-BE49-F238E27FC236}">
                  <a16:creationId xmlns:a16="http://schemas.microsoft.com/office/drawing/2014/main" id="{C54233BA-A80D-4A31-A5E6-4CBD64870805}"/>
                </a:ext>
              </a:extLst>
            </p:cNvPr>
            <p:cNvCxnSpPr>
              <a:cxnSpLocks/>
              <a:stCxn id="133" idx="0"/>
            </p:cNvCxnSpPr>
            <p:nvPr/>
          </p:nvCxnSpPr>
          <p:spPr>
            <a:xfrm flipV="1">
              <a:off x="7161309" y="3333110"/>
              <a:ext cx="0" cy="37114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5" name="Connecteur droit 144">
              <a:extLst>
                <a:ext uri="{FF2B5EF4-FFF2-40B4-BE49-F238E27FC236}">
                  <a16:creationId xmlns:a16="http://schemas.microsoft.com/office/drawing/2014/main" id="{F18BED68-4D58-4065-8189-C9FDAAC27388}"/>
                </a:ext>
              </a:extLst>
            </p:cNvPr>
            <p:cNvCxnSpPr/>
            <p:nvPr/>
          </p:nvCxnSpPr>
          <p:spPr>
            <a:xfrm flipV="1">
              <a:off x="8152082" y="3310298"/>
              <a:ext cx="0" cy="398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6" name="Connecteur droit 145">
              <a:extLst>
                <a:ext uri="{FF2B5EF4-FFF2-40B4-BE49-F238E27FC236}">
                  <a16:creationId xmlns:a16="http://schemas.microsoft.com/office/drawing/2014/main" id="{88EF23C5-12CD-495F-A5EF-E6F7EA9ECA30}"/>
                </a:ext>
              </a:extLst>
            </p:cNvPr>
            <p:cNvCxnSpPr/>
            <p:nvPr/>
          </p:nvCxnSpPr>
          <p:spPr>
            <a:xfrm flipV="1">
              <a:off x="9128105" y="3333110"/>
              <a:ext cx="0" cy="398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7" name="Connecteur droit 146">
              <a:extLst>
                <a:ext uri="{FF2B5EF4-FFF2-40B4-BE49-F238E27FC236}">
                  <a16:creationId xmlns:a16="http://schemas.microsoft.com/office/drawing/2014/main" id="{C21F9F49-E1D8-4DF5-81D2-033D57B45EC8}"/>
                </a:ext>
              </a:extLst>
            </p:cNvPr>
            <p:cNvCxnSpPr/>
            <p:nvPr/>
          </p:nvCxnSpPr>
          <p:spPr>
            <a:xfrm flipV="1">
              <a:off x="10028075" y="3333110"/>
              <a:ext cx="0" cy="398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8" name="Connecteur droit 147">
              <a:extLst>
                <a:ext uri="{FF2B5EF4-FFF2-40B4-BE49-F238E27FC236}">
                  <a16:creationId xmlns:a16="http://schemas.microsoft.com/office/drawing/2014/main" id="{721F2BF3-8892-4EA8-B8DC-B5D76AFE3903}"/>
                </a:ext>
              </a:extLst>
            </p:cNvPr>
            <p:cNvCxnSpPr/>
            <p:nvPr/>
          </p:nvCxnSpPr>
          <p:spPr>
            <a:xfrm flipV="1">
              <a:off x="10978835" y="3286136"/>
              <a:ext cx="0" cy="398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9" name="Connecteur droit 148">
              <a:extLst>
                <a:ext uri="{FF2B5EF4-FFF2-40B4-BE49-F238E27FC236}">
                  <a16:creationId xmlns:a16="http://schemas.microsoft.com/office/drawing/2014/main" id="{A1BD4631-A64C-436B-9289-404CC96BF8B8}"/>
                </a:ext>
              </a:extLst>
            </p:cNvPr>
            <p:cNvCxnSpPr>
              <a:cxnSpLocks/>
            </p:cNvCxnSpPr>
            <p:nvPr/>
          </p:nvCxnSpPr>
          <p:spPr>
            <a:xfrm flipV="1">
              <a:off x="7161309" y="3937904"/>
              <a:ext cx="0" cy="130918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0" name="Connecteur droit 149">
              <a:extLst>
                <a:ext uri="{FF2B5EF4-FFF2-40B4-BE49-F238E27FC236}">
                  <a16:creationId xmlns:a16="http://schemas.microsoft.com/office/drawing/2014/main" id="{BE9967FE-453D-4D89-9F4D-6C3168716E5E}"/>
                </a:ext>
              </a:extLst>
            </p:cNvPr>
            <p:cNvCxnSpPr/>
            <p:nvPr/>
          </p:nvCxnSpPr>
          <p:spPr>
            <a:xfrm flipV="1">
              <a:off x="8152082" y="3942697"/>
              <a:ext cx="0" cy="398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1" name="Connecteur droit 150">
              <a:extLst>
                <a:ext uri="{FF2B5EF4-FFF2-40B4-BE49-F238E27FC236}">
                  <a16:creationId xmlns:a16="http://schemas.microsoft.com/office/drawing/2014/main" id="{D5486044-9191-4B94-8C32-448863D8AABF}"/>
                </a:ext>
              </a:extLst>
            </p:cNvPr>
            <p:cNvCxnSpPr>
              <a:cxnSpLocks/>
              <a:stCxn id="160" idx="0"/>
              <a:endCxn id="136" idx="4"/>
            </p:cNvCxnSpPr>
            <p:nvPr/>
          </p:nvCxnSpPr>
          <p:spPr>
            <a:xfrm flipV="1">
              <a:off x="9128105" y="3970302"/>
              <a:ext cx="10084" cy="1276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2" name="Connecteur droit 151">
              <a:extLst>
                <a:ext uri="{FF2B5EF4-FFF2-40B4-BE49-F238E27FC236}">
                  <a16:creationId xmlns:a16="http://schemas.microsoft.com/office/drawing/2014/main" id="{058B80EC-6B20-4A7E-82D1-DD48AD82A19B}"/>
                </a:ext>
              </a:extLst>
            </p:cNvPr>
            <p:cNvCxnSpPr/>
            <p:nvPr/>
          </p:nvCxnSpPr>
          <p:spPr>
            <a:xfrm flipV="1">
              <a:off x="10028075" y="3965509"/>
              <a:ext cx="0" cy="398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3" name="Connecteur droit 152">
              <a:extLst>
                <a:ext uri="{FF2B5EF4-FFF2-40B4-BE49-F238E27FC236}">
                  <a16:creationId xmlns:a16="http://schemas.microsoft.com/office/drawing/2014/main" id="{DAA450A3-8E5D-49A4-870C-75C9F83D651D}"/>
                </a:ext>
              </a:extLst>
            </p:cNvPr>
            <p:cNvCxnSpPr>
              <a:cxnSpLocks/>
              <a:stCxn id="163" idx="0"/>
            </p:cNvCxnSpPr>
            <p:nvPr/>
          </p:nvCxnSpPr>
          <p:spPr>
            <a:xfrm flipV="1">
              <a:off x="10978835" y="4133979"/>
              <a:ext cx="0" cy="11592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4" name="ZoneTexte 153">
              <a:extLst>
                <a:ext uri="{FF2B5EF4-FFF2-40B4-BE49-F238E27FC236}">
                  <a16:creationId xmlns:a16="http://schemas.microsoft.com/office/drawing/2014/main" id="{5627D0A9-F163-4FD6-99A0-B12D3F7D62F4}"/>
                </a:ext>
              </a:extLst>
            </p:cNvPr>
            <p:cNvSpPr txBox="1"/>
            <p:nvPr/>
          </p:nvSpPr>
          <p:spPr>
            <a:xfrm>
              <a:off x="7502707" y="4370009"/>
              <a:ext cx="1339604" cy="1123384"/>
            </a:xfrm>
            <a:prstGeom prst="rect">
              <a:avLst/>
            </a:prstGeom>
            <a:noFill/>
          </p:spPr>
          <p:txBody>
            <a:bodyPr wrap="square" rtlCol="0">
              <a:spAutoFit/>
            </a:bodyPr>
            <a:lstStyle/>
            <a:p>
              <a:pPr algn="ctr"/>
              <a:r>
                <a:rPr lang="fr-FR" sz="1100" dirty="0">
                  <a:solidFill>
                    <a:srgbClr val="0081B4"/>
                  </a:solidFill>
                </a:rPr>
                <a:t>Acquisition Compétences</a:t>
              </a:r>
            </a:p>
            <a:p>
              <a:pPr algn="ctr"/>
              <a:r>
                <a:rPr lang="fr-FR" sz="1100" dirty="0">
                  <a:solidFill>
                    <a:srgbClr val="0081B4"/>
                  </a:solidFill>
                </a:rPr>
                <a:t>BIM Management </a:t>
              </a:r>
            </a:p>
            <a:p>
              <a:pPr algn="ctr"/>
              <a:r>
                <a:rPr lang="fr-FR" sz="1100" dirty="0">
                  <a:solidFill>
                    <a:srgbClr val="0081B4"/>
                  </a:solidFill>
                </a:rPr>
                <a:t>Synthèses BIM</a:t>
              </a:r>
            </a:p>
            <a:p>
              <a:pPr algn="ctr"/>
              <a:r>
                <a:rPr lang="fr-FR" sz="1100" dirty="0">
                  <a:solidFill>
                    <a:srgbClr val="0081B4"/>
                  </a:solidFill>
                </a:rPr>
                <a:t>BIM Exploitation</a:t>
              </a:r>
            </a:p>
            <a:p>
              <a:pPr algn="ctr"/>
              <a:endParaRPr lang="fr-FR" sz="1200" dirty="0">
                <a:solidFill>
                  <a:srgbClr val="0081B4"/>
                </a:solidFill>
              </a:endParaRPr>
            </a:p>
          </p:txBody>
        </p:sp>
        <p:sp>
          <p:nvSpPr>
            <p:cNvPr id="160" name="ZoneTexte 159">
              <a:extLst>
                <a:ext uri="{FF2B5EF4-FFF2-40B4-BE49-F238E27FC236}">
                  <a16:creationId xmlns:a16="http://schemas.microsoft.com/office/drawing/2014/main" id="{A2E140BF-918C-46DE-9A80-454580C2B1C0}"/>
                </a:ext>
              </a:extLst>
            </p:cNvPr>
            <p:cNvSpPr txBox="1"/>
            <p:nvPr/>
          </p:nvSpPr>
          <p:spPr>
            <a:xfrm>
              <a:off x="8476749" y="5247089"/>
              <a:ext cx="1302711" cy="430887"/>
            </a:xfrm>
            <a:prstGeom prst="rect">
              <a:avLst/>
            </a:prstGeom>
            <a:noFill/>
          </p:spPr>
          <p:txBody>
            <a:bodyPr wrap="square" rtlCol="0">
              <a:spAutoFit/>
            </a:bodyPr>
            <a:lstStyle/>
            <a:p>
              <a:pPr algn="ctr"/>
              <a:r>
                <a:rPr lang="fr-FR" sz="1100" dirty="0">
                  <a:solidFill>
                    <a:srgbClr val="0081B4"/>
                  </a:solidFill>
                </a:rPr>
                <a:t>Scan Modélisation BIM</a:t>
              </a:r>
              <a:endParaRPr lang="fr-FR" sz="1200" dirty="0">
                <a:solidFill>
                  <a:srgbClr val="0081B4"/>
                </a:solidFill>
              </a:endParaRPr>
            </a:p>
          </p:txBody>
        </p:sp>
        <p:sp>
          <p:nvSpPr>
            <p:cNvPr id="162" name="ZoneTexte 161">
              <a:extLst>
                <a:ext uri="{FF2B5EF4-FFF2-40B4-BE49-F238E27FC236}">
                  <a16:creationId xmlns:a16="http://schemas.microsoft.com/office/drawing/2014/main" id="{B5CAFD07-84DF-4853-BA6F-1B3F58575FB9}"/>
                </a:ext>
              </a:extLst>
            </p:cNvPr>
            <p:cNvSpPr txBox="1"/>
            <p:nvPr/>
          </p:nvSpPr>
          <p:spPr>
            <a:xfrm>
              <a:off x="9376721" y="4374802"/>
              <a:ext cx="1302708" cy="430887"/>
            </a:xfrm>
            <a:prstGeom prst="rect">
              <a:avLst/>
            </a:prstGeom>
            <a:noFill/>
          </p:spPr>
          <p:txBody>
            <a:bodyPr wrap="square" rtlCol="0">
              <a:spAutoFit/>
            </a:bodyPr>
            <a:lstStyle/>
            <a:p>
              <a:pPr algn="ctr"/>
              <a:r>
                <a:rPr lang="fr-FR" sz="1100" dirty="0">
                  <a:solidFill>
                    <a:srgbClr val="0081B4"/>
                  </a:solidFill>
                </a:rPr>
                <a:t>Scan </a:t>
              </a:r>
            </a:p>
            <a:p>
              <a:pPr algn="ctr"/>
              <a:r>
                <a:rPr lang="fr-FR" sz="1100" dirty="0">
                  <a:solidFill>
                    <a:srgbClr val="0081B4"/>
                  </a:solidFill>
                </a:rPr>
                <a:t>Haute précision</a:t>
              </a:r>
              <a:endParaRPr lang="fr-FR" sz="1200" dirty="0">
                <a:solidFill>
                  <a:srgbClr val="0081B4"/>
                </a:solidFill>
              </a:endParaRPr>
            </a:p>
          </p:txBody>
        </p:sp>
        <p:sp>
          <p:nvSpPr>
            <p:cNvPr id="163" name="ZoneTexte 162">
              <a:extLst>
                <a:ext uri="{FF2B5EF4-FFF2-40B4-BE49-F238E27FC236}">
                  <a16:creationId xmlns:a16="http://schemas.microsoft.com/office/drawing/2014/main" id="{99B87E5A-AC81-4CD8-B30D-2D6CD790D042}"/>
                </a:ext>
              </a:extLst>
            </p:cNvPr>
            <p:cNvSpPr txBox="1"/>
            <p:nvPr/>
          </p:nvSpPr>
          <p:spPr>
            <a:xfrm>
              <a:off x="10327486" y="5293255"/>
              <a:ext cx="1302698" cy="430887"/>
            </a:xfrm>
            <a:prstGeom prst="rect">
              <a:avLst/>
            </a:prstGeom>
            <a:noFill/>
          </p:spPr>
          <p:txBody>
            <a:bodyPr wrap="square" rtlCol="0">
              <a:spAutoFit/>
            </a:bodyPr>
            <a:lstStyle/>
            <a:p>
              <a:pPr algn="ctr"/>
              <a:r>
                <a:rPr lang="fr-FR" sz="1100" dirty="0">
                  <a:solidFill>
                    <a:srgbClr val="0081B4"/>
                  </a:solidFill>
                </a:rPr>
                <a:t>Ancrage régional Sud Est </a:t>
              </a:r>
            </a:p>
          </p:txBody>
        </p:sp>
        <p:sp>
          <p:nvSpPr>
            <p:cNvPr id="165" name="ZoneTexte 164">
              <a:extLst>
                <a:ext uri="{FF2B5EF4-FFF2-40B4-BE49-F238E27FC236}">
                  <a16:creationId xmlns:a16="http://schemas.microsoft.com/office/drawing/2014/main" id="{67E06AB8-EB35-4B60-B28C-B24AC3638D8F}"/>
                </a:ext>
              </a:extLst>
            </p:cNvPr>
            <p:cNvSpPr txBox="1"/>
            <p:nvPr/>
          </p:nvSpPr>
          <p:spPr>
            <a:xfrm>
              <a:off x="6532767" y="5293255"/>
              <a:ext cx="1302711" cy="261610"/>
            </a:xfrm>
            <a:prstGeom prst="rect">
              <a:avLst/>
            </a:prstGeom>
            <a:noFill/>
          </p:spPr>
          <p:txBody>
            <a:bodyPr wrap="square" rtlCol="0">
              <a:spAutoFit/>
            </a:bodyPr>
            <a:lstStyle/>
            <a:p>
              <a:pPr algn="ctr"/>
              <a:r>
                <a:rPr lang="fr-FR" sz="1100" dirty="0">
                  <a:solidFill>
                    <a:srgbClr val="0081B4"/>
                  </a:solidFill>
                </a:rPr>
                <a:t>1ere acquisition</a:t>
              </a:r>
              <a:endParaRPr lang="fr-FR" sz="1200" dirty="0">
                <a:solidFill>
                  <a:srgbClr val="0081B4"/>
                </a:solidFill>
              </a:endParaRPr>
            </a:p>
          </p:txBody>
        </p:sp>
      </p:grpSp>
    </p:spTree>
    <p:extLst>
      <p:ext uri="{BB962C8B-B14F-4D97-AF65-F5344CB8AC3E}">
        <p14:creationId xmlns:p14="http://schemas.microsoft.com/office/powerpoint/2010/main" val="500042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36</a:t>
            </a:fld>
            <a:endParaRPr lang="fr-FR" dirty="0"/>
          </a:p>
        </p:txBody>
      </p:sp>
      <p:pic>
        <p:nvPicPr>
          <p:cNvPr id="60" name="Image 25">
            <a:extLst>
              <a:ext uri="{FF2B5EF4-FFF2-40B4-BE49-F238E27FC236}">
                <a16:creationId xmlns:a16="http://schemas.microsoft.com/office/drawing/2014/main" id="{DC4BFB20-8D77-4D66-80C2-F17BC026D434}"/>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 name="Espace réservé du texte 90">
            <a:extLst>
              <a:ext uri="{FF2B5EF4-FFF2-40B4-BE49-F238E27FC236}">
                <a16:creationId xmlns:a16="http://schemas.microsoft.com/office/drawing/2014/main" id="{34BA917C-93E0-4ADF-B3E4-54AB9B8F117C}"/>
              </a:ext>
            </a:extLst>
          </p:cNvPr>
          <p:cNvSpPr txBox="1">
            <a:spLocks/>
          </p:cNvSpPr>
          <p:nvPr/>
        </p:nvSpPr>
        <p:spPr>
          <a:xfrm>
            <a:off x="873917" y="877661"/>
            <a:ext cx="11124222"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BIM FACTORY D’ENGIE : NOS PARTIES PRENANTES</a:t>
            </a:r>
          </a:p>
        </p:txBody>
      </p:sp>
      <p:grpSp>
        <p:nvGrpSpPr>
          <p:cNvPr id="9" name="Groupe 8">
            <a:extLst>
              <a:ext uri="{FF2B5EF4-FFF2-40B4-BE49-F238E27FC236}">
                <a16:creationId xmlns:a16="http://schemas.microsoft.com/office/drawing/2014/main" id="{9FF08DE0-ED0B-44BD-B27C-0E084BEAF7D1}"/>
              </a:ext>
            </a:extLst>
          </p:cNvPr>
          <p:cNvGrpSpPr/>
          <p:nvPr/>
        </p:nvGrpSpPr>
        <p:grpSpPr>
          <a:xfrm>
            <a:off x="1180329" y="1707171"/>
            <a:ext cx="9831332" cy="4468552"/>
            <a:chOff x="636668" y="2616563"/>
            <a:chExt cx="9831332" cy="4468552"/>
          </a:xfrm>
        </p:grpSpPr>
        <p:pic>
          <p:nvPicPr>
            <p:cNvPr id="10" name="Image 9">
              <a:extLst>
                <a:ext uri="{FF2B5EF4-FFF2-40B4-BE49-F238E27FC236}">
                  <a16:creationId xmlns:a16="http://schemas.microsoft.com/office/drawing/2014/main" id="{A58DCCE5-2253-4E9D-9D6F-82ED02B071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85719" y="4864404"/>
              <a:ext cx="682281" cy="795099"/>
            </a:xfrm>
            <a:prstGeom prst="rect">
              <a:avLst/>
            </a:prstGeom>
          </p:spPr>
        </p:pic>
        <p:pic>
          <p:nvPicPr>
            <p:cNvPr id="11" name="Image 10">
              <a:extLst>
                <a:ext uri="{FF2B5EF4-FFF2-40B4-BE49-F238E27FC236}">
                  <a16:creationId xmlns:a16="http://schemas.microsoft.com/office/drawing/2014/main" id="{C3D9F2EE-5637-4977-977B-F9657ABD84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2940" y="4938598"/>
              <a:ext cx="772454" cy="772455"/>
            </a:xfrm>
            <a:prstGeom prst="rect">
              <a:avLst/>
            </a:prstGeom>
          </p:spPr>
        </p:pic>
        <p:pic>
          <p:nvPicPr>
            <p:cNvPr id="12" name="Image 11">
              <a:extLst>
                <a:ext uri="{FF2B5EF4-FFF2-40B4-BE49-F238E27FC236}">
                  <a16:creationId xmlns:a16="http://schemas.microsoft.com/office/drawing/2014/main" id="{3704E490-F00F-44BB-B2A0-D05EB90EED3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75029" y="2720604"/>
              <a:ext cx="1028824" cy="1028824"/>
            </a:xfrm>
            <a:prstGeom prst="rect">
              <a:avLst/>
            </a:prstGeom>
          </p:spPr>
        </p:pic>
        <p:pic>
          <p:nvPicPr>
            <p:cNvPr id="13" name="Image 12">
              <a:extLst>
                <a:ext uri="{FF2B5EF4-FFF2-40B4-BE49-F238E27FC236}">
                  <a16:creationId xmlns:a16="http://schemas.microsoft.com/office/drawing/2014/main" id="{BAC0D7E5-D028-483B-B590-7C611EFA95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298" y="5136670"/>
              <a:ext cx="1395468" cy="522833"/>
            </a:xfrm>
            <a:prstGeom prst="rect">
              <a:avLst/>
            </a:prstGeom>
          </p:spPr>
        </p:pic>
        <p:pic>
          <p:nvPicPr>
            <p:cNvPr id="14" name="Image 13">
              <a:extLst>
                <a:ext uri="{FF2B5EF4-FFF2-40B4-BE49-F238E27FC236}">
                  <a16:creationId xmlns:a16="http://schemas.microsoft.com/office/drawing/2014/main" id="{F3FCDA23-5D14-4C4A-A66D-12986190DF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25978" y="3719329"/>
              <a:ext cx="1028823" cy="1028823"/>
            </a:xfrm>
            <a:prstGeom prst="rect">
              <a:avLst/>
            </a:prstGeom>
          </p:spPr>
        </p:pic>
        <p:pic>
          <p:nvPicPr>
            <p:cNvPr id="15" name="Image 14">
              <a:extLst>
                <a:ext uri="{FF2B5EF4-FFF2-40B4-BE49-F238E27FC236}">
                  <a16:creationId xmlns:a16="http://schemas.microsoft.com/office/drawing/2014/main" id="{F3112136-FECC-4B03-856C-223B6EB4C5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79732" y="2814788"/>
              <a:ext cx="1105433" cy="536776"/>
            </a:xfrm>
            <a:prstGeom prst="rect">
              <a:avLst/>
            </a:prstGeom>
          </p:spPr>
        </p:pic>
        <p:pic>
          <p:nvPicPr>
            <p:cNvPr id="16" name="Image 15">
              <a:extLst>
                <a:ext uri="{FF2B5EF4-FFF2-40B4-BE49-F238E27FC236}">
                  <a16:creationId xmlns:a16="http://schemas.microsoft.com/office/drawing/2014/main" id="{439AFD9D-F16E-486A-A1CA-98D548FDE28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94501" y="4868724"/>
              <a:ext cx="1120675" cy="1120675"/>
            </a:xfrm>
            <a:prstGeom prst="rect">
              <a:avLst/>
            </a:prstGeom>
          </p:spPr>
        </p:pic>
        <p:pic>
          <p:nvPicPr>
            <p:cNvPr id="17" name="Image 16">
              <a:extLst>
                <a:ext uri="{FF2B5EF4-FFF2-40B4-BE49-F238E27FC236}">
                  <a16:creationId xmlns:a16="http://schemas.microsoft.com/office/drawing/2014/main" id="{4FEFB108-7CC5-484E-B57B-0882FD87DC2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92166" y="2760192"/>
              <a:ext cx="1330841" cy="796853"/>
            </a:xfrm>
            <a:prstGeom prst="rect">
              <a:avLst/>
            </a:prstGeom>
          </p:spPr>
        </p:pic>
        <p:pic>
          <p:nvPicPr>
            <p:cNvPr id="18" name="Image 17">
              <a:extLst>
                <a:ext uri="{FF2B5EF4-FFF2-40B4-BE49-F238E27FC236}">
                  <a16:creationId xmlns:a16="http://schemas.microsoft.com/office/drawing/2014/main" id="{B6EE912D-0B72-427E-829F-C68C4D8E58A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71451" y="4032568"/>
              <a:ext cx="1413671" cy="460198"/>
            </a:xfrm>
            <a:prstGeom prst="rect">
              <a:avLst/>
            </a:prstGeom>
          </p:spPr>
        </p:pic>
        <p:pic>
          <p:nvPicPr>
            <p:cNvPr id="19" name="Image 18">
              <a:extLst>
                <a:ext uri="{FF2B5EF4-FFF2-40B4-BE49-F238E27FC236}">
                  <a16:creationId xmlns:a16="http://schemas.microsoft.com/office/drawing/2014/main" id="{D49660AF-6FA6-4290-B806-E17FC8FFA0D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l="27309" t="16501" r="27051" b="16162"/>
            <a:stretch/>
          </p:blipFill>
          <p:spPr>
            <a:xfrm>
              <a:off x="2436246" y="4970663"/>
              <a:ext cx="915798" cy="900785"/>
            </a:xfrm>
            <a:prstGeom prst="rect">
              <a:avLst/>
            </a:prstGeom>
          </p:spPr>
        </p:pic>
        <p:pic>
          <p:nvPicPr>
            <p:cNvPr id="20" name="Image 19">
              <a:extLst>
                <a:ext uri="{FF2B5EF4-FFF2-40B4-BE49-F238E27FC236}">
                  <a16:creationId xmlns:a16="http://schemas.microsoft.com/office/drawing/2014/main" id="{317BE7A9-7767-4BA7-B983-452EAD6B89F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99038" y="3808465"/>
              <a:ext cx="1043253" cy="850550"/>
            </a:xfrm>
            <a:prstGeom prst="rect">
              <a:avLst/>
            </a:prstGeom>
          </p:spPr>
        </p:pic>
        <p:pic>
          <p:nvPicPr>
            <p:cNvPr id="21" name="Image 20">
              <a:extLst>
                <a:ext uri="{FF2B5EF4-FFF2-40B4-BE49-F238E27FC236}">
                  <a16:creationId xmlns:a16="http://schemas.microsoft.com/office/drawing/2014/main" id="{3C3E6BC1-751A-4E04-99D1-83CB5461C62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17912" y="6059381"/>
              <a:ext cx="1668612" cy="1025734"/>
            </a:xfrm>
            <a:prstGeom prst="rect">
              <a:avLst/>
            </a:prstGeom>
          </p:spPr>
        </p:pic>
        <p:pic>
          <p:nvPicPr>
            <p:cNvPr id="22" name="Image 21">
              <a:extLst>
                <a:ext uri="{FF2B5EF4-FFF2-40B4-BE49-F238E27FC236}">
                  <a16:creationId xmlns:a16="http://schemas.microsoft.com/office/drawing/2014/main" id="{828905C9-F5FB-4437-9820-8EC248E18B0B}"/>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l="19614" r="21323"/>
            <a:stretch/>
          </p:blipFill>
          <p:spPr>
            <a:xfrm>
              <a:off x="3477252" y="2859252"/>
              <a:ext cx="1926273" cy="563599"/>
            </a:xfrm>
            <a:prstGeom prst="rect">
              <a:avLst/>
            </a:prstGeom>
          </p:spPr>
        </p:pic>
        <p:pic>
          <p:nvPicPr>
            <p:cNvPr id="23" name="Image 22">
              <a:extLst>
                <a:ext uri="{FF2B5EF4-FFF2-40B4-BE49-F238E27FC236}">
                  <a16:creationId xmlns:a16="http://schemas.microsoft.com/office/drawing/2014/main" id="{41A21875-C80F-4936-860A-AA9CB1E7146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167964" y="2616563"/>
              <a:ext cx="1027949" cy="1027949"/>
            </a:xfrm>
            <a:prstGeom prst="rect">
              <a:avLst/>
            </a:prstGeom>
          </p:spPr>
        </p:pic>
        <p:pic>
          <p:nvPicPr>
            <p:cNvPr id="24" name="Image 23">
              <a:extLst>
                <a:ext uri="{FF2B5EF4-FFF2-40B4-BE49-F238E27FC236}">
                  <a16:creationId xmlns:a16="http://schemas.microsoft.com/office/drawing/2014/main" id="{E895334F-05A9-4417-B673-8BA08C13C23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24200" y="3799791"/>
              <a:ext cx="922391" cy="781895"/>
            </a:xfrm>
            <a:prstGeom prst="rect">
              <a:avLst/>
            </a:prstGeom>
          </p:spPr>
        </p:pic>
        <p:pic>
          <p:nvPicPr>
            <p:cNvPr id="25" name="Image 24">
              <a:extLst>
                <a:ext uri="{FF2B5EF4-FFF2-40B4-BE49-F238E27FC236}">
                  <a16:creationId xmlns:a16="http://schemas.microsoft.com/office/drawing/2014/main" id="{B1936F73-5DDA-4F01-9387-D449693A1D04}"/>
                </a:ext>
              </a:extLst>
            </p:cNvPr>
            <p:cNvPicPr>
              <a:picLocks noChangeAspect="1"/>
            </p:cNvPicPr>
            <p:nvPr/>
          </p:nvPicPr>
          <p:blipFill>
            <a:blip r:embed="rId18" cstate="email">
              <a:grayscl/>
              <a:extLst>
                <a:ext uri="{28A0092B-C50C-407E-A947-70E740481C1C}">
                  <a14:useLocalDpi xmlns:a14="http://schemas.microsoft.com/office/drawing/2010/main"/>
                </a:ext>
              </a:extLst>
            </a:blip>
            <a:stretch>
              <a:fillRect/>
            </a:stretch>
          </p:blipFill>
          <p:spPr>
            <a:xfrm>
              <a:off x="8515501" y="4890992"/>
              <a:ext cx="900944" cy="900944"/>
            </a:xfrm>
            <a:prstGeom prst="rect">
              <a:avLst/>
            </a:prstGeom>
          </p:spPr>
        </p:pic>
        <p:pic>
          <p:nvPicPr>
            <p:cNvPr id="26" name="Image 25">
              <a:extLst>
                <a:ext uri="{FF2B5EF4-FFF2-40B4-BE49-F238E27FC236}">
                  <a16:creationId xmlns:a16="http://schemas.microsoft.com/office/drawing/2014/main" id="{E57F54EE-2133-458C-8C81-42D0405EBC94}"/>
                </a:ext>
              </a:extLst>
            </p:cNvPr>
            <p:cNvPicPr>
              <a:picLocks noChangeAspect="1"/>
            </p:cNvPicPr>
            <p:nvPr/>
          </p:nvPicPr>
          <p:blipFill rotWithShape="1">
            <a:blip r:embed="rId19" cstate="email">
              <a:grayscl/>
              <a:extLst>
                <a:ext uri="{28A0092B-C50C-407E-A947-70E740481C1C}">
                  <a14:useLocalDpi xmlns:a14="http://schemas.microsoft.com/office/drawing/2010/main"/>
                </a:ext>
              </a:extLst>
            </a:blip>
            <a:srcRect/>
            <a:stretch/>
          </p:blipFill>
          <p:spPr>
            <a:xfrm>
              <a:off x="7173908" y="3749428"/>
              <a:ext cx="1033639" cy="1072695"/>
            </a:xfrm>
            <a:prstGeom prst="rect">
              <a:avLst/>
            </a:prstGeom>
          </p:spPr>
        </p:pic>
        <p:pic>
          <p:nvPicPr>
            <p:cNvPr id="27" name="Image 26">
              <a:extLst>
                <a:ext uri="{FF2B5EF4-FFF2-40B4-BE49-F238E27FC236}">
                  <a16:creationId xmlns:a16="http://schemas.microsoft.com/office/drawing/2014/main" id="{BC57BFDF-E1E3-42B3-921E-9E024C8A475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36668" y="2828079"/>
              <a:ext cx="1358854" cy="616675"/>
            </a:xfrm>
            <a:prstGeom prst="rect">
              <a:avLst/>
            </a:prstGeom>
          </p:spPr>
        </p:pic>
        <p:pic>
          <p:nvPicPr>
            <p:cNvPr id="28" name="Image 27">
              <a:extLst>
                <a:ext uri="{FF2B5EF4-FFF2-40B4-BE49-F238E27FC236}">
                  <a16:creationId xmlns:a16="http://schemas.microsoft.com/office/drawing/2014/main" id="{BA56270D-1218-421C-92A3-A9B83761136D}"/>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72527" y="5069811"/>
              <a:ext cx="1664991" cy="780907"/>
            </a:xfrm>
            <a:prstGeom prst="rect">
              <a:avLst/>
            </a:prstGeom>
          </p:spPr>
        </p:pic>
        <p:pic>
          <p:nvPicPr>
            <p:cNvPr id="32" name="Image 31">
              <a:extLst>
                <a:ext uri="{FF2B5EF4-FFF2-40B4-BE49-F238E27FC236}">
                  <a16:creationId xmlns:a16="http://schemas.microsoft.com/office/drawing/2014/main" id="{E8A49177-F98D-4372-8220-25EA32FB516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965973" y="6059381"/>
              <a:ext cx="1281105" cy="997527"/>
            </a:xfrm>
            <a:prstGeom prst="rect">
              <a:avLst/>
            </a:prstGeom>
          </p:spPr>
        </p:pic>
        <p:pic>
          <p:nvPicPr>
            <p:cNvPr id="34" name="Image 33">
              <a:extLst>
                <a:ext uri="{FF2B5EF4-FFF2-40B4-BE49-F238E27FC236}">
                  <a16:creationId xmlns:a16="http://schemas.microsoft.com/office/drawing/2014/main" id="{CBF2DE4D-5B7B-44FB-BDB1-5153EDCA09CA}"/>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29298" y="6213932"/>
              <a:ext cx="1668612" cy="578452"/>
            </a:xfrm>
            <a:prstGeom prst="rect">
              <a:avLst/>
            </a:prstGeom>
          </p:spPr>
        </p:pic>
        <p:pic>
          <p:nvPicPr>
            <p:cNvPr id="35" name="Image 34">
              <a:extLst>
                <a:ext uri="{FF2B5EF4-FFF2-40B4-BE49-F238E27FC236}">
                  <a16:creationId xmlns:a16="http://schemas.microsoft.com/office/drawing/2014/main" id="{FC9D2D85-A5E5-4014-8FE6-954321BFF1DB}"/>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160712" y="4022492"/>
              <a:ext cx="1762295" cy="440946"/>
            </a:xfrm>
            <a:prstGeom prst="rect">
              <a:avLst/>
            </a:prstGeom>
          </p:spPr>
        </p:pic>
        <p:pic>
          <p:nvPicPr>
            <p:cNvPr id="36" name="Image 35">
              <a:extLst>
                <a:ext uri="{FF2B5EF4-FFF2-40B4-BE49-F238E27FC236}">
                  <a16:creationId xmlns:a16="http://schemas.microsoft.com/office/drawing/2014/main" id="{8B6B3A48-E6B8-45B2-A89E-716007C7EBBD}"/>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257964" y="6190163"/>
              <a:ext cx="1420086" cy="662707"/>
            </a:xfrm>
            <a:prstGeom prst="rect">
              <a:avLst/>
            </a:prstGeom>
          </p:spPr>
        </p:pic>
        <p:pic>
          <p:nvPicPr>
            <p:cNvPr id="37" name="Image 36">
              <a:extLst>
                <a:ext uri="{FF2B5EF4-FFF2-40B4-BE49-F238E27FC236}">
                  <a16:creationId xmlns:a16="http://schemas.microsoft.com/office/drawing/2014/main" id="{1E0DCC20-8E0F-4DE4-A5A5-26880123ABD4}"/>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2681938" y="6413051"/>
              <a:ext cx="2264076" cy="206951"/>
            </a:xfrm>
            <a:prstGeom prst="rect">
              <a:avLst/>
            </a:prstGeom>
          </p:spPr>
        </p:pic>
      </p:grpSp>
    </p:spTree>
    <p:extLst>
      <p:ext uri="{BB962C8B-B14F-4D97-AF65-F5344CB8AC3E}">
        <p14:creationId xmlns:p14="http://schemas.microsoft.com/office/powerpoint/2010/main" val="4262195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37</a:t>
            </a:fld>
            <a:endParaRPr lang="fr-FR" dirty="0"/>
          </a:p>
        </p:txBody>
      </p:sp>
      <p:sp>
        <p:nvSpPr>
          <p:cNvPr id="155" name="Espace réservé du texte 90">
            <a:extLst>
              <a:ext uri="{FF2B5EF4-FFF2-40B4-BE49-F238E27FC236}">
                <a16:creationId xmlns:a16="http://schemas.microsoft.com/office/drawing/2014/main" id="{1913FE3D-FA27-41D7-A1F1-1B48A8D184B5}"/>
              </a:ext>
            </a:extLst>
          </p:cNvPr>
          <p:cNvSpPr txBox="1">
            <a:spLocks/>
          </p:cNvSpPr>
          <p:nvPr/>
        </p:nvSpPr>
        <p:spPr>
          <a:xfrm>
            <a:off x="873917" y="877661"/>
            <a:ext cx="679863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err="1">
                <a:latin typeface="Arial Black" panose="020B0604020202020204" pitchFamily="34" charset="0"/>
                <a:cs typeface="Arial Black" panose="020B0604020202020204" pitchFamily="34" charset="0"/>
              </a:rPr>
              <a:t>QU’est</a:t>
            </a:r>
            <a:r>
              <a:rPr lang="fr-FR" sz="2200" cap="all" dirty="0">
                <a:latin typeface="Arial Black" panose="020B0604020202020204" pitchFamily="34" charset="0"/>
                <a:cs typeface="Arial Black" panose="020B0604020202020204" pitchFamily="34" charset="0"/>
              </a:rPr>
              <a:t> ce que le </a:t>
            </a:r>
            <a:r>
              <a:rPr lang="fr-FR" sz="2200" cap="all" dirty="0" err="1">
                <a:latin typeface="Arial Black" panose="020B0604020202020204" pitchFamily="34" charset="0"/>
                <a:cs typeface="Arial Black" panose="020B0604020202020204" pitchFamily="34" charset="0"/>
              </a:rPr>
              <a:t>bim</a:t>
            </a:r>
            <a:r>
              <a:rPr lang="fr-FR" sz="2200" cap="all" dirty="0">
                <a:latin typeface="Arial Black" panose="020B0604020202020204" pitchFamily="34" charset="0"/>
                <a:cs typeface="Arial Black" panose="020B0604020202020204" pitchFamily="34" charset="0"/>
              </a:rPr>
              <a:t> ? </a:t>
            </a:r>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79" name="Groupe 178">
            <a:extLst>
              <a:ext uri="{FF2B5EF4-FFF2-40B4-BE49-F238E27FC236}">
                <a16:creationId xmlns:a16="http://schemas.microsoft.com/office/drawing/2014/main" id="{C83EA016-3456-476D-BECF-9FE5B8EEE27E}"/>
              </a:ext>
            </a:extLst>
          </p:cNvPr>
          <p:cNvGrpSpPr/>
          <p:nvPr/>
        </p:nvGrpSpPr>
        <p:grpSpPr>
          <a:xfrm>
            <a:off x="811942" y="1715900"/>
            <a:ext cx="3249085" cy="4269701"/>
            <a:chOff x="7233735" y="1429108"/>
            <a:chExt cx="3249085" cy="4269701"/>
          </a:xfrm>
        </p:grpSpPr>
        <p:grpSp>
          <p:nvGrpSpPr>
            <p:cNvPr id="180" name="Groupe 179">
              <a:extLst>
                <a:ext uri="{FF2B5EF4-FFF2-40B4-BE49-F238E27FC236}">
                  <a16:creationId xmlns:a16="http://schemas.microsoft.com/office/drawing/2014/main" id="{B9BD2A37-22BB-4B40-9FB2-12E61FEFD8DD}"/>
                </a:ext>
              </a:extLst>
            </p:cNvPr>
            <p:cNvGrpSpPr/>
            <p:nvPr/>
          </p:nvGrpSpPr>
          <p:grpSpPr>
            <a:xfrm>
              <a:off x="7233738" y="1883092"/>
              <a:ext cx="3249082" cy="3815717"/>
              <a:chOff x="6963201" y="2195352"/>
              <a:chExt cx="4456818" cy="4104456"/>
            </a:xfrm>
          </p:grpSpPr>
          <p:pic>
            <p:nvPicPr>
              <p:cNvPr id="184" name="Image 183">
                <a:extLst>
                  <a:ext uri="{FF2B5EF4-FFF2-40B4-BE49-F238E27FC236}">
                    <a16:creationId xmlns:a16="http://schemas.microsoft.com/office/drawing/2014/main" id="{90B80887-C86E-455C-8FDD-54EC86E5F7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63201" y="4384481"/>
                <a:ext cx="4456818" cy="1915327"/>
              </a:xfrm>
              <a:prstGeom prst="rect">
                <a:avLst/>
              </a:prstGeom>
            </p:spPr>
          </p:pic>
          <p:pic>
            <p:nvPicPr>
              <p:cNvPr id="185" name="Image 184">
                <a:extLst>
                  <a:ext uri="{FF2B5EF4-FFF2-40B4-BE49-F238E27FC236}">
                    <a16:creationId xmlns:a16="http://schemas.microsoft.com/office/drawing/2014/main" id="{6A2E88E1-D7F2-4186-8653-480E3C2C998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63201" y="2195352"/>
                <a:ext cx="4456817" cy="2210322"/>
              </a:xfrm>
              <a:prstGeom prst="rect">
                <a:avLst/>
              </a:prstGeom>
            </p:spPr>
          </p:pic>
        </p:grpSp>
        <p:grpSp>
          <p:nvGrpSpPr>
            <p:cNvPr id="181" name="Groupe 180">
              <a:extLst>
                <a:ext uri="{FF2B5EF4-FFF2-40B4-BE49-F238E27FC236}">
                  <a16:creationId xmlns:a16="http://schemas.microsoft.com/office/drawing/2014/main" id="{AC6E7CED-DDB9-4D54-8701-1DACBDE83851}"/>
                </a:ext>
              </a:extLst>
            </p:cNvPr>
            <p:cNvGrpSpPr/>
            <p:nvPr/>
          </p:nvGrpSpPr>
          <p:grpSpPr>
            <a:xfrm>
              <a:off x="7233735" y="1429108"/>
              <a:ext cx="3249083" cy="465555"/>
              <a:chOff x="6963200" y="2002348"/>
              <a:chExt cx="3727503" cy="418835"/>
            </a:xfrm>
          </p:grpSpPr>
          <p:sp>
            <p:nvSpPr>
              <p:cNvPr id="182" name="Rectangle 181">
                <a:extLst>
                  <a:ext uri="{FF2B5EF4-FFF2-40B4-BE49-F238E27FC236}">
                    <a16:creationId xmlns:a16="http://schemas.microsoft.com/office/drawing/2014/main" id="{697BAE5F-2A52-4ED1-8D99-9778919CDC8D}"/>
                  </a:ext>
                </a:extLst>
              </p:cNvPr>
              <p:cNvSpPr/>
              <p:nvPr/>
            </p:nvSpPr>
            <p:spPr>
              <a:xfrm>
                <a:off x="6963200" y="2004419"/>
                <a:ext cx="3727503" cy="416764"/>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3" name="Rectangle 182">
                <a:extLst>
                  <a:ext uri="{FF2B5EF4-FFF2-40B4-BE49-F238E27FC236}">
                    <a16:creationId xmlns:a16="http://schemas.microsoft.com/office/drawing/2014/main" id="{D0CF5AF7-BC33-413A-8C0E-01C34E94E7BE}"/>
                  </a:ext>
                </a:extLst>
              </p:cNvPr>
              <p:cNvSpPr/>
              <p:nvPr/>
            </p:nvSpPr>
            <p:spPr>
              <a:xfrm>
                <a:off x="7043095" y="2002348"/>
                <a:ext cx="2735284" cy="400105"/>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latin typeface="Arial" panose="020B0604020202020204" pitchFamily="34" charset="0"/>
                    <a:ea typeface="Lato Black" panose="020F0502020204030203" pitchFamily="34" charset="0"/>
                    <a:cs typeface="Arial" panose="020B0604020202020204" pitchFamily="34" charset="0"/>
                  </a:rPr>
                  <a:t>Maquette BIM</a:t>
                </a:r>
                <a:endParaRPr kumimoji="0" lang="en-GB" b="1" i="0" u="none" strike="noStrike" cap="none" normalizeH="0" baseline="0" noProof="0" dirty="0">
                  <a:ln>
                    <a:noFill/>
                  </a:ln>
                  <a:solidFill>
                    <a:schemeClr val="bg1"/>
                  </a:solidFill>
                  <a:uLnTx/>
                  <a:uFillTx/>
                  <a:latin typeface="Arial" panose="020B0604020202020204" pitchFamily="34" charset="0"/>
                  <a:ea typeface="Lato Black" panose="020F0502020204030203" pitchFamily="34" charset="0"/>
                  <a:cs typeface="Arial" panose="020B0604020202020204" pitchFamily="34" charset="0"/>
                </a:endParaRPr>
              </a:p>
            </p:txBody>
          </p:sp>
        </p:grpSp>
      </p:grpSp>
      <p:grpSp>
        <p:nvGrpSpPr>
          <p:cNvPr id="186" name="Groupe 185">
            <a:extLst>
              <a:ext uri="{FF2B5EF4-FFF2-40B4-BE49-F238E27FC236}">
                <a16:creationId xmlns:a16="http://schemas.microsoft.com/office/drawing/2014/main" id="{FCDB8720-6878-4B11-83F3-8BB7EC7B9C45}"/>
              </a:ext>
            </a:extLst>
          </p:cNvPr>
          <p:cNvGrpSpPr/>
          <p:nvPr/>
        </p:nvGrpSpPr>
        <p:grpSpPr>
          <a:xfrm>
            <a:off x="1314639" y="1718202"/>
            <a:ext cx="10212341" cy="4291284"/>
            <a:chOff x="-3311105" y="2009777"/>
            <a:chExt cx="9040100" cy="4291284"/>
          </a:xfrm>
        </p:grpSpPr>
        <p:grpSp>
          <p:nvGrpSpPr>
            <p:cNvPr id="187" name="Groupe 186">
              <a:extLst>
                <a:ext uri="{FF2B5EF4-FFF2-40B4-BE49-F238E27FC236}">
                  <a16:creationId xmlns:a16="http://schemas.microsoft.com/office/drawing/2014/main" id="{5F5A8EC7-F83D-4969-BB43-13F2C92D2690}"/>
                </a:ext>
              </a:extLst>
            </p:cNvPr>
            <p:cNvGrpSpPr/>
            <p:nvPr/>
          </p:nvGrpSpPr>
          <p:grpSpPr>
            <a:xfrm>
              <a:off x="3607024" y="2019536"/>
              <a:ext cx="2121971" cy="4275616"/>
              <a:chOff x="4312328" y="2464287"/>
              <a:chExt cx="2121971" cy="4275616"/>
            </a:xfrm>
          </p:grpSpPr>
          <p:pic>
            <p:nvPicPr>
              <p:cNvPr id="199" name="Image 198">
                <a:extLst>
                  <a:ext uri="{FF2B5EF4-FFF2-40B4-BE49-F238E27FC236}">
                    <a16:creationId xmlns:a16="http://schemas.microsoft.com/office/drawing/2014/main" id="{8052B349-112C-4290-B547-DEC4AA5E1F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12328" y="2868261"/>
                <a:ext cx="2121971" cy="3871642"/>
              </a:xfrm>
              <a:prstGeom prst="rect">
                <a:avLst/>
              </a:prstGeom>
            </p:spPr>
          </p:pic>
          <p:grpSp>
            <p:nvGrpSpPr>
              <p:cNvPr id="200" name="Groupe 199">
                <a:extLst>
                  <a:ext uri="{FF2B5EF4-FFF2-40B4-BE49-F238E27FC236}">
                    <a16:creationId xmlns:a16="http://schemas.microsoft.com/office/drawing/2014/main" id="{4344E306-6765-4CBF-831D-335D6D9F1B9A}"/>
                  </a:ext>
                </a:extLst>
              </p:cNvPr>
              <p:cNvGrpSpPr/>
              <p:nvPr/>
            </p:nvGrpSpPr>
            <p:grpSpPr>
              <a:xfrm>
                <a:off x="4312329" y="2464287"/>
                <a:ext cx="2121969" cy="403974"/>
                <a:chOff x="4084258" y="2017209"/>
                <a:chExt cx="2121969" cy="403974"/>
              </a:xfrm>
            </p:grpSpPr>
            <p:sp>
              <p:nvSpPr>
                <p:cNvPr id="201" name="Rectangle 200">
                  <a:extLst>
                    <a:ext uri="{FF2B5EF4-FFF2-40B4-BE49-F238E27FC236}">
                      <a16:creationId xmlns:a16="http://schemas.microsoft.com/office/drawing/2014/main" id="{47897873-A4D3-40DA-9A2B-234EAF051282}"/>
                    </a:ext>
                  </a:extLst>
                </p:cNvPr>
                <p:cNvSpPr/>
                <p:nvPr/>
              </p:nvSpPr>
              <p:spPr>
                <a:xfrm>
                  <a:off x="4084258" y="2017209"/>
                  <a:ext cx="2121969" cy="403974"/>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2" name="Rectangle 201">
                  <a:extLst>
                    <a:ext uri="{FF2B5EF4-FFF2-40B4-BE49-F238E27FC236}">
                      <a16:creationId xmlns:a16="http://schemas.microsoft.com/office/drawing/2014/main" id="{CE01477E-1B94-4FFD-BFA6-79739BE26134}"/>
                    </a:ext>
                  </a:extLst>
                </p:cNvPr>
                <p:cNvSpPr/>
                <p:nvPr/>
              </p:nvSpPr>
              <p:spPr>
                <a:xfrm>
                  <a:off x="4361878" y="2021078"/>
                  <a:ext cx="1545611" cy="400105"/>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latin typeface="Arial" panose="020B0604020202020204" pitchFamily="34" charset="0"/>
                      <a:ea typeface="Lato Black" panose="020F0502020204030203" pitchFamily="34" charset="0"/>
                      <a:cs typeface="Arial" panose="020B0604020202020204" pitchFamily="34" charset="0"/>
                    </a:rPr>
                    <a:t>Data </a:t>
                  </a:r>
                  <a:r>
                    <a:rPr lang="en-GB" b="1" dirty="0" err="1">
                      <a:solidFill>
                        <a:schemeClr val="bg1"/>
                      </a:solidFill>
                      <a:latin typeface="Arial" panose="020B0604020202020204" pitchFamily="34" charset="0"/>
                      <a:ea typeface="Lato Black" panose="020F0502020204030203" pitchFamily="34" charset="0"/>
                      <a:cs typeface="Arial" panose="020B0604020202020204" pitchFamily="34" charset="0"/>
                    </a:rPr>
                    <a:t>Objet</a:t>
                  </a:r>
                  <a:r>
                    <a:rPr lang="en-GB" b="1" dirty="0">
                      <a:solidFill>
                        <a:schemeClr val="bg1"/>
                      </a:solidFill>
                      <a:latin typeface="Arial" panose="020B0604020202020204" pitchFamily="34" charset="0"/>
                      <a:ea typeface="Lato Black" panose="020F0502020204030203" pitchFamily="34" charset="0"/>
                      <a:cs typeface="Arial" panose="020B0604020202020204" pitchFamily="34" charset="0"/>
                    </a:rPr>
                    <a:t> </a:t>
                  </a:r>
                  <a:endParaRPr kumimoji="0" lang="en-GB" b="1" i="0" u="none" strike="noStrike" cap="none" normalizeH="0" baseline="0" noProof="0" dirty="0">
                    <a:ln>
                      <a:noFill/>
                    </a:ln>
                    <a:solidFill>
                      <a:schemeClr val="bg1"/>
                    </a:solidFill>
                    <a:uLnTx/>
                    <a:uFillTx/>
                    <a:latin typeface="Arial" panose="020B0604020202020204" pitchFamily="34" charset="0"/>
                    <a:ea typeface="Lato Black" panose="020F0502020204030203" pitchFamily="34" charset="0"/>
                    <a:cs typeface="Arial" panose="020B0604020202020204" pitchFamily="34" charset="0"/>
                  </a:endParaRPr>
                </a:p>
              </p:txBody>
            </p:sp>
          </p:grpSp>
        </p:grpSp>
        <p:grpSp>
          <p:nvGrpSpPr>
            <p:cNvPr id="188" name="Groupe 187">
              <a:extLst>
                <a:ext uri="{FF2B5EF4-FFF2-40B4-BE49-F238E27FC236}">
                  <a16:creationId xmlns:a16="http://schemas.microsoft.com/office/drawing/2014/main" id="{B3B791CC-BDE4-4C4F-A69D-7A14C3BBEF84}"/>
                </a:ext>
              </a:extLst>
            </p:cNvPr>
            <p:cNvGrpSpPr/>
            <p:nvPr/>
          </p:nvGrpSpPr>
          <p:grpSpPr>
            <a:xfrm>
              <a:off x="-3311105" y="2009777"/>
              <a:ext cx="7852351" cy="4183466"/>
              <a:chOff x="-3311105" y="2009777"/>
              <a:chExt cx="7852351" cy="4183466"/>
            </a:xfrm>
          </p:grpSpPr>
          <p:grpSp>
            <p:nvGrpSpPr>
              <p:cNvPr id="190" name="Groupe 189">
                <a:extLst>
                  <a:ext uri="{FF2B5EF4-FFF2-40B4-BE49-F238E27FC236}">
                    <a16:creationId xmlns:a16="http://schemas.microsoft.com/office/drawing/2014/main" id="{26CE5595-929E-4909-A6C3-0620AAF6E62A}"/>
                  </a:ext>
                </a:extLst>
              </p:cNvPr>
              <p:cNvGrpSpPr/>
              <p:nvPr/>
            </p:nvGrpSpPr>
            <p:grpSpPr>
              <a:xfrm>
                <a:off x="-3311105" y="2473030"/>
                <a:ext cx="7852351" cy="3720213"/>
                <a:chOff x="-2902367" y="1938556"/>
                <a:chExt cx="7852351" cy="3720213"/>
              </a:xfrm>
            </p:grpSpPr>
            <p:grpSp>
              <p:nvGrpSpPr>
                <p:cNvPr id="194" name="Groupe 193">
                  <a:extLst>
                    <a:ext uri="{FF2B5EF4-FFF2-40B4-BE49-F238E27FC236}">
                      <a16:creationId xmlns:a16="http://schemas.microsoft.com/office/drawing/2014/main" id="{D9D3F890-898C-4F39-AAE0-6054EEE84FC2}"/>
                    </a:ext>
                  </a:extLst>
                </p:cNvPr>
                <p:cNvGrpSpPr/>
                <p:nvPr/>
              </p:nvGrpSpPr>
              <p:grpSpPr>
                <a:xfrm>
                  <a:off x="-2902367" y="1971023"/>
                  <a:ext cx="6838236" cy="3687746"/>
                  <a:chOff x="-3278448" y="3153309"/>
                  <a:chExt cx="6838236" cy="3687746"/>
                </a:xfrm>
              </p:grpSpPr>
              <p:pic>
                <p:nvPicPr>
                  <p:cNvPr id="197" name="Image 196">
                    <a:extLst>
                      <a:ext uri="{FF2B5EF4-FFF2-40B4-BE49-F238E27FC236}">
                        <a16:creationId xmlns:a16="http://schemas.microsoft.com/office/drawing/2014/main" id="{692751A5-2843-4AAB-BD8B-475701F6255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6123" y="3153309"/>
                    <a:ext cx="2563665" cy="3687746"/>
                  </a:xfrm>
                  <a:prstGeom prst="rect">
                    <a:avLst/>
                  </a:prstGeom>
                </p:spPr>
              </p:pic>
              <p:pic>
                <p:nvPicPr>
                  <p:cNvPr id="198" name="Image 197">
                    <a:extLst>
                      <a:ext uri="{FF2B5EF4-FFF2-40B4-BE49-F238E27FC236}">
                        <a16:creationId xmlns:a16="http://schemas.microsoft.com/office/drawing/2014/main" id="{77B10FF5-B441-49F3-BEF9-A66000291A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278448" y="3446707"/>
                    <a:ext cx="1375299" cy="1285647"/>
                  </a:xfrm>
                  <a:prstGeom prst="ellipse">
                    <a:avLst/>
                  </a:prstGeom>
                </p:spPr>
              </p:pic>
            </p:grpSp>
            <p:pic>
              <p:nvPicPr>
                <p:cNvPr id="195" name="Picture 2" descr="F1FR SERIES (Reliable Sprinkler) | Objets BIM gratuits pour Revit ...">
                  <a:extLst>
                    <a:ext uri="{FF2B5EF4-FFF2-40B4-BE49-F238E27FC236}">
                      <a16:creationId xmlns:a16="http://schemas.microsoft.com/office/drawing/2014/main" id="{31360F78-8668-4EAC-8ED4-148C0BC70F7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24768" y="4825347"/>
                  <a:ext cx="725216" cy="725216"/>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Feu modèle Revit tête d'arrosage - CADblocksfree -CAD blocks free">
                  <a:extLst>
                    <a:ext uri="{FF2B5EF4-FFF2-40B4-BE49-F238E27FC236}">
                      <a16:creationId xmlns:a16="http://schemas.microsoft.com/office/drawing/2014/main" id="{6427BC7E-9571-4CFB-B693-1CFEE553611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52099" y="1938556"/>
                  <a:ext cx="1055341" cy="1009457"/>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191" name="Groupe 190">
                <a:extLst>
                  <a:ext uri="{FF2B5EF4-FFF2-40B4-BE49-F238E27FC236}">
                    <a16:creationId xmlns:a16="http://schemas.microsoft.com/office/drawing/2014/main" id="{5EAEFE5A-6004-4CD5-BD40-5D1D2ACC0792}"/>
                  </a:ext>
                </a:extLst>
              </p:cNvPr>
              <p:cNvGrpSpPr/>
              <p:nvPr/>
            </p:nvGrpSpPr>
            <p:grpSpPr>
              <a:xfrm>
                <a:off x="963467" y="2009777"/>
                <a:ext cx="2765498" cy="418835"/>
                <a:chOff x="1283174" y="1704155"/>
                <a:chExt cx="2765498" cy="418835"/>
              </a:xfrm>
            </p:grpSpPr>
            <p:sp>
              <p:nvSpPr>
                <p:cNvPr id="192" name="Rectangle 191">
                  <a:extLst>
                    <a:ext uri="{FF2B5EF4-FFF2-40B4-BE49-F238E27FC236}">
                      <a16:creationId xmlns:a16="http://schemas.microsoft.com/office/drawing/2014/main" id="{7684C248-B07B-4DA5-90FE-FCD52F7933A0}"/>
                    </a:ext>
                  </a:extLst>
                </p:cNvPr>
                <p:cNvSpPr/>
                <p:nvPr/>
              </p:nvSpPr>
              <p:spPr>
                <a:xfrm>
                  <a:off x="1283174" y="1706226"/>
                  <a:ext cx="2563665" cy="416764"/>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3" name="Rectangle 192">
                  <a:extLst>
                    <a:ext uri="{FF2B5EF4-FFF2-40B4-BE49-F238E27FC236}">
                      <a16:creationId xmlns:a16="http://schemas.microsoft.com/office/drawing/2014/main" id="{35A3E120-ECDA-4BA4-BB2D-0381611BC3D6}"/>
                    </a:ext>
                  </a:extLst>
                </p:cNvPr>
                <p:cNvSpPr/>
                <p:nvPr/>
              </p:nvSpPr>
              <p:spPr>
                <a:xfrm>
                  <a:off x="1363068" y="1704155"/>
                  <a:ext cx="2685604" cy="400105"/>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schemeClr val="bg1"/>
                      </a:solidFill>
                      <a:latin typeface="Arial" panose="020B0604020202020204" pitchFamily="34" charset="0"/>
                      <a:ea typeface="Lato Black" panose="020F0502020204030203" pitchFamily="34" charset="0"/>
                      <a:cs typeface="Arial" panose="020B0604020202020204" pitchFamily="34" charset="0"/>
                    </a:rPr>
                    <a:t>Objet </a:t>
                  </a:r>
                  <a:r>
                    <a:rPr lang="en-GB" b="1" dirty="0">
                      <a:solidFill>
                        <a:schemeClr val="bg1"/>
                      </a:solidFill>
                      <a:latin typeface="Arial" panose="020B0604020202020204" pitchFamily="34" charset="0"/>
                      <a:ea typeface="Lato Black" panose="020F0502020204030203" pitchFamily="34" charset="0"/>
                      <a:cs typeface="Arial" panose="020B0604020202020204" pitchFamily="34" charset="0"/>
                    </a:rPr>
                    <a:t>3D </a:t>
                  </a:r>
                  <a:r>
                    <a:rPr lang="fr-FR" b="1" dirty="0">
                      <a:solidFill>
                        <a:schemeClr val="bg1"/>
                      </a:solidFill>
                      <a:latin typeface="Arial" panose="020B0604020202020204" pitchFamily="34" charset="0"/>
                      <a:ea typeface="Lato Black" panose="020F0502020204030203" pitchFamily="34" charset="0"/>
                      <a:cs typeface="Arial" panose="020B0604020202020204" pitchFamily="34" charset="0"/>
                    </a:rPr>
                    <a:t>modélisé</a:t>
                  </a:r>
                  <a:endParaRPr kumimoji="0" lang="fr-FR" b="1" i="0" u="none" strike="noStrike" cap="none" normalizeH="0" baseline="0" dirty="0">
                    <a:ln>
                      <a:noFill/>
                    </a:ln>
                    <a:solidFill>
                      <a:schemeClr val="bg1"/>
                    </a:solidFill>
                    <a:uLnTx/>
                    <a:uFillTx/>
                    <a:latin typeface="Arial" panose="020B0604020202020204" pitchFamily="34" charset="0"/>
                    <a:ea typeface="Lato Black" panose="020F0502020204030203" pitchFamily="34" charset="0"/>
                    <a:cs typeface="Arial" panose="020B0604020202020204" pitchFamily="34" charset="0"/>
                  </a:endParaRPr>
                </a:p>
              </p:txBody>
            </p:sp>
          </p:grpSp>
        </p:grpSp>
        <p:sp>
          <p:nvSpPr>
            <p:cNvPr id="189" name="Rectangle 188">
              <a:extLst>
                <a:ext uri="{FF2B5EF4-FFF2-40B4-BE49-F238E27FC236}">
                  <a16:creationId xmlns:a16="http://schemas.microsoft.com/office/drawing/2014/main" id="{44DF6D7F-76C8-4F7C-8FB6-332250826436}"/>
                </a:ext>
              </a:extLst>
            </p:cNvPr>
            <p:cNvSpPr/>
            <p:nvPr/>
          </p:nvSpPr>
          <p:spPr>
            <a:xfrm>
              <a:off x="963467" y="2428612"/>
              <a:ext cx="2815178" cy="3872449"/>
            </a:xfrm>
            <a:prstGeom prst="rect">
              <a:avLst/>
            </a:prstGeom>
            <a:noFill/>
            <a:ln>
              <a:solidFill>
                <a:srgbClr val="22D1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03" name="Connecteur droit avec flèche 202">
            <a:extLst>
              <a:ext uri="{FF2B5EF4-FFF2-40B4-BE49-F238E27FC236}">
                <a16:creationId xmlns:a16="http://schemas.microsoft.com/office/drawing/2014/main" id="{972772DD-E1F7-4973-AC25-397E7CD15EC9}"/>
              </a:ext>
            </a:extLst>
          </p:cNvPr>
          <p:cNvCxnSpPr>
            <a:cxnSpLocks/>
          </p:cNvCxnSpPr>
          <p:nvPr/>
        </p:nvCxnSpPr>
        <p:spPr>
          <a:xfrm flipV="1">
            <a:off x="2325713" y="2672487"/>
            <a:ext cx="4089155" cy="80118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101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38</a:t>
            </a:fld>
            <a:endParaRPr lang="fr-FR" dirty="0"/>
          </a:p>
        </p:txBody>
      </p:sp>
      <p:sp>
        <p:nvSpPr>
          <p:cNvPr id="155" name="Espace réservé du texte 90">
            <a:extLst>
              <a:ext uri="{FF2B5EF4-FFF2-40B4-BE49-F238E27FC236}">
                <a16:creationId xmlns:a16="http://schemas.microsoft.com/office/drawing/2014/main" id="{1913FE3D-FA27-41D7-A1F1-1B48A8D184B5}"/>
              </a:ext>
            </a:extLst>
          </p:cNvPr>
          <p:cNvSpPr txBox="1">
            <a:spLocks/>
          </p:cNvSpPr>
          <p:nvPr/>
        </p:nvSpPr>
        <p:spPr>
          <a:xfrm>
            <a:off x="873917" y="877661"/>
            <a:ext cx="679863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LE MARCHE DU BIM EN France </a:t>
            </a:r>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6" name="Espace réservé du texte 2">
            <a:extLst>
              <a:ext uri="{FF2B5EF4-FFF2-40B4-BE49-F238E27FC236}">
                <a16:creationId xmlns:a16="http://schemas.microsoft.com/office/drawing/2014/main" id="{6C613863-AD6B-4F41-8D3E-8F9508ABF2FE}"/>
              </a:ext>
            </a:extLst>
          </p:cNvPr>
          <p:cNvSpPr txBox="1">
            <a:spLocks/>
          </p:cNvSpPr>
          <p:nvPr/>
        </p:nvSpPr>
        <p:spPr>
          <a:xfrm>
            <a:off x="706754" y="1592084"/>
            <a:ext cx="10820225" cy="260443"/>
          </a:xfrm>
          <a:prstGeom prst="rect">
            <a:avLst/>
          </a:prstGeom>
        </p:spPr>
        <p:txBody>
          <a:bodyPr vert="horz" lIns="91440" tIns="0" rIns="90000" bIns="14400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rgbClr val="00BCFD"/>
                </a:solidFill>
                <a:latin typeface="+mn-lt"/>
                <a:ea typeface="+mn-ea"/>
                <a:cs typeface="Arial" panose="020B0604020202020204" pitchFamily="34" charset="0"/>
              </a:defRPr>
            </a:lvl1pPr>
            <a:lvl2pPr marL="252000" indent="-180000" algn="l" defTabSz="914400" rtl="0" eaLnBrk="1" latinLnBrk="0" hangingPunct="1">
              <a:lnSpc>
                <a:spcPct val="100000"/>
              </a:lnSpc>
              <a:spcBef>
                <a:spcPts val="500"/>
              </a:spcBef>
              <a:buFontTx/>
              <a:buBlip>
                <a:blip r:embed="rId3"/>
              </a:buBlip>
              <a:defRPr sz="1200" kern="1200">
                <a:solidFill>
                  <a:schemeClr val="tx1"/>
                </a:solidFill>
                <a:latin typeface="+mn-lt"/>
                <a:ea typeface="+mn-ea"/>
                <a:cs typeface="Arial" panose="020B0604020202020204" pitchFamily="34" charset="0"/>
              </a:defRPr>
            </a:lvl2pPr>
            <a:lvl3pPr marL="432000" indent="-108000" algn="l" defTabSz="914400" rtl="0" eaLnBrk="1" latinLnBrk="0" hangingPunct="1">
              <a:lnSpc>
                <a:spcPct val="100000"/>
              </a:lnSpc>
              <a:spcBef>
                <a:spcPts val="500"/>
              </a:spcBef>
              <a:buFontTx/>
              <a:buBlip>
                <a:blip r:embed="rId4"/>
              </a:buBlip>
              <a:defRPr sz="1100" kern="1200">
                <a:solidFill>
                  <a:schemeClr val="tx1"/>
                </a:solidFill>
                <a:latin typeface="+mn-lt"/>
                <a:ea typeface="+mn-ea"/>
                <a:cs typeface="Arial" panose="020B0604020202020204" pitchFamily="34" charset="0"/>
              </a:defRPr>
            </a:lvl3pPr>
            <a:lvl4pPr marL="540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4pPr>
            <a:lvl5pPr marL="684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fr-FR" dirty="0">
                <a:latin typeface="Arial" panose="020B0604020202020204" pitchFamily="34" charset="0"/>
              </a:rPr>
              <a:t>Le BIM est partout</a:t>
            </a:r>
          </a:p>
          <a:p>
            <a:endParaRPr lang="fr-FR" dirty="0"/>
          </a:p>
        </p:txBody>
      </p:sp>
      <p:graphicFrame>
        <p:nvGraphicFramePr>
          <p:cNvPr id="168" name="Graphique 167">
            <a:extLst>
              <a:ext uri="{FF2B5EF4-FFF2-40B4-BE49-F238E27FC236}">
                <a16:creationId xmlns:a16="http://schemas.microsoft.com/office/drawing/2014/main" id="{9F868DE5-5178-489F-9892-C07328A06B0D}"/>
              </a:ext>
            </a:extLst>
          </p:cNvPr>
          <p:cNvGraphicFramePr>
            <a:graphicFrameLocks/>
          </p:cNvGraphicFramePr>
          <p:nvPr>
            <p:extLst/>
          </p:nvPr>
        </p:nvGraphicFramePr>
        <p:xfrm>
          <a:off x="734070" y="2053468"/>
          <a:ext cx="6048671" cy="3905272"/>
        </p:xfrm>
        <a:graphic>
          <a:graphicData uri="http://schemas.openxmlformats.org/drawingml/2006/chart">
            <c:chart xmlns:c="http://schemas.openxmlformats.org/drawingml/2006/chart" xmlns:r="http://schemas.openxmlformats.org/officeDocument/2006/relationships" r:id="rId5"/>
          </a:graphicData>
        </a:graphic>
      </p:graphicFrame>
      <p:sp>
        <p:nvSpPr>
          <p:cNvPr id="169" name="ZoneTexte 168">
            <a:extLst>
              <a:ext uri="{FF2B5EF4-FFF2-40B4-BE49-F238E27FC236}">
                <a16:creationId xmlns:a16="http://schemas.microsoft.com/office/drawing/2014/main" id="{256FAFC1-7D11-4C54-96D9-033A546DB20F}"/>
              </a:ext>
            </a:extLst>
          </p:cNvPr>
          <p:cNvSpPr txBox="1"/>
          <p:nvPr/>
        </p:nvSpPr>
        <p:spPr>
          <a:xfrm>
            <a:off x="734070" y="5958740"/>
            <a:ext cx="3744416" cy="261610"/>
          </a:xfrm>
          <a:prstGeom prst="rect">
            <a:avLst/>
          </a:prstGeom>
          <a:noFill/>
        </p:spPr>
        <p:txBody>
          <a:bodyPr wrap="square" rtlCol="0">
            <a:spAutoFit/>
          </a:bodyPr>
          <a:lstStyle/>
          <a:p>
            <a:r>
              <a:rPr lang="fr-FR" sz="1100" u="sng" dirty="0"/>
              <a:t>Source</a:t>
            </a:r>
            <a:r>
              <a:rPr lang="fr-FR" sz="1100" dirty="0"/>
              <a:t>: ordre architectes</a:t>
            </a:r>
          </a:p>
        </p:txBody>
      </p:sp>
      <p:grpSp>
        <p:nvGrpSpPr>
          <p:cNvPr id="171" name="Groupe 170">
            <a:extLst>
              <a:ext uri="{FF2B5EF4-FFF2-40B4-BE49-F238E27FC236}">
                <a16:creationId xmlns:a16="http://schemas.microsoft.com/office/drawing/2014/main" id="{0E0326A7-FC1D-45D1-A487-D310678CA43D}"/>
              </a:ext>
            </a:extLst>
          </p:cNvPr>
          <p:cNvGrpSpPr/>
          <p:nvPr/>
        </p:nvGrpSpPr>
        <p:grpSpPr>
          <a:xfrm>
            <a:off x="6982399" y="2172928"/>
            <a:ext cx="4738057" cy="3732676"/>
            <a:chOff x="6918468" y="1890532"/>
            <a:chExt cx="4801990" cy="3732676"/>
          </a:xfrm>
        </p:grpSpPr>
        <p:sp>
          <p:nvSpPr>
            <p:cNvPr id="172" name="Rectangle à coins arrondis 157">
              <a:extLst>
                <a:ext uri="{FF2B5EF4-FFF2-40B4-BE49-F238E27FC236}">
                  <a16:creationId xmlns:a16="http://schemas.microsoft.com/office/drawing/2014/main" id="{BDA8E473-9807-4CCC-90B2-DD9397B4267E}"/>
                </a:ext>
              </a:extLst>
            </p:cNvPr>
            <p:cNvSpPr/>
            <p:nvPr/>
          </p:nvSpPr>
          <p:spPr>
            <a:xfrm>
              <a:off x="6918468" y="1890532"/>
              <a:ext cx="3923703" cy="4132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74" name="ZoneTexte 173">
              <a:extLst>
                <a:ext uri="{FF2B5EF4-FFF2-40B4-BE49-F238E27FC236}">
                  <a16:creationId xmlns:a16="http://schemas.microsoft.com/office/drawing/2014/main" id="{4DF7E63F-A604-45D8-B17C-538D23C9C687}"/>
                </a:ext>
              </a:extLst>
            </p:cNvPr>
            <p:cNvSpPr txBox="1"/>
            <p:nvPr/>
          </p:nvSpPr>
          <p:spPr>
            <a:xfrm>
              <a:off x="6918468" y="1939235"/>
              <a:ext cx="4801988" cy="338554"/>
            </a:xfrm>
            <a:prstGeom prst="rect">
              <a:avLst/>
            </a:prstGeom>
            <a:noFill/>
          </p:spPr>
          <p:txBody>
            <a:bodyPr wrap="square" rtlCol="0">
              <a:spAutoFit/>
            </a:bodyPr>
            <a:lstStyle/>
            <a:p>
              <a:r>
                <a:rPr lang="fr-FR" sz="1600" b="1" dirty="0">
                  <a:solidFill>
                    <a:schemeClr val="bg1"/>
                  </a:solidFill>
                </a:rPr>
                <a:t>MARCHÉ DU BIM EN CONSTRUCTION</a:t>
              </a:r>
            </a:p>
          </p:txBody>
        </p:sp>
        <p:sp>
          <p:nvSpPr>
            <p:cNvPr id="175" name="ZoneTexte 174">
              <a:extLst>
                <a:ext uri="{FF2B5EF4-FFF2-40B4-BE49-F238E27FC236}">
                  <a16:creationId xmlns:a16="http://schemas.microsoft.com/office/drawing/2014/main" id="{8F64722A-F9DB-4CB7-B935-46A978E03466}"/>
                </a:ext>
              </a:extLst>
            </p:cNvPr>
            <p:cNvSpPr txBox="1"/>
            <p:nvPr/>
          </p:nvSpPr>
          <p:spPr>
            <a:xfrm>
              <a:off x="6918469" y="2240404"/>
              <a:ext cx="4380900" cy="1323439"/>
            </a:xfrm>
            <a:prstGeom prst="rect">
              <a:avLst/>
            </a:prstGeom>
            <a:noFill/>
            <a:ln>
              <a:solidFill>
                <a:srgbClr val="22D1C6"/>
              </a:solidFill>
            </a:ln>
          </p:spPr>
          <p:txBody>
            <a:bodyPr wrap="square" rtlCol="0">
              <a:spAutoFit/>
            </a:bodyPr>
            <a:lstStyle/>
            <a:p>
              <a:pPr marL="285750" indent="-285750">
                <a:buClr>
                  <a:schemeClr val="accent1"/>
                </a:buClr>
                <a:buFont typeface="Wingdings" panose="05000000000000000000" pitchFamily="2" charset="2"/>
                <a:buChar char="Ø"/>
              </a:pPr>
              <a:endParaRPr lang="fr-FR" sz="2000" dirty="0"/>
            </a:p>
            <a:p>
              <a:pPr marL="285750" indent="-285750">
                <a:buClr>
                  <a:schemeClr val="accent1"/>
                </a:buClr>
                <a:buFont typeface="Wingdings" panose="05000000000000000000" pitchFamily="2" charset="2"/>
                <a:buChar char="Ø"/>
              </a:pPr>
              <a:r>
                <a:rPr lang="fr-FR" sz="2000" dirty="0"/>
                <a:t>2018 : 150 M€/an</a:t>
              </a:r>
            </a:p>
            <a:p>
              <a:pPr marL="285750" indent="-285750">
                <a:buClr>
                  <a:schemeClr val="accent1"/>
                </a:buClr>
                <a:buFont typeface="Wingdings" panose="05000000000000000000" pitchFamily="2" charset="2"/>
                <a:buChar char="Ø"/>
              </a:pPr>
              <a:r>
                <a:rPr lang="fr-FR" sz="2000" dirty="0"/>
                <a:t>2022 : 500 M€/an </a:t>
              </a:r>
            </a:p>
            <a:p>
              <a:pPr marL="285750" indent="-285750">
                <a:buClr>
                  <a:schemeClr val="accent1"/>
                </a:buClr>
                <a:buFont typeface="Wingdings" panose="05000000000000000000" pitchFamily="2" charset="2"/>
                <a:buChar char="Ø"/>
              </a:pPr>
              <a:endParaRPr lang="fr-FR" sz="2000" dirty="0"/>
            </a:p>
          </p:txBody>
        </p:sp>
        <p:sp>
          <p:nvSpPr>
            <p:cNvPr id="176" name="Rectangle à coins arrondis 157">
              <a:extLst>
                <a:ext uri="{FF2B5EF4-FFF2-40B4-BE49-F238E27FC236}">
                  <a16:creationId xmlns:a16="http://schemas.microsoft.com/office/drawing/2014/main" id="{0D263C21-AEAA-480F-A92F-9C0BBD50A3DA}"/>
                </a:ext>
              </a:extLst>
            </p:cNvPr>
            <p:cNvSpPr/>
            <p:nvPr/>
          </p:nvSpPr>
          <p:spPr>
            <a:xfrm>
              <a:off x="6918470" y="3949897"/>
              <a:ext cx="3923701" cy="4132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177" name="ZoneTexte 176">
              <a:extLst>
                <a:ext uri="{FF2B5EF4-FFF2-40B4-BE49-F238E27FC236}">
                  <a16:creationId xmlns:a16="http://schemas.microsoft.com/office/drawing/2014/main" id="{9F4F500F-B44E-41D9-AB34-6A388413887B}"/>
                </a:ext>
              </a:extLst>
            </p:cNvPr>
            <p:cNvSpPr txBox="1"/>
            <p:nvPr/>
          </p:nvSpPr>
          <p:spPr>
            <a:xfrm>
              <a:off x="6918470" y="3998600"/>
              <a:ext cx="4801988" cy="338554"/>
            </a:xfrm>
            <a:prstGeom prst="rect">
              <a:avLst/>
            </a:prstGeom>
            <a:noFill/>
          </p:spPr>
          <p:txBody>
            <a:bodyPr wrap="square" rtlCol="0">
              <a:spAutoFit/>
            </a:bodyPr>
            <a:lstStyle/>
            <a:p>
              <a:r>
                <a:rPr lang="fr-FR" sz="1600" b="1" dirty="0">
                  <a:solidFill>
                    <a:schemeClr val="bg1"/>
                  </a:solidFill>
                </a:rPr>
                <a:t>MARCHÉ DU BIM EN EXPLOITATION</a:t>
              </a:r>
            </a:p>
          </p:txBody>
        </p:sp>
        <p:sp>
          <p:nvSpPr>
            <p:cNvPr id="178" name="ZoneTexte 177">
              <a:extLst>
                <a:ext uri="{FF2B5EF4-FFF2-40B4-BE49-F238E27FC236}">
                  <a16:creationId xmlns:a16="http://schemas.microsoft.com/office/drawing/2014/main" id="{C930DC86-0B1C-45C6-AAAF-438F47B836C7}"/>
                </a:ext>
              </a:extLst>
            </p:cNvPr>
            <p:cNvSpPr txBox="1"/>
            <p:nvPr/>
          </p:nvSpPr>
          <p:spPr>
            <a:xfrm>
              <a:off x="6918471" y="4299769"/>
              <a:ext cx="4380900" cy="1323439"/>
            </a:xfrm>
            <a:prstGeom prst="rect">
              <a:avLst/>
            </a:prstGeom>
            <a:noFill/>
            <a:ln>
              <a:solidFill>
                <a:srgbClr val="22D1C6"/>
              </a:solidFill>
            </a:ln>
          </p:spPr>
          <p:txBody>
            <a:bodyPr wrap="square" rtlCol="0">
              <a:spAutoFit/>
            </a:bodyPr>
            <a:lstStyle/>
            <a:p>
              <a:pPr marL="342900" indent="-342900">
                <a:buClr>
                  <a:schemeClr val="accent1"/>
                </a:buClr>
                <a:buFont typeface="Wingdings" panose="05000000000000000000" pitchFamily="2" charset="2"/>
                <a:buChar char="Ø"/>
              </a:pPr>
              <a:endParaRPr lang="fr-FR" sz="2000" dirty="0"/>
            </a:p>
            <a:p>
              <a:pPr marL="342900" indent="-342900">
                <a:buClr>
                  <a:schemeClr val="accent1"/>
                </a:buClr>
                <a:buFont typeface="Wingdings" panose="05000000000000000000" pitchFamily="2" charset="2"/>
                <a:buChar char="Ø"/>
              </a:pPr>
              <a:r>
                <a:rPr lang="fr-FR" sz="2000" dirty="0"/>
                <a:t>2018 : ~10-50 M€/an</a:t>
              </a:r>
            </a:p>
            <a:p>
              <a:pPr marL="342900" indent="-342900">
                <a:buClr>
                  <a:schemeClr val="accent1"/>
                </a:buClr>
                <a:buFont typeface="Wingdings" panose="05000000000000000000" pitchFamily="2" charset="2"/>
                <a:buChar char="Ø"/>
              </a:pPr>
              <a:r>
                <a:rPr lang="fr-FR" sz="2000" dirty="0"/>
                <a:t>2022 : ~220 M€/an</a:t>
              </a:r>
            </a:p>
            <a:p>
              <a:pPr marL="342900" indent="-342900">
                <a:buClr>
                  <a:schemeClr val="accent1"/>
                </a:buClr>
                <a:buFont typeface="Wingdings" panose="05000000000000000000" pitchFamily="2" charset="2"/>
                <a:buChar char="Ø"/>
              </a:pPr>
              <a:endParaRPr lang="fr-FR" sz="2000" dirty="0"/>
            </a:p>
          </p:txBody>
        </p:sp>
      </p:grpSp>
    </p:spTree>
    <p:extLst>
      <p:ext uri="{BB962C8B-B14F-4D97-AF65-F5344CB8AC3E}">
        <p14:creationId xmlns:p14="http://schemas.microsoft.com/office/powerpoint/2010/main" val="2891347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Connecteur droit 67">
            <a:extLst>
              <a:ext uri="{FF2B5EF4-FFF2-40B4-BE49-F238E27FC236}">
                <a16:creationId xmlns:a16="http://schemas.microsoft.com/office/drawing/2014/main" id="{0F5A67E6-2893-484E-AB36-969E7BD6D273}"/>
              </a:ext>
            </a:extLst>
          </p:cNvPr>
          <p:cNvCxnSpPr>
            <a:cxnSpLocks/>
          </p:cNvCxnSpPr>
          <p:nvPr/>
        </p:nvCxnSpPr>
        <p:spPr>
          <a:xfrm flipV="1">
            <a:off x="6218422" y="2336032"/>
            <a:ext cx="0" cy="294280"/>
          </a:xfrm>
          <a:prstGeom prst="line">
            <a:avLst/>
          </a:prstGeom>
          <a:ln w="25400" cap="rnd">
            <a:solidFill>
              <a:srgbClr val="1F166B"/>
            </a:solidFill>
            <a:prstDash val="sysDot"/>
            <a:round/>
            <a:headEnd type="oval"/>
          </a:ln>
        </p:spPr>
        <p:style>
          <a:lnRef idx="1">
            <a:schemeClr val="accent1"/>
          </a:lnRef>
          <a:fillRef idx="0">
            <a:schemeClr val="accent1"/>
          </a:fillRef>
          <a:effectRef idx="0">
            <a:schemeClr val="accent1"/>
          </a:effectRef>
          <a:fontRef idx="minor">
            <a:schemeClr val="tx1"/>
          </a:fontRef>
        </p:style>
      </p:cxnSp>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39</a:t>
            </a:fld>
            <a:endParaRPr lang="fr-FR" dirty="0"/>
          </a:p>
        </p:txBody>
      </p:sp>
      <p:sp>
        <p:nvSpPr>
          <p:cNvPr id="155" name="Espace réservé du texte 90">
            <a:extLst>
              <a:ext uri="{FF2B5EF4-FFF2-40B4-BE49-F238E27FC236}">
                <a16:creationId xmlns:a16="http://schemas.microsoft.com/office/drawing/2014/main" id="{1913FE3D-FA27-41D7-A1F1-1B48A8D184B5}"/>
              </a:ext>
            </a:extLst>
          </p:cNvPr>
          <p:cNvSpPr txBox="1">
            <a:spLocks/>
          </p:cNvSpPr>
          <p:nvPr/>
        </p:nvSpPr>
        <p:spPr>
          <a:xfrm>
            <a:off x="873917" y="877661"/>
            <a:ext cx="679863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NOTRE ORGANISATION</a:t>
            </a:r>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 name="Espace réservé du texte 20">
            <a:extLst>
              <a:ext uri="{FF2B5EF4-FFF2-40B4-BE49-F238E27FC236}">
                <a16:creationId xmlns:a16="http://schemas.microsoft.com/office/drawing/2014/main" id="{8EA2963E-0E30-422A-8C27-57FE82DE2E21}"/>
              </a:ext>
            </a:extLst>
          </p:cNvPr>
          <p:cNvSpPr txBox="1">
            <a:spLocks/>
          </p:cNvSpPr>
          <p:nvPr/>
        </p:nvSpPr>
        <p:spPr>
          <a:xfrm>
            <a:off x="873917" y="3263031"/>
            <a:ext cx="3141804" cy="568607"/>
          </a:xfrm>
          <a:prstGeom prst="rect">
            <a:avLst/>
          </a:prstGeom>
        </p:spPr>
        <p:txBody>
          <a:bodyPr anchor="t"/>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85000"/>
              </a:lnSpc>
              <a:buNone/>
              <a:defRPr/>
            </a:pPr>
            <a:endParaRPr lang="fr-FR" sz="1400" b="1" dirty="0">
              <a:solidFill>
                <a:srgbClr val="1F106D"/>
              </a:solidFill>
              <a:latin typeface="Arial"/>
              <a:cs typeface="Arial"/>
            </a:endParaRPr>
          </a:p>
        </p:txBody>
      </p:sp>
      <p:sp>
        <p:nvSpPr>
          <p:cNvPr id="83" name="Rectangle 82">
            <a:extLst>
              <a:ext uri="{FF2B5EF4-FFF2-40B4-BE49-F238E27FC236}">
                <a16:creationId xmlns:a16="http://schemas.microsoft.com/office/drawing/2014/main" id="{61D2F3CE-653F-465B-868B-2F8C5242A98E}"/>
              </a:ext>
            </a:extLst>
          </p:cNvPr>
          <p:cNvSpPr/>
          <p:nvPr/>
        </p:nvSpPr>
        <p:spPr>
          <a:xfrm>
            <a:off x="6620950" y="1693878"/>
            <a:ext cx="3128596" cy="260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5000"/>
              </a:lnSpc>
              <a:defRPr/>
            </a:pPr>
            <a:r>
              <a:rPr lang="fr-FR" sz="1200" b="1" dirty="0">
                <a:solidFill>
                  <a:srgbClr val="1F166B"/>
                </a:solidFill>
                <a:latin typeface="Arial" panose="020B0604020202020204"/>
              </a:rPr>
              <a:t>Raphael CONTAMIN</a:t>
            </a:r>
          </a:p>
          <a:p>
            <a:pPr marL="0" marR="0" lvl="0" indent="0" defTabSz="914400" rtl="0" eaLnBrk="1" fontAlgn="auto" latinLnBrk="0" hangingPunct="1">
              <a:lnSpc>
                <a:spcPct val="85000"/>
              </a:lnSpc>
              <a:buClrTx/>
              <a:buSzTx/>
              <a:buFontTx/>
              <a:buNone/>
              <a:tabLst/>
              <a:defRPr/>
            </a:pPr>
            <a:endParaRPr kumimoji="0" lang="fr-FR" sz="1200" b="1" i="0" u="none" strike="noStrike" kern="1200" cap="none" spc="0" normalizeH="0" baseline="0" noProof="0" dirty="0">
              <a:ln>
                <a:noFill/>
              </a:ln>
              <a:solidFill>
                <a:srgbClr val="1F166B"/>
              </a:solidFill>
              <a:effectLst/>
              <a:uLnTx/>
              <a:uFillTx/>
              <a:latin typeface="Arial" panose="020B0604020202020204"/>
              <a:ea typeface="+mn-ea"/>
              <a:cs typeface="+mn-cs"/>
            </a:endParaRPr>
          </a:p>
          <a:p>
            <a:pPr marL="0" marR="0" lvl="0" indent="0" defTabSz="914400" rtl="0" eaLnBrk="1" fontAlgn="auto" latinLnBrk="0" hangingPunct="1">
              <a:lnSpc>
                <a:spcPct val="85000"/>
              </a:lnSpc>
              <a:buClrTx/>
              <a:buSzTx/>
              <a:buFontTx/>
              <a:buNone/>
              <a:tabLst/>
              <a:defRPr/>
            </a:pPr>
            <a:r>
              <a:rPr kumimoji="0" lang="fr-FR" sz="1200" i="0" u="none" strike="noStrike" kern="1200" cap="none" spc="0" normalizeH="0" baseline="0" noProof="0" dirty="0">
                <a:ln>
                  <a:noFill/>
                </a:ln>
                <a:solidFill>
                  <a:srgbClr val="1F166B"/>
                </a:solidFill>
                <a:effectLst/>
                <a:uLnTx/>
                <a:uFillTx/>
                <a:latin typeface="Arial" panose="020B0604020202020204"/>
                <a:ea typeface="+mn-ea"/>
                <a:cs typeface="+mn-cs"/>
              </a:rPr>
              <a:t>Directeur ENGIE Solutions Digitales</a:t>
            </a:r>
          </a:p>
          <a:p>
            <a:pPr marL="0" marR="0" lvl="0" indent="0" defTabSz="914400" rtl="0" eaLnBrk="1" fontAlgn="auto" latinLnBrk="0" hangingPunct="1">
              <a:lnSpc>
                <a:spcPct val="85000"/>
              </a:lnSpc>
              <a:buClrTx/>
              <a:buSzTx/>
              <a:buFontTx/>
              <a:buNone/>
              <a:tabLst/>
              <a:defRPr/>
            </a:pPr>
            <a:r>
              <a:rPr lang="fr-FR" sz="1200" dirty="0">
                <a:solidFill>
                  <a:srgbClr val="1F166B"/>
                </a:solidFill>
                <a:latin typeface="Arial" panose="020B0604020202020204"/>
              </a:rPr>
              <a:t>Directeur BIM </a:t>
            </a:r>
            <a:r>
              <a:rPr lang="fr-FR" sz="1200" dirty="0" err="1">
                <a:solidFill>
                  <a:srgbClr val="1F166B"/>
                </a:solidFill>
                <a:latin typeface="Arial" panose="020B0604020202020204"/>
              </a:rPr>
              <a:t>Factory</a:t>
            </a:r>
            <a:r>
              <a:rPr lang="fr-FR" sz="1200" dirty="0">
                <a:solidFill>
                  <a:srgbClr val="1F166B"/>
                </a:solidFill>
                <a:latin typeface="Arial" panose="020B0604020202020204"/>
              </a:rPr>
              <a:t> d’ENGIE</a:t>
            </a:r>
            <a:endParaRPr kumimoji="0" lang="fr-FR" sz="1200" i="0" u="none" strike="noStrike" kern="1200" cap="none" spc="0" normalizeH="0" baseline="0" noProof="0" dirty="0">
              <a:ln>
                <a:noFill/>
              </a:ln>
              <a:solidFill>
                <a:srgbClr val="1F166B"/>
              </a:solidFill>
              <a:effectLst/>
              <a:uLnTx/>
              <a:uFillTx/>
              <a:latin typeface="Arial" panose="020B0604020202020204"/>
              <a:ea typeface="+mn-ea"/>
              <a:cs typeface="+mn-cs"/>
            </a:endParaRPr>
          </a:p>
        </p:txBody>
      </p:sp>
      <p:sp>
        <p:nvSpPr>
          <p:cNvPr id="84" name="Rectangle 83">
            <a:extLst>
              <a:ext uri="{FF2B5EF4-FFF2-40B4-BE49-F238E27FC236}">
                <a16:creationId xmlns:a16="http://schemas.microsoft.com/office/drawing/2014/main" id="{2E729A7E-7CD3-403D-9C52-D03BA5F21FAA}"/>
              </a:ext>
            </a:extLst>
          </p:cNvPr>
          <p:cNvSpPr/>
          <p:nvPr/>
        </p:nvSpPr>
        <p:spPr>
          <a:xfrm>
            <a:off x="2191799" y="2669294"/>
            <a:ext cx="2240820" cy="13039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85000"/>
              </a:lnSpc>
              <a:defRPr/>
            </a:pPr>
            <a:r>
              <a:rPr lang="fr-FR" sz="1100" b="1" dirty="0">
                <a:solidFill>
                  <a:srgbClr val="1F166B"/>
                </a:solidFill>
                <a:latin typeface="Arial" panose="020B0604020202020204"/>
              </a:rPr>
              <a:t>Matthieu FERRUA</a:t>
            </a:r>
          </a:p>
          <a:p>
            <a:pPr algn="r">
              <a:lnSpc>
                <a:spcPct val="85000"/>
              </a:lnSpc>
              <a:defRPr/>
            </a:pPr>
            <a:endParaRPr kumimoji="0" lang="fr-FR" sz="1100" b="1" i="0" u="none" strike="noStrike" kern="1200" cap="none" spc="0" normalizeH="0" baseline="0" noProof="0" dirty="0">
              <a:ln>
                <a:noFill/>
              </a:ln>
              <a:solidFill>
                <a:srgbClr val="1F166B"/>
              </a:solidFill>
              <a:effectLst/>
              <a:uLnTx/>
              <a:uFillTx/>
              <a:latin typeface="Arial" panose="020B0604020202020204"/>
              <a:ea typeface="+mn-ea"/>
              <a:cs typeface="+mn-cs"/>
            </a:endParaRPr>
          </a:p>
          <a:p>
            <a:pPr algn="r">
              <a:lnSpc>
                <a:spcPct val="85000"/>
              </a:lnSpc>
              <a:defRPr/>
            </a:pPr>
            <a:r>
              <a:rPr kumimoji="0" lang="fr-FR" sz="1100" i="0" u="none" strike="noStrike" kern="1200" cap="none" spc="0" normalizeH="0" baseline="0" noProof="0" dirty="0">
                <a:ln>
                  <a:noFill/>
                </a:ln>
                <a:solidFill>
                  <a:srgbClr val="1F166B"/>
                </a:solidFill>
                <a:effectLst/>
                <a:uLnTx/>
                <a:uFillTx/>
                <a:latin typeface="Arial" panose="020B0604020202020204"/>
                <a:ea typeface="+mn-ea"/>
                <a:cs typeface="+mn-cs"/>
              </a:rPr>
              <a:t>Directeur Département BIM </a:t>
            </a:r>
            <a:r>
              <a:rPr kumimoji="0" lang="fr-FR" sz="1100" i="0" u="none" strike="noStrike" kern="1200" cap="none" spc="0" normalizeH="0" baseline="0" noProof="0" dirty="0" err="1">
                <a:ln>
                  <a:noFill/>
                </a:ln>
                <a:solidFill>
                  <a:srgbClr val="1F166B"/>
                </a:solidFill>
                <a:effectLst/>
                <a:uLnTx/>
                <a:uFillTx/>
                <a:latin typeface="Arial" panose="020B0604020202020204"/>
                <a:ea typeface="+mn-ea"/>
                <a:cs typeface="+mn-cs"/>
              </a:rPr>
              <a:t>Factory</a:t>
            </a:r>
            <a:r>
              <a:rPr kumimoji="0" lang="fr-FR" sz="1100" i="0" u="none" strike="noStrike" kern="1200" cap="none" spc="0" normalizeH="0" baseline="0" noProof="0" dirty="0">
                <a:ln>
                  <a:noFill/>
                </a:ln>
                <a:solidFill>
                  <a:srgbClr val="1F166B"/>
                </a:solidFill>
                <a:effectLst/>
                <a:uLnTx/>
                <a:uFillTx/>
                <a:latin typeface="Arial" panose="020B0604020202020204"/>
                <a:ea typeface="+mn-ea"/>
                <a:cs typeface="+mn-cs"/>
              </a:rPr>
              <a:t> d’ENGIE France</a:t>
            </a:r>
          </a:p>
          <a:p>
            <a:pPr algn="r">
              <a:lnSpc>
                <a:spcPct val="85000"/>
              </a:lnSpc>
              <a:defRPr/>
            </a:pPr>
            <a:r>
              <a:rPr lang="fr-FR" sz="1100" dirty="0">
                <a:solidFill>
                  <a:srgbClr val="1F166B"/>
                </a:solidFill>
                <a:latin typeface="Arial" panose="020B0604020202020204"/>
              </a:rPr>
              <a:t>Directeur Général SXD </a:t>
            </a:r>
          </a:p>
          <a:p>
            <a:pPr algn="r">
              <a:lnSpc>
                <a:spcPct val="85000"/>
              </a:lnSpc>
              <a:defRPr/>
            </a:pPr>
            <a:r>
              <a:rPr kumimoji="0" lang="fr-FR" sz="1100" i="0" u="none" strike="noStrike" kern="1200" cap="none" spc="0" normalizeH="0" baseline="0" noProof="0" dirty="0">
                <a:ln>
                  <a:noFill/>
                </a:ln>
                <a:solidFill>
                  <a:srgbClr val="1F166B"/>
                </a:solidFill>
                <a:effectLst/>
                <a:uLnTx/>
                <a:uFillTx/>
                <a:latin typeface="Arial" panose="020B0604020202020204"/>
                <a:ea typeface="+mn-ea"/>
                <a:cs typeface="+mn-cs"/>
              </a:rPr>
              <a:t>Président BIMLY</a:t>
            </a:r>
          </a:p>
          <a:p>
            <a:pPr algn="r">
              <a:lnSpc>
                <a:spcPct val="85000"/>
              </a:lnSpc>
              <a:defRPr/>
            </a:pPr>
            <a:endParaRPr lang="fr-FR" sz="1100" dirty="0">
              <a:solidFill>
                <a:srgbClr val="1F166B"/>
              </a:solidFill>
              <a:latin typeface="Arial" panose="020B0604020202020204"/>
            </a:endParaRPr>
          </a:p>
          <a:p>
            <a:pPr algn="r">
              <a:lnSpc>
                <a:spcPct val="85000"/>
              </a:lnSpc>
              <a:defRPr/>
            </a:pPr>
            <a:r>
              <a:rPr lang="fr-FR" sz="1100" dirty="0">
                <a:solidFill>
                  <a:srgbClr val="1F166B"/>
                </a:solidFill>
                <a:latin typeface="Arial" panose="020B0604020202020204"/>
              </a:rPr>
              <a:t>53 personnes</a:t>
            </a:r>
          </a:p>
        </p:txBody>
      </p:sp>
      <p:sp>
        <p:nvSpPr>
          <p:cNvPr id="85" name="Rectangle 84">
            <a:extLst>
              <a:ext uri="{FF2B5EF4-FFF2-40B4-BE49-F238E27FC236}">
                <a16:creationId xmlns:a16="http://schemas.microsoft.com/office/drawing/2014/main" id="{4E643EF0-0972-423A-9295-F0CFDCFDDC19}"/>
              </a:ext>
            </a:extLst>
          </p:cNvPr>
          <p:cNvSpPr/>
          <p:nvPr/>
        </p:nvSpPr>
        <p:spPr>
          <a:xfrm>
            <a:off x="7925010" y="3090586"/>
            <a:ext cx="2170134" cy="4226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5000"/>
              </a:lnSpc>
              <a:defRPr/>
            </a:pPr>
            <a:r>
              <a:rPr lang="fr-FR" sz="1100" b="1" dirty="0">
                <a:solidFill>
                  <a:srgbClr val="1F166B"/>
                </a:solidFill>
                <a:latin typeface="Arial" panose="020B0604020202020204"/>
              </a:rPr>
              <a:t>Cédric BRUSSELMANS</a:t>
            </a:r>
          </a:p>
          <a:p>
            <a:pPr>
              <a:lnSpc>
                <a:spcPct val="85000"/>
              </a:lnSpc>
              <a:defRPr/>
            </a:pPr>
            <a:endParaRPr lang="fr-FR" sz="1100" dirty="0">
              <a:solidFill>
                <a:srgbClr val="1F166B"/>
              </a:solidFill>
              <a:latin typeface="Arial" panose="020B0604020202020204"/>
            </a:endParaRPr>
          </a:p>
          <a:p>
            <a:pPr>
              <a:lnSpc>
                <a:spcPct val="85000"/>
              </a:lnSpc>
              <a:defRPr/>
            </a:pPr>
            <a:r>
              <a:rPr lang="fr-FR" sz="1100" dirty="0">
                <a:solidFill>
                  <a:srgbClr val="1F166B"/>
                </a:solidFill>
                <a:latin typeface="Arial" panose="020B0604020202020204"/>
              </a:rPr>
              <a:t>Directeur Département BIM </a:t>
            </a:r>
            <a:r>
              <a:rPr lang="fr-FR" sz="1100" dirty="0" err="1">
                <a:solidFill>
                  <a:srgbClr val="1F166B"/>
                </a:solidFill>
                <a:latin typeface="Arial" panose="020B0604020202020204"/>
              </a:rPr>
              <a:t>Factory</a:t>
            </a:r>
            <a:r>
              <a:rPr lang="fr-FR" sz="1100" dirty="0">
                <a:solidFill>
                  <a:srgbClr val="1F166B"/>
                </a:solidFill>
                <a:latin typeface="Arial" panose="020B0604020202020204"/>
              </a:rPr>
              <a:t> d’ENGIE International </a:t>
            </a:r>
          </a:p>
          <a:p>
            <a:pPr>
              <a:lnSpc>
                <a:spcPct val="85000"/>
              </a:lnSpc>
              <a:defRPr/>
            </a:pPr>
            <a:r>
              <a:rPr lang="fr-FR" sz="1100" dirty="0">
                <a:solidFill>
                  <a:srgbClr val="1F166B"/>
                </a:solidFill>
                <a:latin typeface="Arial" panose="020B0604020202020204"/>
              </a:rPr>
              <a:t>Directeur Général EUROSIA</a:t>
            </a:r>
          </a:p>
          <a:p>
            <a:pPr>
              <a:lnSpc>
                <a:spcPct val="85000"/>
              </a:lnSpc>
              <a:defRPr/>
            </a:pPr>
            <a:endParaRPr lang="fr-FR" sz="1100" dirty="0">
              <a:solidFill>
                <a:srgbClr val="1F166B"/>
              </a:solidFill>
              <a:latin typeface="Arial" panose="020B0604020202020204"/>
            </a:endParaRPr>
          </a:p>
          <a:p>
            <a:pPr>
              <a:lnSpc>
                <a:spcPct val="85000"/>
              </a:lnSpc>
              <a:defRPr/>
            </a:pPr>
            <a:r>
              <a:rPr lang="fr-FR" sz="1100" dirty="0">
                <a:solidFill>
                  <a:srgbClr val="1F166B"/>
                </a:solidFill>
                <a:latin typeface="Arial" panose="020B0604020202020204"/>
              </a:rPr>
              <a:t>100 personnes</a:t>
            </a:r>
          </a:p>
        </p:txBody>
      </p:sp>
      <p:cxnSp>
        <p:nvCxnSpPr>
          <p:cNvPr id="86" name="Connecteur droit 85">
            <a:extLst>
              <a:ext uri="{FF2B5EF4-FFF2-40B4-BE49-F238E27FC236}">
                <a16:creationId xmlns:a16="http://schemas.microsoft.com/office/drawing/2014/main" id="{019500CA-9679-4BC6-9424-482AA89B5223}"/>
              </a:ext>
            </a:extLst>
          </p:cNvPr>
          <p:cNvCxnSpPr>
            <a:cxnSpLocks/>
          </p:cNvCxnSpPr>
          <p:nvPr/>
        </p:nvCxnSpPr>
        <p:spPr>
          <a:xfrm flipH="1">
            <a:off x="4885179" y="2336032"/>
            <a:ext cx="839444" cy="0"/>
          </a:xfrm>
          <a:prstGeom prst="line">
            <a:avLst/>
          </a:prstGeom>
          <a:ln w="25400" cap="rnd">
            <a:solidFill>
              <a:srgbClr val="1F166B"/>
            </a:solidFill>
            <a:prstDash val="sysDot"/>
            <a:round/>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FBD758E3-6633-456D-A04B-3784473DF456}"/>
              </a:ext>
            </a:extLst>
          </p:cNvPr>
          <p:cNvCxnSpPr>
            <a:cxnSpLocks/>
          </p:cNvCxnSpPr>
          <p:nvPr/>
        </p:nvCxnSpPr>
        <p:spPr>
          <a:xfrm flipH="1">
            <a:off x="6636204" y="2339500"/>
            <a:ext cx="808467" cy="0"/>
          </a:xfrm>
          <a:prstGeom prst="line">
            <a:avLst/>
          </a:prstGeom>
          <a:ln w="25400" cap="rnd">
            <a:solidFill>
              <a:srgbClr val="1F166B"/>
            </a:solidFill>
            <a:prstDash val="sysDot"/>
            <a:round/>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7ABBF671-8ADC-4C11-AF83-EEA592232F34}"/>
              </a:ext>
            </a:extLst>
          </p:cNvPr>
          <p:cNvCxnSpPr>
            <a:cxnSpLocks/>
          </p:cNvCxnSpPr>
          <p:nvPr/>
        </p:nvCxnSpPr>
        <p:spPr>
          <a:xfrm flipV="1">
            <a:off x="7444671" y="2339501"/>
            <a:ext cx="0" cy="294280"/>
          </a:xfrm>
          <a:prstGeom prst="line">
            <a:avLst/>
          </a:prstGeom>
          <a:ln w="25400" cap="rnd">
            <a:solidFill>
              <a:srgbClr val="1F166B"/>
            </a:solidFill>
            <a:prstDash val="sysDot"/>
            <a:round/>
            <a:headEnd type="ova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6B3679FA-901B-4310-A02D-6C2883160829}"/>
              </a:ext>
            </a:extLst>
          </p:cNvPr>
          <p:cNvCxnSpPr>
            <a:cxnSpLocks/>
          </p:cNvCxnSpPr>
          <p:nvPr/>
        </p:nvCxnSpPr>
        <p:spPr>
          <a:xfrm flipV="1">
            <a:off x="4877215" y="2336032"/>
            <a:ext cx="0" cy="294281"/>
          </a:xfrm>
          <a:prstGeom prst="line">
            <a:avLst/>
          </a:prstGeom>
          <a:ln w="25400" cap="rnd">
            <a:solidFill>
              <a:srgbClr val="1F166B"/>
            </a:solidFill>
            <a:prstDash val="sysDot"/>
            <a:round/>
            <a:headEnd type="oval"/>
          </a:ln>
        </p:spPr>
        <p:style>
          <a:lnRef idx="1">
            <a:schemeClr val="accent1"/>
          </a:lnRef>
          <a:fillRef idx="0">
            <a:schemeClr val="accent1"/>
          </a:fillRef>
          <a:effectRef idx="0">
            <a:schemeClr val="accent1"/>
          </a:effectRef>
          <a:fontRef idx="minor">
            <a:schemeClr val="tx1"/>
          </a:fontRef>
        </p:style>
      </p:cxnSp>
      <p:pic>
        <p:nvPicPr>
          <p:cNvPr id="91" name="Image 90" descr="Une image contenant personne, homme, cravate, complet&#10;&#10;Description générée avec un niveau de confiance très élevé">
            <a:extLst>
              <a:ext uri="{FF2B5EF4-FFF2-40B4-BE49-F238E27FC236}">
                <a16:creationId xmlns:a16="http://schemas.microsoft.com/office/drawing/2014/main" id="{4583BBF6-D17D-4557-B1D2-E069D751EF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51804" y="1497056"/>
            <a:ext cx="884399" cy="1014560"/>
          </a:xfrm>
          <a:prstGeom prst="rect">
            <a:avLst/>
          </a:prstGeom>
          <a:ln w="19050">
            <a:solidFill>
              <a:srgbClr val="72D1B1"/>
            </a:solidFill>
          </a:ln>
        </p:spPr>
      </p:pic>
      <p:pic>
        <p:nvPicPr>
          <p:cNvPr id="92" name="Image 91" descr="Une image contenant personne, homme, complet, mur&#10;&#10;Description générée avec un niveau de confiance très élevé">
            <a:extLst>
              <a:ext uri="{FF2B5EF4-FFF2-40B4-BE49-F238E27FC236}">
                <a16:creationId xmlns:a16="http://schemas.microsoft.com/office/drawing/2014/main" id="{2510BAC8-49FA-40BB-8658-748E99E456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29389" y="2755693"/>
            <a:ext cx="911580" cy="1096166"/>
          </a:xfrm>
          <a:prstGeom prst="rect">
            <a:avLst/>
          </a:prstGeom>
          <a:ln w="19050">
            <a:solidFill>
              <a:srgbClr val="00BCFD"/>
            </a:solidFill>
          </a:ln>
        </p:spPr>
      </p:pic>
      <p:pic>
        <p:nvPicPr>
          <p:cNvPr id="93" name="Image 92" descr="Une image contenant personne, mur, homme, intérieur&#10;&#10;Description générée avec un niveau de confiance très élevé">
            <a:extLst>
              <a:ext uri="{FF2B5EF4-FFF2-40B4-BE49-F238E27FC236}">
                <a16:creationId xmlns:a16="http://schemas.microsoft.com/office/drawing/2014/main" id="{3641E84C-FCB4-4843-BD27-885F2A95F7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97279" y="2756614"/>
            <a:ext cx="918494" cy="1112346"/>
          </a:xfrm>
          <a:prstGeom prst="rect">
            <a:avLst/>
          </a:prstGeom>
          <a:ln w="19050">
            <a:solidFill>
              <a:srgbClr val="FF0000"/>
            </a:solidFill>
          </a:ln>
        </p:spPr>
      </p:pic>
      <p:sp>
        <p:nvSpPr>
          <p:cNvPr id="77" name="ZoneTexte 76">
            <a:extLst>
              <a:ext uri="{FF2B5EF4-FFF2-40B4-BE49-F238E27FC236}">
                <a16:creationId xmlns:a16="http://schemas.microsoft.com/office/drawing/2014/main" id="{20905E4B-A6AC-467B-A415-C67143783F4C}"/>
              </a:ext>
            </a:extLst>
          </p:cNvPr>
          <p:cNvSpPr txBox="1"/>
          <p:nvPr/>
        </p:nvSpPr>
        <p:spPr>
          <a:xfrm>
            <a:off x="2549967" y="4381583"/>
            <a:ext cx="4592497" cy="2246769"/>
          </a:xfrm>
          <a:prstGeom prst="rect">
            <a:avLst/>
          </a:prstGeom>
          <a:noFill/>
          <a:ln>
            <a:noFill/>
          </a:ln>
        </p:spPr>
        <p:txBody>
          <a:bodyPr wrap="square" rtlCol="0">
            <a:spAutoFit/>
          </a:bodyPr>
          <a:lstStyle/>
          <a:p>
            <a:pPr marL="342900" indent="-342900">
              <a:buClr>
                <a:srgbClr val="00A3DB"/>
              </a:buClr>
              <a:buFont typeface="Wingdings" panose="05000000000000000000" pitchFamily="2" charset="2"/>
              <a:buChar char="Ø"/>
            </a:pPr>
            <a:endParaRPr lang="fr-FR" sz="2000" dirty="0"/>
          </a:p>
          <a:p>
            <a:pPr marL="171450" indent="-171450" defTabSz="353455">
              <a:buClr>
                <a:srgbClr val="00A3DB"/>
              </a:buClr>
              <a:buFont typeface="Wingdings" panose="05000000000000000000" pitchFamily="2" charset="2"/>
              <a:buChar char="Ø"/>
              <a:defRPr/>
            </a:pPr>
            <a:r>
              <a:rPr lang="fr-FR" sz="1200" dirty="0">
                <a:latin typeface="Arial" panose="020B0604020202020204"/>
                <a:sym typeface="Arial"/>
              </a:rPr>
              <a:t>BIM Management</a:t>
            </a:r>
          </a:p>
          <a:p>
            <a:pPr marL="171450" indent="-171450" defTabSz="353455">
              <a:buClr>
                <a:srgbClr val="00A3DB"/>
              </a:buClr>
              <a:buFont typeface="Wingdings" panose="05000000000000000000" pitchFamily="2" charset="2"/>
              <a:buChar char="Ø"/>
              <a:defRPr/>
            </a:pPr>
            <a:r>
              <a:rPr lang="fr-FR" sz="1200" dirty="0">
                <a:latin typeface="Arial" panose="020B0604020202020204"/>
                <a:sym typeface="Arial"/>
              </a:rPr>
              <a:t>Synthèses Technique/Architecturale</a:t>
            </a:r>
          </a:p>
          <a:p>
            <a:pPr marL="171450" indent="-171450" defTabSz="353455">
              <a:buClr>
                <a:srgbClr val="00A3DB"/>
              </a:buClr>
              <a:buFont typeface="Wingdings" panose="05000000000000000000" pitchFamily="2" charset="2"/>
              <a:buChar char="Ø"/>
              <a:defRPr/>
            </a:pPr>
            <a:r>
              <a:rPr lang="fr-FR" sz="1200" dirty="0">
                <a:latin typeface="Arial" panose="020B0604020202020204"/>
                <a:sym typeface="Arial"/>
              </a:rPr>
              <a:t>BIM Exploitation</a:t>
            </a:r>
          </a:p>
          <a:p>
            <a:pPr marL="171450" indent="-171450" defTabSz="353455">
              <a:buClr>
                <a:srgbClr val="00A3DB"/>
              </a:buClr>
              <a:buFont typeface="Wingdings" panose="05000000000000000000" pitchFamily="2" charset="2"/>
              <a:buChar char="Ø"/>
              <a:defRPr/>
            </a:pPr>
            <a:r>
              <a:rPr lang="fr-FR" sz="1200" dirty="0">
                <a:latin typeface="Arial" panose="020B0604020202020204"/>
                <a:sym typeface="Arial"/>
              </a:rPr>
              <a:t>Maquette de Planification BIM</a:t>
            </a:r>
          </a:p>
          <a:p>
            <a:pPr marL="171450" indent="-171450" defTabSz="353455">
              <a:buClr>
                <a:srgbClr val="00A3DB"/>
              </a:buClr>
              <a:buFont typeface="Wingdings" panose="05000000000000000000" pitchFamily="2" charset="2"/>
              <a:buChar char="Ø"/>
              <a:defRPr/>
            </a:pPr>
            <a:r>
              <a:rPr lang="fr-FR" sz="1200" dirty="0">
                <a:latin typeface="Arial" panose="020B0604020202020204"/>
                <a:sym typeface="Arial"/>
              </a:rPr>
              <a:t>Métrologie</a:t>
            </a:r>
          </a:p>
          <a:p>
            <a:pPr marL="171450" indent="-171450" defTabSz="353455">
              <a:buClr>
                <a:srgbClr val="00A3DB"/>
              </a:buClr>
              <a:buFont typeface="Wingdings" panose="05000000000000000000" pitchFamily="2" charset="2"/>
              <a:buChar char="Ø"/>
              <a:defRPr/>
            </a:pPr>
            <a:r>
              <a:rPr lang="fr-FR" sz="1200" dirty="0">
                <a:latin typeface="Arial" panose="020B0604020202020204"/>
                <a:sym typeface="Arial"/>
              </a:rPr>
              <a:t>AMO BIM</a:t>
            </a:r>
          </a:p>
          <a:p>
            <a:pPr marL="171450" indent="-171450" defTabSz="353455">
              <a:buClr>
                <a:srgbClr val="00A3DB"/>
              </a:buClr>
              <a:buFont typeface="Wingdings" panose="05000000000000000000" pitchFamily="2" charset="2"/>
              <a:buChar char="Ø"/>
              <a:defRPr/>
            </a:pPr>
            <a:r>
              <a:rPr lang="fr-FR" sz="1200" dirty="0">
                <a:latin typeface="Arial" panose="020B0604020202020204"/>
                <a:sym typeface="Arial"/>
              </a:rPr>
              <a:t>Gestion des données</a:t>
            </a:r>
          </a:p>
          <a:p>
            <a:pPr marL="171450" indent="-171450" defTabSz="353455">
              <a:buClr>
                <a:srgbClr val="00A3DB"/>
              </a:buClr>
              <a:buFont typeface="Wingdings" panose="05000000000000000000" pitchFamily="2" charset="2"/>
              <a:buChar char="Ø"/>
              <a:defRPr/>
            </a:pPr>
            <a:r>
              <a:rPr lang="fr-FR" sz="1200" dirty="0">
                <a:latin typeface="Arial" panose="020B0604020202020204"/>
                <a:sym typeface="Arial"/>
              </a:rPr>
              <a:t>Opérateur connecté </a:t>
            </a:r>
          </a:p>
          <a:p>
            <a:pPr marL="171450" indent="-171450" defTabSz="353455">
              <a:buClr>
                <a:srgbClr val="00A3DB"/>
              </a:buClr>
              <a:buFont typeface="Wingdings" panose="05000000000000000000" pitchFamily="2" charset="2"/>
              <a:buChar char="Ø"/>
              <a:defRPr/>
            </a:pPr>
            <a:endParaRPr lang="fr-FR" sz="1200" dirty="0">
              <a:latin typeface="Arial" panose="020B0604020202020204"/>
              <a:sym typeface="Arial"/>
            </a:endParaRPr>
          </a:p>
          <a:p>
            <a:pPr marL="171450" indent="-171450" defTabSz="353455">
              <a:buClr>
                <a:srgbClr val="00A3DB"/>
              </a:buClr>
              <a:buFont typeface="Wingdings" panose="05000000000000000000" pitchFamily="2" charset="2"/>
              <a:buChar char="Ø"/>
              <a:defRPr/>
            </a:pPr>
            <a:endParaRPr lang="fr-FR" sz="1200" dirty="0">
              <a:latin typeface="Arial" panose="020B0604020202020204"/>
              <a:sym typeface="Arial"/>
            </a:endParaRPr>
          </a:p>
        </p:txBody>
      </p:sp>
      <p:sp>
        <p:nvSpPr>
          <p:cNvPr id="75" name="Rectangle à coins arrondis 157">
            <a:extLst>
              <a:ext uri="{FF2B5EF4-FFF2-40B4-BE49-F238E27FC236}">
                <a16:creationId xmlns:a16="http://schemas.microsoft.com/office/drawing/2014/main" id="{BC153188-C000-41D2-A416-8D0C6DAC8FA1}"/>
              </a:ext>
            </a:extLst>
          </p:cNvPr>
          <p:cNvSpPr/>
          <p:nvPr/>
        </p:nvSpPr>
        <p:spPr>
          <a:xfrm>
            <a:off x="683290" y="4112400"/>
            <a:ext cx="1493950" cy="422273"/>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76" name="ZoneTexte 75">
            <a:extLst>
              <a:ext uri="{FF2B5EF4-FFF2-40B4-BE49-F238E27FC236}">
                <a16:creationId xmlns:a16="http://schemas.microsoft.com/office/drawing/2014/main" id="{A33E1490-4095-4368-9762-06D63BBE59B4}"/>
              </a:ext>
            </a:extLst>
          </p:cNvPr>
          <p:cNvSpPr txBox="1"/>
          <p:nvPr/>
        </p:nvSpPr>
        <p:spPr>
          <a:xfrm>
            <a:off x="689595" y="4146331"/>
            <a:ext cx="1389453" cy="345916"/>
          </a:xfrm>
          <a:prstGeom prst="rect">
            <a:avLst/>
          </a:prstGeom>
          <a:noFill/>
        </p:spPr>
        <p:txBody>
          <a:bodyPr wrap="square" rtlCol="0">
            <a:spAutoFit/>
          </a:bodyPr>
          <a:lstStyle/>
          <a:p>
            <a:r>
              <a:rPr lang="fr-FR" sz="1600" b="1" dirty="0">
                <a:solidFill>
                  <a:schemeClr val="bg1"/>
                </a:solidFill>
              </a:rPr>
              <a:t>EXPERTISES</a:t>
            </a:r>
          </a:p>
        </p:txBody>
      </p:sp>
      <p:grpSp>
        <p:nvGrpSpPr>
          <p:cNvPr id="10" name="Groupe 9">
            <a:extLst>
              <a:ext uri="{FF2B5EF4-FFF2-40B4-BE49-F238E27FC236}">
                <a16:creationId xmlns:a16="http://schemas.microsoft.com/office/drawing/2014/main" id="{44D03DA7-C70A-411E-9A59-06D6150E3310}"/>
              </a:ext>
            </a:extLst>
          </p:cNvPr>
          <p:cNvGrpSpPr/>
          <p:nvPr/>
        </p:nvGrpSpPr>
        <p:grpSpPr>
          <a:xfrm>
            <a:off x="847250" y="4574531"/>
            <a:ext cx="1673402" cy="1709003"/>
            <a:chOff x="3594444" y="4601053"/>
            <a:chExt cx="1673402" cy="1709003"/>
          </a:xfrm>
        </p:grpSpPr>
        <p:pic>
          <p:nvPicPr>
            <p:cNvPr id="95" name="Image 94" descr="Une image contenant texte, carte&#10;&#10;Description générée avec un niveau de confiance très élevé">
              <a:extLst>
                <a:ext uri="{FF2B5EF4-FFF2-40B4-BE49-F238E27FC236}">
                  <a16:creationId xmlns:a16="http://schemas.microsoft.com/office/drawing/2014/main" id="{6FDC7D3A-D9E7-40A5-87CD-DD111E2637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94444" y="4601053"/>
              <a:ext cx="1673402" cy="1709003"/>
            </a:xfrm>
            <a:prstGeom prst="rect">
              <a:avLst/>
            </a:prstGeom>
          </p:spPr>
        </p:pic>
        <p:grpSp>
          <p:nvGrpSpPr>
            <p:cNvPr id="96" name="Groupe 95">
              <a:extLst>
                <a:ext uri="{FF2B5EF4-FFF2-40B4-BE49-F238E27FC236}">
                  <a16:creationId xmlns:a16="http://schemas.microsoft.com/office/drawing/2014/main" id="{762C05A8-87D3-4DB0-8E17-22947EF82487}"/>
                </a:ext>
              </a:extLst>
            </p:cNvPr>
            <p:cNvGrpSpPr/>
            <p:nvPr/>
          </p:nvGrpSpPr>
          <p:grpSpPr>
            <a:xfrm>
              <a:off x="4584438" y="5429033"/>
              <a:ext cx="394286" cy="212291"/>
              <a:chOff x="-2321128" y="4352340"/>
              <a:chExt cx="603410" cy="324887"/>
            </a:xfrm>
          </p:grpSpPr>
          <p:sp>
            <p:nvSpPr>
              <p:cNvPr id="109" name="Ellipse 108">
                <a:extLst>
                  <a:ext uri="{FF2B5EF4-FFF2-40B4-BE49-F238E27FC236}">
                    <a16:creationId xmlns:a16="http://schemas.microsoft.com/office/drawing/2014/main" id="{80731984-DCAB-45CE-A0E3-3CE67DAC119E}"/>
                  </a:ext>
                </a:extLst>
              </p:cNvPr>
              <p:cNvSpPr/>
              <p:nvPr/>
            </p:nvSpPr>
            <p:spPr>
              <a:xfrm>
                <a:off x="-2049677" y="4584395"/>
                <a:ext cx="92832" cy="928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ZoneTexte 109">
                <a:extLst>
                  <a:ext uri="{FF2B5EF4-FFF2-40B4-BE49-F238E27FC236}">
                    <a16:creationId xmlns:a16="http://schemas.microsoft.com/office/drawing/2014/main" id="{5D4013F1-EBA7-4EFF-BDB6-CEED6E53DDF4}"/>
                  </a:ext>
                </a:extLst>
              </p:cNvPr>
              <p:cNvSpPr txBox="1"/>
              <p:nvPr/>
            </p:nvSpPr>
            <p:spPr>
              <a:xfrm>
                <a:off x="-2321128" y="4352340"/>
                <a:ext cx="603410" cy="184665"/>
              </a:xfrm>
              <a:prstGeom prst="rect">
                <a:avLst/>
              </a:prstGeom>
              <a:noFill/>
            </p:spPr>
            <p:txBody>
              <a:bodyPr wrap="square" rtlCol="0">
                <a:spAutoFit/>
              </a:bodyPr>
              <a:lstStyle/>
              <a:p>
                <a:r>
                  <a:rPr lang="fr-FR" sz="600" b="1" dirty="0">
                    <a:solidFill>
                      <a:srgbClr val="00A3DB"/>
                    </a:solidFill>
                  </a:rPr>
                  <a:t>LYON</a:t>
                </a:r>
              </a:p>
            </p:txBody>
          </p:sp>
        </p:grpSp>
        <p:grpSp>
          <p:nvGrpSpPr>
            <p:cNvPr id="97" name="Groupe 96">
              <a:extLst>
                <a:ext uri="{FF2B5EF4-FFF2-40B4-BE49-F238E27FC236}">
                  <a16:creationId xmlns:a16="http://schemas.microsoft.com/office/drawing/2014/main" id="{C1CA84F9-5D59-4201-B16F-1DB190915C09}"/>
                </a:ext>
              </a:extLst>
            </p:cNvPr>
            <p:cNvGrpSpPr/>
            <p:nvPr/>
          </p:nvGrpSpPr>
          <p:grpSpPr>
            <a:xfrm>
              <a:off x="3815170" y="5151578"/>
              <a:ext cx="471135" cy="200822"/>
              <a:chOff x="-2293977" y="4369891"/>
              <a:chExt cx="721018" cy="307336"/>
            </a:xfrm>
          </p:grpSpPr>
          <p:sp>
            <p:nvSpPr>
              <p:cNvPr id="107" name="Ellipse 106">
                <a:extLst>
                  <a:ext uri="{FF2B5EF4-FFF2-40B4-BE49-F238E27FC236}">
                    <a16:creationId xmlns:a16="http://schemas.microsoft.com/office/drawing/2014/main" id="{CBDB0534-882C-4186-9FD4-5EA51D378E09}"/>
                  </a:ext>
                </a:extLst>
              </p:cNvPr>
              <p:cNvSpPr/>
              <p:nvPr/>
            </p:nvSpPr>
            <p:spPr>
              <a:xfrm>
                <a:off x="-2049677" y="4584395"/>
                <a:ext cx="92832" cy="928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ZoneTexte 107">
                <a:extLst>
                  <a:ext uri="{FF2B5EF4-FFF2-40B4-BE49-F238E27FC236}">
                    <a16:creationId xmlns:a16="http://schemas.microsoft.com/office/drawing/2014/main" id="{BB2C98FE-9C83-4BD7-B1FD-EBFFF594A234}"/>
                  </a:ext>
                </a:extLst>
              </p:cNvPr>
              <p:cNvSpPr txBox="1"/>
              <p:nvPr/>
            </p:nvSpPr>
            <p:spPr>
              <a:xfrm>
                <a:off x="-2293977" y="4369891"/>
                <a:ext cx="721018" cy="282611"/>
              </a:xfrm>
              <a:prstGeom prst="rect">
                <a:avLst/>
              </a:prstGeom>
              <a:noFill/>
            </p:spPr>
            <p:txBody>
              <a:bodyPr wrap="square" rtlCol="0">
                <a:spAutoFit/>
              </a:bodyPr>
              <a:lstStyle/>
              <a:p>
                <a:r>
                  <a:rPr lang="fr-FR" sz="600" b="1" dirty="0">
                    <a:solidFill>
                      <a:srgbClr val="00A3DB"/>
                    </a:solidFill>
                  </a:rPr>
                  <a:t>NANTES</a:t>
                </a:r>
              </a:p>
            </p:txBody>
          </p:sp>
        </p:grpSp>
        <p:grpSp>
          <p:nvGrpSpPr>
            <p:cNvPr id="98" name="Groupe 97">
              <a:extLst>
                <a:ext uri="{FF2B5EF4-FFF2-40B4-BE49-F238E27FC236}">
                  <a16:creationId xmlns:a16="http://schemas.microsoft.com/office/drawing/2014/main" id="{A472AD7B-1C22-4191-A8D0-D0A70CEDE341}"/>
                </a:ext>
              </a:extLst>
            </p:cNvPr>
            <p:cNvGrpSpPr/>
            <p:nvPr/>
          </p:nvGrpSpPr>
          <p:grpSpPr>
            <a:xfrm>
              <a:off x="4667935" y="5663924"/>
              <a:ext cx="535399" cy="214995"/>
              <a:chOff x="-2382144" y="4584395"/>
              <a:chExt cx="819367" cy="329025"/>
            </a:xfrm>
          </p:grpSpPr>
          <p:sp>
            <p:nvSpPr>
              <p:cNvPr id="105" name="Ellipse 104">
                <a:extLst>
                  <a:ext uri="{FF2B5EF4-FFF2-40B4-BE49-F238E27FC236}">
                    <a16:creationId xmlns:a16="http://schemas.microsoft.com/office/drawing/2014/main" id="{48432590-A8CC-4931-B284-82A4DB8739FB}"/>
                  </a:ext>
                </a:extLst>
              </p:cNvPr>
              <p:cNvSpPr/>
              <p:nvPr/>
            </p:nvSpPr>
            <p:spPr>
              <a:xfrm>
                <a:off x="-2049677" y="4584395"/>
                <a:ext cx="92832" cy="928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ZoneTexte 105">
                <a:extLst>
                  <a:ext uri="{FF2B5EF4-FFF2-40B4-BE49-F238E27FC236}">
                    <a16:creationId xmlns:a16="http://schemas.microsoft.com/office/drawing/2014/main" id="{2CD0A6EC-21F1-4DAF-A917-B76622DE2B7A}"/>
                  </a:ext>
                </a:extLst>
              </p:cNvPr>
              <p:cNvSpPr txBox="1"/>
              <p:nvPr/>
            </p:nvSpPr>
            <p:spPr>
              <a:xfrm>
                <a:off x="-2382144" y="4630810"/>
                <a:ext cx="819367" cy="282610"/>
              </a:xfrm>
              <a:prstGeom prst="rect">
                <a:avLst/>
              </a:prstGeom>
              <a:noFill/>
            </p:spPr>
            <p:txBody>
              <a:bodyPr wrap="square" rtlCol="0">
                <a:spAutoFit/>
              </a:bodyPr>
              <a:lstStyle/>
              <a:p>
                <a:r>
                  <a:rPr lang="fr-FR" sz="600" b="1" dirty="0">
                    <a:solidFill>
                      <a:srgbClr val="00A3DB"/>
                    </a:solidFill>
                  </a:rPr>
                  <a:t>GRENOBLE</a:t>
                </a:r>
              </a:p>
            </p:txBody>
          </p:sp>
        </p:grpSp>
        <p:grpSp>
          <p:nvGrpSpPr>
            <p:cNvPr id="99" name="Groupe 98">
              <a:extLst>
                <a:ext uri="{FF2B5EF4-FFF2-40B4-BE49-F238E27FC236}">
                  <a16:creationId xmlns:a16="http://schemas.microsoft.com/office/drawing/2014/main" id="{FD24BF3F-CB94-4A9D-8C95-F122C2642015}"/>
                </a:ext>
              </a:extLst>
            </p:cNvPr>
            <p:cNvGrpSpPr/>
            <p:nvPr/>
          </p:nvGrpSpPr>
          <p:grpSpPr>
            <a:xfrm>
              <a:off x="4433889" y="4696380"/>
              <a:ext cx="394287" cy="133073"/>
              <a:chOff x="-2159165" y="4584395"/>
              <a:chExt cx="603412" cy="203653"/>
            </a:xfrm>
          </p:grpSpPr>
          <p:sp>
            <p:nvSpPr>
              <p:cNvPr id="103" name="Ellipse 102">
                <a:extLst>
                  <a:ext uri="{FF2B5EF4-FFF2-40B4-BE49-F238E27FC236}">
                    <a16:creationId xmlns:a16="http://schemas.microsoft.com/office/drawing/2014/main" id="{C457325B-E3BD-4326-A57D-7FFA1D31475F}"/>
                  </a:ext>
                </a:extLst>
              </p:cNvPr>
              <p:cNvSpPr/>
              <p:nvPr/>
            </p:nvSpPr>
            <p:spPr>
              <a:xfrm>
                <a:off x="-2049677" y="4584395"/>
                <a:ext cx="92832" cy="928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ZoneTexte 103">
                <a:extLst>
                  <a:ext uri="{FF2B5EF4-FFF2-40B4-BE49-F238E27FC236}">
                    <a16:creationId xmlns:a16="http://schemas.microsoft.com/office/drawing/2014/main" id="{97DB8E7E-C56B-4214-AF84-B5E8443337E6}"/>
                  </a:ext>
                </a:extLst>
              </p:cNvPr>
              <p:cNvSpPr txBox="1"/>
              <p:nvPr/>
            </p:nvSpPr>
            <p:spPr>
              <a:xfrm>
                <a:off x="-2159165" y="4603381"/>
                <a:ext cx="603412" cy="184667"/>
              </a:xfrm>
              <a:prstGeom prst="rect">
                <a:avLst/>
              </a:prstGeom>
              <a:noFill/>
            </p:spPr>
            <p:txBody>
              <a:bodyPr wrap="square" rtlCol="0">
                <a:spAutoFit/>
              </a:bodyPr>
              <a:lstStyle/>
              <a:p>
                <a:r>
                  <a:rPr lang="fr-FR" sz="600" b="1" dirty="0">
                    <a:solidFill>
                      <a:srgbClr val="00A3DB"/>
                    </a:solidFill>
                  </a:rPr>
                  <a:t>LILLE</a:t>
                </a:r>
              </a:p>
            </p:txBody>
          </p:sp>
        </p:grpSp>
        <p:grpSp>
          <p:nvGrpSpPr>
            <p:cNvPr id="100" name="Groupe 99">
              <a:extLst>
                <a:ext uri="{FF2B5EF4-FFF2-40B4-BE49-F238E27FC236}">
                  <a16:creationId xmlns:a16="http://schemas.microsoft.com/office/drawing/2014/main" id="{1828C7F1-C1F7-4532-8A73-B63930A09C37}"/>
                </a:ext>
              </a:extLst>
            </p:cNvPr>
            <p:cNvGrpSpPr/>
            <p:nvPr/>
          </p:nvGrpSpPr>
          <p:grpSpPr>
            <a:xfrm>
              <a:off x="4181807" y="5006192"/>
              <a:ext cx="559489" cy="182696"/>
              <a:chOff x="-2431380" y="4584395"/>
              <a:chExt cx="856235" cy="279595"/>
            </a:xfrm>
          </p:grpSpPr>
          <p:sp>
            <p:nvSpPr>
              <p:cNvPr id="101" name="Ellipse 100">
                <a:extLst>
                  <a:ext uri="{FF2B5EF4-FFF2-40B4-BE49-F238E27FC236}">
                    <a16:creationId xmlns:a16="http://schemas.microsoft.com/office/drawing/2014/main" id="{49D4221A-E52C-4B0D-AD2E-C893C1FB173A}"/>
                  </a:ext>
                </a:extLst>
              </p:cNvPr>
              <p:cNvSpPr/>
              <p:nvPr/>
            </p:nvSpPr>
            <p:spPr>
              <a:xfrm>
                <a:off x="-2049677" y="4584395"/>
                <a:ext cx="92832" cy="928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ZoneTexte 101">
                <a:extLst>
                  <a:ext uri="{FF2B5EF4-FFF2-40B4-BE49-F238E27FC236}">
                    <a16:creationId xmlns:a16="http://schemas.microsoft.com/office/drawing/2014/main" id="{3D2A27FC-0B62-4B43-8E93-18BD92484FAF}"/>
                  </a:ext>
                </a:extLst>
              </p:cNvPr>
              <p:cNvSpPr txBox="1"/>
              <p:nvPr/>
            </p:nvSpPr>
            <p:spPr>
              <a:xfrm>
                <a:off x="-2431380" y="4609852"/>
                <a:ext cx="856235" cy="254138"/>
              </a:xfrm>
              <a:prstGeom prst="rect">
                <a:avLst/>
              </a:prstGeom>
              <a:noFill/>
            </p:spPr>
            <p:txBody>
              <a:bodyPr wrap="square" rtlCol="0">
                <a:spAutoFit/>
              </a:bodyPr>
              <a:lstStyle/>
              <a:p>
                <a:pPr algn="ctr"/>
                <a:r>
                  <a:rPr lang="fr-FR" sz="600" b="1" dirty="0">
                    <a:solidFill>
                      <a:srgbClr val="00A3DB"/>
                    </a:solidFill>
                  </a:rPr>
                  <a:t>IDF</a:t>
                </a:r>
              </a:p>
            </p:txBody>
          </p:sp>
        </p:grpSp>
      </p:grpSp>
      <p:grpSp>
        <p:nvGrpSpPr>
          <p:cNvPr id="3" name="Groupe 2">
            <a:extLst>
              <a:ext uri="{FF2B5EF4-FFF2-40B4-BE49-F238E27FC236}">
                <a16:creationId xmlns:a16="http://schemas.microsoft.com/office/drawing/2014/main" id="{3A2007BF-B55C-48DD-8251-73166DE10CCA}"/>
              </a:ext>
            </a:extLst>
          </p:cNvPr>
          <p:cNvGrpSpPr/>
          <p:nvPr/>
        </p:nvGrpSpPr>
        <p:grpSpPr>
          <a:xfrm>
            <a:off x="6997279" y="4170506"/>
            <a:ext cx="4592497" cy="2179796"/>
            <a:chOff x="6134799" y="3562073"/>
            <a:chExt cx="4592497" cy="2179796"/>
          </a:xfrm>
        </p:grpSpPr>
        <p:grpSp>
          <p:nvGrpSpPr>
            <p:cNvPr id="78" name="Groupe 77">
              <a:extLst>
                <a:ext uri="{FF2B5EF4-FFF2-40B4-BE49-F238E27FC236}">
                  <a16:creationId xmlns:a16="http://schemas.microsoft.com/office/drawing/2014/main" id="{AFF802A5-F268-4805-B029-B4687FD1C9C0}"/>
                </a:ext>
              </a:extLst>
            </p:cNvPr>
            <p:cNvGrpSpPr/>
            <p:nvPr/>
          </p:nvGrpSpPr>
          <p:grpSpPr>
            <a:xfrm>
              <a:off x="6134799" y="3562073"/>
              <a:ext cx="4592497" cy="2179796"/>
              <a:chOff x="6918470" y="1938045"/>
              <a:chExt cx="4654466" cy="2179796"/>
            </a:xfrm>
          </p:grpSpPr>
          <p:sp>
            <p:nvSpPr>
              <p:cNvPr id="81" name="ZoneTexte 80">
                <a:extLst>
                  <a:ext uri="{FF2B5EF4-FFF2-40B4-BE49-F238E27FC236}">
                    <a16:creationId xmlns:a16="http://schemas.microsoft.com/office/drawing/2014/main" id="{522B835A-578E-41B9-86BC-16CB22F91F4D}"/>
                  </a:ext>
                </a:extLst>
              </p:cNvPr>
              <p:cNvSpPr txBox="1"/>
              <p:nvPr/>
            </p:nvSpPr>
            <p:spPr>
              <a:xfrm>
                <a:off x="6918470" y="2240404"/>
                <a:ext cx="4572307" cy="1877437"/>
              </a:xfrm>
              <a:prstGeom prst="rect">
                <a:avLst/>
              </a:prstGeom>
              <a:noFill/>
              <a:ln>
                <a:solidFill>
                  <a:srgbClr val="22D1C6"/>
                </a:solidFill>
              </a:ln>
            </p:spPr>
            <p:txBody>
              <a:bodyPr wrap="square" rtlCol="0">
                <a:spAutoFit/>
              </a:bodyPr>
              <a:lstStyle/>
              <a:p>
                <a:pPr marL="342900" indent="-342900">
                  <a:buClr>
                    <a:srgbClr val="00A3DB"/>
                  </a:buClr>
                  <a:buFont typeface="Wingdings" panose="05000000000000000000" pitchFamily="2" charset="2"/>
                  <a:buChar char="Ø"/>
                </a:pPr>
                <a:endParaRPr lang="fr-FR" sz="2000" dirty="0"/>
              </a:p>
              <a:p>
                <a:pPr marL="342900" indent="-342900" defTabSz="353455">
                  <a:buClr>
                    <a:srgbClr val="00A3DB"/>
                  </a:buClr>
                  <a:buFont typeface="Wingdings" panose="05000000000000000000" pitchFamily="2" charset="2"/>
                  <a:buChar char="Ø"/>
                  <a:defRPr/>
                </a:pPr>
                <a:r>
                  <a:rPr lang="fr-FR" sz="1200" dirty="0">
                    <a:latin typeface="Arial" panose="020B0604020202020204"/>
                    <a:sym typeface="Arial"/>
                  </a:rPr>
                  <a:t>Modélisation BIM</a:t>
                </a:r>
              </a:p>
              <a:p>
                <a:pPr marL="342900" indent="-342900" defTabSz="353455">
                  <a:buClr>
                    <a:srgbClr val="00A3DB"/>
                  </a:buClr>
                  <a:buFont typeface="Wingdings" panose="05000000000000000000" pitchFamily="2" charset="2"/>
                  <a:buChar char="Ø"/>
                  <a:defRPr/>
                </a:pPr>
                <a:r>
                  <a:rPr lang="fr-FR" sz="1200" dirty="0">
                    <a:latin typeface="Arial" panose="020B0604020202020204"/>
                    <a:sym typeface="Arial"/>
                  </a:rPr>
                  <a:t>Scan to BIM</a:t>
                </a:r>
              </a:p>
              <a:p>
                <a:pPr marL="342900" indent="-342900" defTabSz="353455">
                  <a:buClr>
                    <a:srgbClr val="00A3DB"/>
                  </a:buClr>
                  <a:buFont typeface="Wingdings" panose="05000000000000000000" pitchFamily="2" charset="2"/>
                  <a:buChar char="Ø"/>
                  <a:defRPr/>
                </a:pPr>
                <a:r>
                  <a:rPr lang="fr-FR" sz="1200" dirty="0">
                    <a:latin typeface="Arial" panose="020B0604020202020204"/>
                    <a:sym typeface="Arial"/>
                  </a:rPr>
                  <a:t>BIMprice.com</a:t>
                </a:r>
              </a:p>
              <a:p>
                <a:pPr>
                  <a:buClr>
                    <a:srgbClr val="00A3DB"/>
                  </a:buClr>
                </a:pPr>
                <a:endParaRPr lang="fr-FR" sz="2000" dirty="0"/>
              </a:p>
              <a:p>
                <a:pPr>
                  <a:buClr>
                    <a:srgbClr val="00A3DB"/>
                  </a:buClr>
                </a:pPr>
                <a:endParaRPr lang="fr-FR" sz="2000" dirty="0"/>
              </a:p>
              <a:p>
                <a:pPr>
                  <a:buClr>
                    <a:srgbClr val="00A3DB"/>
                  </a:buClr>
                </a:pPr>
                <a:endParaRPr lang="fr-FR" sz="2000" dirty="0"/>
              </a:p>
            </p:txBody>
          </p:sp>
          <p:sp>
            <p:nvSpPr>
              <p:cNvPr id="79" name="Rectangle à coins arrondis 157">
                <a:extLst>
                  <a:ext uri="{FF2B5EF4-FFF2-40B4-BE49-F238E27FC236}">
                    <a16:creationId xmlns:a16="http://schemas.microsoft.com/office/drawing/2014/main" id="{4957301E-1642-4466-A22D-A1DC965C93EB}"/>
                  </a:ext>
                </a:extLst>
              </p:cNvPr>
              <p:cNvSpPr/>
              <p:nvPr/>
            </p:nvSpPr>
            <p:spPr>
              <a:xfrm>
                <a:off x="9808493" y="1938045"/>
                <a:ext cx="1764443" cy="413286"/>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80" name="ZoneTexte 79">
                <a:extLst>
                  <a:ext uri="{FF2B5EF4-FFF2-40B4-BE49-F238E27FC236}">
                    <a16:creationId xmlns:a16="http://schemas.microsoft.com/office/drawing/2014/main" id="{2DB28D19-9A95-4284-8807-F5BAC4A536C9}"/>
                  </a:ext>
                </a:extLst>
              </p:cNvPr>
              <p:cNvSpPr txBox="1"/>
              <p:nvPr/>
            </p:nvSpPr>
            <p:spPr>
              <a:xfrm>
                <a:off x="9808494" y="1986748"/>
                <a:ext cx="1243234" cy="338554"/>
              </a:xfrm>
              <a:prstGeom prst="rect">
                <a:avLst/>
              </a:prstGeom>
              <a:noFill/>
            </p:spPr>
            <p:txBody>
              <a:bodyPr wrap="square" rtlCol="0">
                <a:spAutoFit/>
              </a:bodyPr>
              <a:lstStyle/>
              <a:p>
                <a:r>
                  <a:rPr lang="fr-FR" sz="1600" b="1" dirty="0">
                    <a:solidFill>
                      <a:schemeClr val="bg1"/>
                    </a:solidFill>
                  </a:rPr>
                  <a:t>EXPERTISES</a:t>
                </a:r>
              </a:p>
            </p:txBody>
          </p:sp>
        </p:grpSp>
        <p:grpSp>
          <p:nvGrpSpPr>
            <p:cNvPr id="111" name="Groupe 110">
              <a:extLst>
                <a:ext uri="{FF2B5EF4-FFF2-40B4-BE49-F238E27FC236}">
                  <a16:creationId xmlns:a16="http://schemas.microsoft.com/office/drawing/2014/main" id="{C0055528-F0E5-4D2D-AB57-6EA072AAE779}"/>
                </a:ext>
              </a:extLst>
            </p:cNvPr>
            <p:cNvGrpSpPr/>
            <p:nvPr/>
          </p:nvGrpSpPr>
          <p:grpSpPr>
            <a:xfrm>
              <a:off x="7797393" y="4061425"/>
              <a:ext cx="2764113" cy="1677048"/>
              <a:chOff x="6008584" y="3899940"/>
              <a:chExt cx="3663250" cy="2222574"/>
            </a:xfrm>
          </p:grpSpPr>
          <p:pic>
            <p:nvPicPr>
              <p:cNvPr id="112" name="Image 111" descr="Une image contenant texte, carte&#10;&#10;Description générée avec un niveau de confiance très élevé">
                <a:extLst>
                  <a:ext uri="{FF2B5EF4-FFF2-40B4-BE49-F238E27FC236}">
                    <a16:creationId xmlns:a16="http://schemas.microsoft.com/office/drawing/2014/main" id="{E85D94F9-6A55-4BC9-AEF2-80BD1C57AA2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08584" y="3899940"/>
                <a:ext cx="2602108" cy="2222574"/>
              </a:xfrm>
              <a:prstGeom prst="rect">
                <a:avLst/>
              </a:prstGeom>
            </p:spPr>
          </p:pic>
          <p:grpSp>
            <p:nvGrpSpPr>
              <p:cNvPr id="113" name="Groupe 112">
                <a:extLst>
                  <a:ext uri="{FF2B5EF4-FFF2-40B4-BE49-F238E27FC236}">
                    <a16:creationId xmlns:a16="http://schemas.microsoft.com/office/drawing/2014/main" id="{2FBB792C-6522-4E2F-A33A-FB4DF293440C}"/>
                  </a:ext>
                </a:extLst>
              </p:cNvPr>
              <p:cNvGrpSpPr/>
              <p:nvPr/>
            </p:nvGrpSpPr>
            <p:grpSpPr>
              <a:xfrm>
                <a:off x="7558294" y="4437824"/>
                <a:ext cx="954691" cy="310239"/>
                <a:chOff x="6890425" y="3917410"/>
                <a:chExt cx="419763" cy="136408"/>
              </a:xfrm>
            </p:grpSpPr>
            <p:sp>
              <p:nvSpPr>
                <p:cNvPr id="128" name="Ellipse 127">
                  <a:extLst>
                    <a:ext uri="{FF2B5EF4-FFF2-40B4-BE49-F238E27FC236}">
                      <a16:creationId xmlns:a16="http://schemas.microsoft.com/office/drawing/2014/main" id="{1ADBB6F5-BECF-48F7-B3E5-5027CE4A1BB4}"/>
                    </a:ext>
                  </a:extLst>
                </p:cNvPr>
                <p:cNvSpPr/>
                <p:nvPr/>
              </p:nvSpPr>
              <p:spPr>
                <a:xfrm>
                  <a:off x="7008551" y="4007229"/>
                  <a:ext cx="46589" cy="46589"/>
                </a:xfrm>
                <a:prstGeom prst="ellipse">
                  <a:avLst/>
                </a:prstGeom>
                <a:solidFill>
                  <a:srgbClr val="E95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E95B60"/>
                    </a:solidFill>
                  </a:endParaRPr>
                </a:p>
              </p:txBody>
            </p:sp>
            <p:sp>
              <p:nvSpPr>
                <p:cNvPr id="129" name="ZoneTexte 128">
                  <a:extLst>
                    <a:ext uri="{FF2B5EF4-FFF2-40B4-BE49-F238E27FC236}">
                      <a16:creationId xmlns:a16="http://schemas.microsoft.com/office/drawing/2014/main" id="{01BB1C9F-B5F3-4B5D-9785-D5FC8FCA7AE9}"/>
                    </a:ext>
                  </a:extLst>
                </p:cNvPr>
                <p:cNvSpPr txBox="1"/>
                <p:nvPr/>
              </p:nvSpPr>
              <p:spPr>
                <a:xfrm>
                  <a:off x="6890425" y="3917410"/>
                  <a:ext cx="419763" cy="125541"/>
                </a:xfrm>
                <a:prstGeom prst="rect">
                  <a:avLst/>
                </a:prstGeom>
                <a:noFill/>
              </p:spPr>
              <p:txBody>
                <a:bodyPr wrap="square" rtlCol="0">
                  <a:spAutoFit/>
                </a:bodyPr>
                <a:lstStyle/>
                <a:p>
                  <a:r>
                    <a:rPr lang="fr-FR" sz="800" b="1" dirty="0">
                      <a:solidFill>
                        <a:srgbClr val="E95B60"/>
                      </a:solidFill>
                    </a:rPr>
                    <a:t>POLOGNE</a:t>
                  </a:r>
                </a:p>
              </p:txBody>
            </p:sp>
          </p:grpSp>
          <p:grpSp>
            <p:nvGrpSpPr>
              <p:cNvPr id="114" name="Groupe 113">
                <a:extLst>
                  <a:ext uri="{FF2B5EF4-FFF2-40B4-BE49-F238E27FC236}">
                    <a16:creationId xmlns:a16="http://schemas.microsoft.com/office/drawing/2014/main" id="{F7FEC3C1-F6D4-4787-9AE1-F56D9C4872D1}"/>
                  </a:ext>
                </a:extLst>
              </p:cNvPr>
              <p:cNvGrpSpPr/>
              <p:nvPr/>
            </p:nvGrpSpPr>
            <p:grpSpPr>
              <a:xfrm>
                <a:off x="7139593" y="4723273"/>
                <a:ext cx="1107206" cy="285527"/>
                <a:chOff x="6993701" y="3960297"/>
                <a:chExt cx="486822" cy="125542"/>
              </a:xfrm>
            </p:grpSpPr>
            <p:sp>
              <p:nvSpPr>
                <p:cNvPr id="126" name="Ellipse 125">
                  <a:extLst>
                    <a:ext uri="{FF2B5EF4-FFF2-40B4-BE49-F238E27FC236}">
                      <a16:creationId xmlns:a16="http://schemas.microsoft.com/office/drawing/2014/main" id="{ABA42A03-691D-4666-846A-0019A7C176E9}"/>
                    </a:ext>
                  </a:extLst>
                </p:cNvPr>
                <p:cNvSpPr/>
                <p:nvPr/>
              </p:nvSpPr>
              <p:spPr>
                <a:xfrm>
                  <a:off x="6993701" y="3983644"/>
                  <a:ext cx="48647" cy="48647"/>
                </a:xfrm>
                <a:prstGeom prst="ellipse">
                  <a:avLst/>
                </a:prstGeom>
                <a:solidFill>
                  <a:srgbClr val="E95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E95B60"/>
                    </a:solidFill>
                  </a:endParaRPr>
                </a:p>
              </p:txBody>
            </p:sp>
            <p:sp>
              <p:nvSpPr>
                <p:cNvPr id="127" name="ZoneTexte 126">
                  <a:extLst>
                    <a:ext uri="{FF2B5EF4-FFF2-40B4-BE49-F238E27FC236}">
                      <a16:creationId xmlns:a16="http://schemas.microsoft.com/office/drawing/2014/main" id="{12D16092-C6DF-4412-BA10-CA153D390E9C}"/>
                    </a:ext>
                  </a:extLst>
                </p:cNvPr>
                <p:cNvSpPr txBox="1"/>
                <p:nvPr/>
              </p:nvSpPr>
              <p:spPr>
                <a:xfrm>
                  <a:off x="7000247" y="3960297"/>
                  <a:ext cx="480276" cy="125542"/>
                </a:xfrm>
                <a:prstGeom prst="rect">
                  <a:avLst/>
                </a:prstGeom>
                <a:noFill/>
              </p:spPr>
              <p:txBody>
                <a:bodyPr wrap="square" rtlCol="0">
                  <a:spAutoFit/>
                </a:bodyPr>
                <a:lstStyle/>
                <a:p>
                  <a:r>
                    <a:rPr lang="fr-FR" sz="800" b="1" dirty="0">
                      <a:solidFill>
                        <a:srgbClr val="E95B60"/>
                      </a:solidFill>
                    </a:rPr>
                    <a:t>LUXEMBOURG</a:t>
                  </a:r>
                </a:p>
              </p:txBody>
            </p:sp>
          </p:grpSp>
          <p:grpSp>
            <p:nvGrpSpPr>
              <p:cNvPr id="115" name="Groupe 114">
                <a:extLst>
                  <a:ext uri="{FF2B5EF4-FFF2-40B4-BE49-F238E27FC236}">
                    <a16:creationId xmlns:a16="http://schemas.microsoft.com/office/drawing/2014/main" id="{B593EEBB-A46D-4D84-B692-267292DA76AD}"/>
                  </a:ext>
                </a:extLst>
              </p:cNvPr>
              <p:cNvGrpSpPr/>
              <p:nvPr/>
            </p:nvGrpSpPr>
            <p:grpSpPr>
              <a:xfrm>
                <a:off x="6343704" y="4525976"/>
                <a:ext cx="820379" cy="269816"/>
                <a:chOff x="6725609" y="3964208"/>
                <a:chExt cx="360708" cy="118634"/>
              </a:xfrm>
            </p:grpSpPr>
            <p:sp>
              <p:nvSpPr>
                <p:cNvPr id="124" name="Ellipse 123">
                  <a:extLst>
                    <a:ext uri="{FF2B5EF4-FFF2-40B4-BE49-F238E27FC236}">
                      <a16:creationId xmlns:a16="http://schemas.microsoft.com/office/drawing/2014/main" id="{D4C3A4CA-C1A5-4719-83A3-D474D17A9161}"/>
                    </a:ext>
                  </a:extLst>
                </p:cNvPr>
                <p:cNvSpPr/>
                <p:nvPr/>
              </p:nvSpPr>
              <p:spPr>
                <a:xfrm>
                  <a:off x="7031310" y="4037123"/>
                  <a:ext cx="45719" cy="45719"/>
                </a:xfrm>
                <a:prstGeom prst="ellipse">
                  <a:avLst/>
                </a:prstGeom>
                <a:solidFill>
                  <a:srgbClr val="E95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dirty="0">
                    <a:solidFill>
                      <a:srgbClr val="E95B60"/>
                    </a:solidFill>
                  </a:endParaRPr>
                </a:p>
              </p:txBody>
            </p:sp>
            <p:sp>
              <p:nvSpPr>
                <p:cNvPr id="125" name="ZoneTexte 124">
                  <a:extLst>
                    <a:ext uri="{FF2B5EF4-FFF2-40B4-BE49-F238E27FC236}">
                      <a16:creationId xmlns:a16="http://schemas.microsoft.com/office/drawing/2014/main" id="{8E835539-5548-4796-BCD6-BED985463C64}"/>
                    </a:ext>
                  </a:extLst>
                </p:cNvPr>
                <p:cNvSpPr txBox="1"/>
                <p:nvPr/>
              </p:nvSpPr>
              <p:spPr>
                <a:xfrm>
                  <a:off x="6725609" y="3964208"/>
                  <a:ext cx="360708" cy="94727"/>
                </a:xfrm>
                <a:prstGeom prst="rect">
                  <a:avLst/>
                </a:prstGeom>
                <a:noFill/>
              </p:spPr>
              <p:txBody>
                <a:bodyPr wrap="square" rtlCol="0">
                  <a:spAutoFit/>
                </a:bodyPr>
                <a:lstStyle/>
                <a:p>
                  <a:r>
                    <a:rPr lang="fr-FR" sz="800" b="1" dirty="0">
                      <a:solidFill>
                        <a:srgbClr val="E95B60"/>
                      </a:solidFill>
                    </a:rPr>
                    <a:t>BELGIQUE</a:t>
                  </a:r>
                </a:p>
              </p:txBody>
            </p:sp>
          </p:grpSp>
          <p:grpSp>
            <p:nvGrpSpPr>
              <p:cNvPr id="116" name="Groupe 115">
                <a:extLst>
                  <a:ext uri="{FF2B5EF4-FFF2-40B4-BE49-F238E27FC236}">
                    <a16:creationId xmlns:a16="http://schemas.microsoft.com/office/drawing/2014/main" id="{225BFE5F-1FEB-4B2B-9CEF-FAADF41F5725}"/>
                  </a:ext>
                </a:extLst>
              </p:cNvPr>
              <p:cNvGrpSpPr/>
              <p:nvPr/>
            </p:nvGrpSpPr>
            <p:grpSpPr>
              <a:xfrm>
                <a:off x="6617744" y="4782478"/>
                <a:ext cx="759380" cy="266238"/>
                <a:chOff x="6956135" y="3984865"/>
                <a:chExt cx="333888" cy="117061"/>
              </a:xfrm>
            </p:grpSpPr>
            <p:sp>
              <p:nvSpPr>
                <p:cNvPr id="122" name="Ellipse 121">
                  <a:extLst>
                    <a:ext uri="{FF2B5EF4-FFF2-40B4-BE49-F238E27FC236}">
                      <a16:creationId xmlns:a16="http://schemas.microsoft.com/office/drawing/2014/main" id="{DB951A17-427F-4D93-A6E6-D8E2F668123C}"/>
                    </a:ext>
                  </a:extLst>
                </p:cNvPr>
                <p:cNvSpPr/>
                <p:nvPr/>
              </p:nvSpPr>
              <p:spPr>
                <a:xfrm>
                  <a:off x="7068125" y="3984865"/>
                  <a:ext cx="45719" cy="45719"/>
                </a:xfrm>
                <a:prstGeom prst="ellipse">
                  <a:avLst/>
                </a:prstGeom>
                <a:solidFill>
                  <a:srgbClr val="E95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E95B60"/>
                    </a:solidFill>
                  </a:endParaRPr>
                </a:p>
              </p:txBody>
            </p:sp>
            <p:sp>
              <p:nvSpPr>
                <p:cNvPr id="123" name="ZoneTexte 122">
                  <a:extLst>
                    <a:ext uri="{FF2B5EF4-FFF2-40B4-BE49-F238E27FC236}">
                      <a16:creationId xmlns:a16="http://schemas.microsoft.com/office/drawing/2014/main" id="{B60450C3-762F-4229-8929-D032F2540362}"/>
                    </a:ext>
                  </a:extLst>
                </p:cNvPr>
                <p:cNvSpPr txBox="1"/>
                <p:nvPr/>
              </p:nvSpPr>
              <p:spPr>
                <a:xfrm>
                  <a:off x="6956135" y="4007198"/>
                  <a:ext cx="333888" cy="94728"/>
                </a:xfrm>
                <a:prstGeom prst="rect">
                  <a:avLst/>
                </a:prstGeom>
                <a:noFill/>
              </p:spPr>
              <p:txBody>
                <a:bodyPr wrap="square" rtlCol="0">
                  <a:spAutoFit/>
                </a:bodyPr>
                <a:lstStyle/>
                <a:p>
                  <a:r>
                    <a:rPr lang="fr-FR" sz="800" b="1" dirty="0">
                      <a:solidFill>
                        <a:srgbClr val="E95B60"/>
                      </a:solidFill>
                    </a:rPr>
                    <a:t>FRANCE</a:t>
                  </a:r>
                </a:p>
              </p:txBody>
            </p:sp>
          </p:grpSp>
          <p:grpSp>
            <p:nvGrpSpPr>
              <p:cNvPr id="117" name="Groupe 116">
                <a:extLst>
                  <a:ext uri="{FF2B5EF4-FFF2-40B4-BE49-F238E27FC236}">
                    <a16:creationId xmlns:a16="http://schemas.microsoft.com/office/drawing/2014/main" id="{5977C713-5EF4-4C7F-8B8D-F6A694913DFC}"/>
                  </a:ext>
                </a:extLst>
              </p:cNvPr>
              <p:cNvGrpSpPr/>
              <p:nvPr/>
            </p:nvGrpSpPr>
            <p:grpSpPr>
              <a:xfrm>
                <a:off x="8657455" y="4907387"/>
                <a:ext cx="1014379" cy="1144992"/>
                <a:chOff x="8701417" y="4981765"/>
                <a:chExt cx="1014379" cy="1144992"/>
              </a:xfrm>
            </p:grpSpPr>
            <p:pic>
              <p:nvPicPr>
                <p:cNvPr id="118" name="Image 117" descr="Une image contenant texte, carte&#10;&#10;Description générée avec un niveau de confiance très élevé">
                  <a:extLst>
                    <a:ext uri="{FF2B5EF4-FFF2-40B4-BE49-F238E27FC236}">
                      <a16:creationId xmlns:a16="http://schemas.microsoft.com/office/drawing/2014/main" id="{2A814F78-A06B-4954-A373-DA3C28912C8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10725" b="9512"/>
                <a:stretch/>
              </p:blipFill>
              <p:spPr>
                <a:xfrm>
                  <a:off x="8701417" y="4981765"/>
                  <a:ext cx="1014379" cy="1144992"/>
                </a:xfrm>
                <a:prstGeom prst="rect">
                  <a:avLst/>
                </a:prstGeom>
              </p:spPr>
            </p:pic>
            <p:grpSp>
              <p:nvGrpSpPr>
                <p:cNvPr id="119" name="Groupe 118">
                  <a:extLst>
                    <a:ext uri="{FF2B5EF4-FFF2-40B4-BE49-F238E27FC236}">
                      <a16:creationId xmlns:a16="http://schemas.microsoft.com/office/drawing/2014/main" id="{CAB0053A-16E7-46B0-BE96-6CE7BB6FE2A9}"/>
                    </a:ext>
                  </a:extLst>
                </p:cNvPr>
                <p:cNvGrpSpPr/>
                <p:nvPr/>
              </p:nvGrpSpPr>
              <p:grpSpPr>
                <a:xfrm>
                  <a:off x="8875782" y="5394937"/>
                  <a:ext cx="654856" cy="277858"/>
                  <a:chOff x="6634522" y="3976812"/>
                  <a:chExt cx="287930" cy="122170"/>
                </a:xfrm>
              </p:grpSpPr>
              <p:sp>
                <p:nvSpPr>
                  <p:cNvPr id="120" name="Ellipse 119">
                    <a:extLst>
                      <a:ext uri="{FF2B5EF4-FFF2-40B4-BE49-F238E27FC236}">
                        <a16:creationId xmlns:a16="http://schemas.microsoft.com/office/drawing/2014/main" id="{38385EE9-B515-4586-9FBB-59AF3A377C7A}"/>
                      </a:ext>
                    </a:extLst>
                  </p:cNvPr>
                  <p:cNvSpPr/>
                  <p:nvPr/>
                </p:nvSpPr>
                <p:spPr>
                  <a:xfrm>
                    <a:off x="6706320" y="3976812"/>
                    <a:ext cx="47108" cy="47108"/>
                  </a:xfrm>
                  <a:prstGeom prst="ellipse">
                    <a:avLst/>
                  </a:prstGeom>
                  <a:solidFill>
                    <a:srgbClr val="E95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solidFill>
                        <a:srgbClr val="E95B60"/>
                      </a:solidFill>
                    </a:endParaRPr>
                  </a:p>
                </p:txBody>
              </p:sp>
              <p:sp>
                <p:nvSpPr>
                  <p:cNvPr id="121" name="ZoneTexte 120">
                    <a:extLst>
                      <a:ext uri="{FF2B5EF4-FFF2-40B4-BE49-F238E27FC236}">
                        <a16:creationId xmlns:a16="http://schemas.microsoft.com/office/drawing/2014/main" id="{5DF56F86-58A5-44F6-A5D4-B5B2FCA40C2C}"/>
                      </a:ext>
                    </a:extLst>
                  </p:cNvPr>
                  <p:cNvSpPr txBox="1"/>
                  <p:nvPr/>
                </p:nvSpPr>
                <p:spPr>
                  <a:xfrm>
                    <a:off x="6634522" y="4004254"/>
                    <a:ext cx="287930" cy="94728"/>
                  </a:xfrm>
                  <a:prstGeom prst="rect">
                    <a:avLst/>
                  </a:prstGeom>
                  <a:noFill/>
                </p:spPr>
                <p:txBody>
                  <a:bodyPr wrap="square" rtlCol="0">
                    <a:spAutoFit/>
                  </a:bodyPr>
                  <a:lstStyle/>
                  <a:p>
                    <a:r>
                      <a:rPr lang="fr-FR" sz="800" dirty="0">
                        <a:solidFill>
                          <a:srgbClr val="E95B60"/>
                        </a:solidFill>
                      </a:rPr>
                      <a:t>INDE</a:t>
                    </a:r>
                  </a:p>
                </p:txBody>
              </p:sp>
            </p:grpSp>
          </p:grpSp>
        </p:grpSp>
      </p:grpSp>
      <p:pic>
        <p:nvPicPr>
          <p:cNvPr id="7" name="Image 6">
            <a:extLst>
              <a:ext uri="{FF2B5EF4-FFF2-40B4-BE49-F238E27FC236}">
                <a16:creationId xmlns:a16="http://schemas.microsoft.com/office/drawing/2014/main" id="{032D71F4-4EC2-4C83-985D-6F675E83B97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724623" y="2734840"/>
            <a:ext cx="911580" cy="1127788"/>
          </a:xfrm>
          <a:prstGeom prst="rect">
            <a:avLst/>
          </a:prstGeom>
          <a:ln w="19050">
            <a:solidFill>
              <a:srgbClr val="00B0F0"/>
            </a:solidFill>
          </a:ln>
        </p:spPr>
      </p:pic>
      <p:sp>
        <p:nvSpPr>
          <p:cNvPr id="72" name="Rectangle 71">
            <a:extLst>
              <a:ext uri="{FF2B5EF4-FFF2-40B4-BE49-F238E27FC236}">
                <a16:creationId xmlns:a16="http://schemas.microsoft.com/office/drawing/2014/main" id="{9072A3C0-488B-427C-B538-C985EB78DBDD}"/>
              </a:ext>
            </a:extLst>
          </p:cNvPr>
          <p:cNvSpPr/>
          <p:nvPr/>
        </p:nvSpPr>
        <p:spPr>
          <a:xfrm>
            <a:off x="4997362" y="3502031"/>
            <a:ext cx="2240820" cy="13039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defRPr/>
            </a:pPr>
            <a:r>
              <a:rPr lang="fr-FR" sz="1100" b="1" dirty="0">
                <a:solidFill>
                  <a:srgbClr val="1F166B"/>
                </a:solidFill>
                <a:latin typeface="Arial" panose="020B0604020202020204"/>
              </a:rPr>
              <a:t>Yves MAHE</a:t>
            </a:r>
            <a:endParaRPr kumimoji="0" lang="fr-FR" sz="1100" b="1" i="0" u="none" strike="noStrike" kern="1200" cap="none" spc="0" normalizeH="0" baseline="0" noProof="0" dirty="0">
              <a:ln>
                <a:noFill/>
              </a:ln>
              <a:solidFill>
                <a:srgbClr val="1F166B"/>
              </a:solidFill>
              <a:effectLst/>
              <a:uLnTx/>
              <a:uFillTx/>
              <a:latin typeface="Arial" panose="020B0604020202020204"/>
              <a:ea typeface="+mn-ea"/>
              <a:cs typeface="+mn-cs"/>
            </a:endParaRPr>
          </a:p>
          <a:p>
            <a:pPr algn="ctr">
              <a:lnSpc>
                <a:spcPct val="85000"/>
              </a:lnSpc>
              <a:defRPr/>
            </a:pPr>
            <a:r>
              <a:rPr kumimoji="0" lang="fr-FR" sz="1100" i="0" u="none" strike="noStrike" kern="1200" cap="none" spc="0" normalizeH="0" baseline="0" noProof="0" dirty="0" err="1">
                <a:ln>
                  <a:noFill/>
                </a:ln>
                <a:solidFill>
                  <a:srgbClr val="1F166B"/>
                </a:solidFill>
                <a:effectLst/>
                <a:uLnTx/>
                <a:uFillTx/>
                <a:latin typeface="Arial" panose="020B0604020202020204"/>
                <a:ea typeface="+mn-ea"/>
                <a:cs typeface="+mn-cs"/>
              </a:rPr>
              <a:t>Executive</a:t>
            </a:r>
            <a:r>
              <a:rPr kumimoji="0" lang="fr-FR" sz="1100" i="0" u="none" strike="noStrike" kern="1200" cap="none" spc="0" normalizeH="0" baseline="0" noProof="0" dirty="0">
                <a:ln>
                  <a:noFill/>
                </a:ln>
                <a:solidFill>
                  <a:srgbClr val="1F166B"/>
                </a:solidFill>
                <a:effectLst/>
                <a:uLnTx/>
                <a:uFillTx/>
                <a:latin typeface="Arial" panose="020B0604020202020204"/>
                <a:ea typeface="+mn-ea"/>
                <a:cs typeface="+mn-cs"/>
              </a:rPr>
              <a:t> Manager DEXIP</a:t>
            </a:r>
            <a:endParaRPr lang="fr-FR" sz="1100" dirty="0">
              <a:solidFill>
                <a:srgbClr val="1F166B"/>
              </a:solidFill>
              <a:latin typeface="Arial" panose="020B0604020202020204"/>
            </a:endParaRPr>
          </a:p>
          <a:p>
            <a:pPr algn="ctr">
              <a:lnSpc>
                <a:spcPct val="85000"/>
              </a:lnSpc>
              <a:defRPr/>
            </a:pPr>
            <a:r>
              <a:rPr lang="fr-FR" sz="1100" dirty="0">
                <a:solidFill>
                  <a:srgbClr val="1F166B"/>
                </a:solidFill>
                <a:latin typeface="Arial" panose="020B0604020202020204"/>
              </a:rPr>
              <a:t>20 personnes</a:t>
            </a:r>
          </a:p>
        </p:txBody>
      </p:sp>
      <p:sp>
        <p:nvSpPr>
          <p:cNvPr id="11" name="Rectangle 10">
            <a:extLst>
              <a:ext uri="{FF2B5EF4-FFF2-40B4-BE49-F238E27FC236}">
                <a16:creationId xmlns:a16="http://schemas.microsoft.com/office/drawing/2014/main" id="{766B744A-A0C0-4E98-914C-480B9B33349D}"/>
              </a:ext>
            </a:extLst>
          </p:cNvPr>
          <p:cNvSpPr/>
          <p:nvPr/>
        </p:nvSpPr>
        <p:spPr>
          <a:xfrm>
            <a:off x="787786" y="4472865"/>
            <a:ext cx="4592497" cy="1877437"/>
          </a:xfrm>
          <a:prstGeom prst="rect">
            <a:avLst/>
          </a:prstGeom>
          <a:noFill/>
          <a:ln>
            <a:solidFill>
              <a:srgbClr val="23D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073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43">
            <a:extLst>
              <a:ext uri="{FF2B5EF4-FFF2-40B4-BE49-F238E27FC236}">
                <a16:creationId xmlns:a16="http://schemas.microsoft.com/office/drawing/2014/main" id="{927499F0-A94A-4878-892C-F552104516F2}"/>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5737523" y="0"/>
            <a:ext cx="716954" cy="446911"/>
          </a:xfrm>
          <a:prstGeom prst="rect">
            <a:avLst/>
          </a:prstGeom>
        </p:spPr>
      </p:pic>
      <p:sp>
        <p:nvSpPr>
          <p:cNvPr id="7" name="Espace réservé du texte 90">
            <a:extLst>
              <a:ext uri="{FF2B5EF4-FFF2-40B4-BE49-F238E27FC236}">
                <a16:creationId xmlns:a16="http://schemas.microsoft.com/office/drawing/2014/main" id="{79DDA5A0-A3A7-4B51-A3BF-29B169EA5E13}"/>
              </a:ext>
            </a:extLst>
          </p:cNvPr>
          <p:cNvSpPr txBox="1">
            <a:spLocks/>
          </p:cNvSpPr>
          <p:nvPr/>
        </p:nvSpPr>
        <p:spPr>
          <a:xfrm>
            <a:off x="873917" y="877661"/>
            <a:ext cx="10098883"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Notre raison d’ETRE</a:t>
            </a:r>
          </a:p>
        </p:txBody>
      </p:sp>
      <p:pic>
        <p:nvPicPr>
          <p:cNvPr id="12" name="Image 25">
            <a:extLst>
              <a:ext uri="{FF2B5EF4-FFF2-40B4-BE49-F238E27FC236}">
                <a16:creationId xmlns:a16="http://schemas.microsoft.com/office/drawing/2014/main" id="{E38218B2-8187-4F9A-B1A2-475792C5053F}"/>
              </a:ext>
            </a:extLst>
          </p:cNvPr>
          <p:cNvPicPr preferRelativeResize="0">
            <a:picLocks/>
          </p:cNvPicPr>
          <p:nvPr/>
        </p:nvPicPr>
        <p:blipFill>
          <a:blip r:embed="rId4">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Espace réservé du texte 95">
            <a:extLst>
              <a:ext uri="{FF2B5EF4-FFF2-40B4-BE49-F238E27FC236}">
                <a16:creationId xmlns:a16="http://schemas.microsoft.com/office/drawing/2014/main" id="{8C294B8B-008A-427B-B524-B1F7A856BB5F}"/>
              </a:ext>
            </a:extLst>
          </p:cNvPr>
          <p:cNvSpPr txBox="1">
            <a:spLocks/>
          </p:cNvSpPr>
          <p:nvPr/>
        </p:nvSpPr>
        <p:spPr>
          <a:xfrm>
            <a:off x="865207" y="1478530"/>
            <a:ext cx="10792902" cy="971707"/>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00BCF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tx1"/>
                </a:solidFill>
                <a:latin typeface="Arial Black" panose="020B0A04020102020204" pitchFamily="34" charset="0"/>
              </a:rPr>
              <a:t>Déployer le digital au service d’une performance globale</a:t>
            </a:r>
          </a:p>
        </p:txBody>
      </p:sp>
      <p:sp>
        <p:nvSpPr>
          <p:cNvPr id="24" name="ZoneTexte 23">
            <a:extLst>
              <a:ext uri="{FF2B5EF4-FFF2-40B4-BE49-F238E27FC236}">
                <a16:creationId xmlns:a16="http://schemas.microsoft.com/office/drawing/2014/main" id="{D94C41BC-9B5E-4C25-9499-9D064D8C17F2}"/>
              </a:ext>
            </a:extLst>
          </p:cNvPr>
          <p:cNvSpPr txBox="1"/>
          <p:nvPr/>
        </p:nvSpPr>
        <p:spPr>
          <a:xfrm>
            <a:off x="967666" y="2128230"/>
            <a:ext cx="3891227"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VOS ENJEUX CLIENTS ….</a:t>
            </a:r>
          </a:p>
        </p:txBody>
      </p:sp>
      <p:grpSp>
        <p:nvGrpSpPr>
          <p:cNvPr id="113" name="Groupe 112">
            <a:extLst>
              <a:ext uri="{FF2B5EF4-FFF2-40B4-BE49-F238E27FC236}">
                <a16:creationId xmlns:a16="http://schemas.microsoft.com/office/drawing/2014/main" id="{6C7D3745-F3E3-4655-8630-DF7F6779F884}"/>
              </a:ext>
            </a:extLst>
          </p:cNvPr>
          <p:cNvGrpSpPr/>
          <p:nvPr/>
        </p:nvGrpSpPr>
        <p:grpSpPr>
          <a:xfrm>
            <a:off x="1213634" y="2805165"/>
            <a:ext cx="3658942" cy="3188681"/>
            <a:chOff x="994701" y="3226775"/>
            <a:chExt cx="3328365" cy="2900591"/>
          </a:xfrm>
        </p:grpSpPr>
        <p:cxnSp>
          <p:nvCxnSpPr>
            <p:cNvPr id="77" name="Connecteur : en angle 76">
              <a:extLst>
                <a:ext uri="{FF2B5EF4-FFF2-40B4-BE49-F238E27FC236}">
                  <a16:creationId xmlns:a16="http://schemas.microsoft.com/office/drawing/2014/main" id="{FD3ABECF-D3E5-41BA-9769-9DB2E69E9274}"/>
                </a:ext>
              </a:extLst>
            </p:cNvPr>
            <p:cNvCxnSpPr>
              <a:stCxn id="18" idx="1"/>
              <a:endCxn id="56" idx="3"/>
            </p:cNvCxnSpPr>
            <p:nvPr/>
          </p:nvCxnSpPr>
          <p:spPr>
            <a:xfrm rot="10800000" flipV="1">
              <a:off x="1960592" y="4653423"/>
              <a:ext cx="519411" cy="2348"/>
            </a:xfrm>
            <a:prstGeom prst="bentConnector3">
              <a:avLst>
                <a:gd name="adj1" fmla="val -3504"/>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339884B2-92DB-4CDD-82AE-6CA9DBE6560C}"/>
                </a:ext>
              </a:extLst>
            </p:cNvPr>
            <p:cNvSpPr txBox="1"/>
            <p:nvPr/>
          </p:nvSpPr>
          <p:spPr>
            <a:xfrm>
              <a:off x="2476688" y="3870849"/>
              <a:ext cx="1843064" cy="276999"/>
            </a:xfrm>
            <a:prstGeom prst="rect">
              <a:avLst/>
            </a:prstGeom>
            <a:gradFill>
              <a:gsLst>
                <a:gs pos="0">
                  <a:srgbClr val="00BCFD"/>
                </a:gs>
                <a:gs pos="100000">
                  <a:srgbClr val="23D2B5"/>
                </a:gs>
              </a:gsLst>
              <a:lin ang="2400000" scaled="0"/>
            </a:grad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CARBONE</a:t>
              </a:r>
            </a:p>
          </p:txBody>
        </p:sp>
        <p:sp>
          <p:nvSpPr>
            <p:cNvPr id="18" name="ZoneTexte 17">
              <a:extLst>
                <a:ext uri="{FF2B5EF4-FFF2-40B4-BE49-F238E27FC236}">
                  <a16:creationId xmlns:a16="http://schemas.microsoft.com/office/drawing/2014/main" id="{766EADE4-0322-4609-8BAD-95C99385C89B}"/>
                </a:ext>
              </a:extLst>
            </p:cNvPr>
            <p:cNvSpPr txBox="1"/>
            <p:nvPr/>
          </p:nvSpPr>
          <p:spPr>
            <a:xfrm>
              <a:off x="2480002" y="4514923"/>
              <a:ext cx="1843064" cy="276999"/>
            </a:xfrm>
            <a:prstGeom prst="rect">
              <a:avLst/>
            </a:prstGeom>
            <a:gradFill>
              <a:gsLst>
                <a:gs pos="0">
                  <a:srgbClr val="00BCFD"/>
                </a:gs>
                <a:gs pos="100000">
                  <a:srgbClr val="23D2B5"/>
                </a:gs>
              </a:gsLst>
              <a:lin ang="2400000" scaled="0"/>
            </a:grad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ECONOMIQUE</a:t>
              </a:r>
            </a:p>
          </p:txBody>
        </p:sp>
        <p:sp>
          <p:nvSpPr>
            <p:cNvPr id="19" name="ZoneTexte 18">
              <a:extLst>
                <a:ext uri="{FF2B5EF4-FFF2-40B4-BE49-F238E27FC236}">
                  <a16:creationId xmlns:a16="http://schemas.microsoft.com/office/drawing/2014/main" id="{81EE4C95-2F23-4696-89AF-9AE25E0D7A59}"/>
                </a:ext>
              </a:extLst>
            </p:cNvPr>
            <p:cNvSpPr txBox="1"/>
            <p:nvPr/>
          </p:nvSpPr>
          <p:spPr>
            <a:xfrm>
              <a:off x="2480002" y="4836960"/>
              <a:ext cx="1843064" cy="461665"/>
            </a:xfrm>
            <a:prstGeom prst="rect">
              <a:avLst/>
            </a:prstGeom>
            <a:gradFill>
              <a:gsLst>
                <a:gs pos="0">
                  <a:srgbClr val="00BCFD"/>
                </a:gs>
                <a:gs pos="100000">
                  <a:srgbClr val="23D2B5"/>
                </a:gs>
              </a:gsLst>
              <a:lin ang="2400000" scaled="0"/>
            </a:grad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PERFORMANCE TECHNIQUE</a:t>
              </a:r>
            </a:p>
          </p:txBody>
        </p:sp>
        <p:sp>
          <p:nvSpPr>
            <p:cNvPr id="21" name="ZoneTexte 20">
              <a:extLst>
                <a:ext uri="{FF2B5EF4-FFF2-40B4-BE49-F238E27FC236}">
                  <a16:creationId xmlns:a16="http://schemas.microsoft.com/office/drawing/2014/main" id="{AC1B5AEA-0340-402C-BBA1-E2EFAB9C6B7E}"/>
                </a:ext>
              </a:extLst>
            </p:cNvPr>
            <p:cNvSpPr txBox="1"/>
            <p:nvPr/>
          </p:nvSpPr>
          <p:spPr>
            <a:xfrm>
              <a:off x="2476688" y="3226775"/>
              <a:ext cx="1846378" cy="276999"/>
            </a:xfrm>
            <a:prstGeom prst="rect">
              <a:avLst/>
            </a:prstGeom>
            <a:gradFill>
              <a:gsLst>
                <a:gs pos="0">
                  <a:srgbClr val="00BCFD"/>
                </a:gs>
                <a:gs pos="100000">
                  <a:srgbClr val="23D2B5"/>
                </a:gs>
              </a:gsLst>
              <a:lin ang="2400000" scaled="0"/>
            </a:grad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USAGES</a:t>
              </a:r>
            </a:p>
          </p:txBody>
        </p:sp>
        <p:sp>
          <p:nvSpPr>
            <p:cNvPr id="20" name="ZoneTexte 19">
              <a:extLst>
                <a:ext uri="{FF2B5EF4-FFF2-40B4-BE49-F238E27FC236}">
                  <a16:creationId xmlns:a16="http://schemas.microsoft.com/office/drawing/2014/main" id="{450B6295-8736-4AE4-85E8-6C5729584BBB}"/>
                </a:ext>
              </a:extLst>
            </p:cNvPr>
            <p:cNvSpPr txBox="1"/>
            <p:nvPr/>
          </p:nvSpPr>
          <p:spPr>
            <a:xfrm>
              <a:off x="2476688" y="5343663"/>
              <a:ext cx="1846378" cy="461665"/>
            </a:xfrm>
            <a:prstGeom prst="rect">
              <a:avLst/>
            </a:prstGeom>
            <a:gradFill>
              <a:gsLst>
                <a:gs pos="0">
                  <a:srgbClr val="00BCFD"/>
                </a:gs>
                <a:gs pos="100000">
                  <a:srgbClr val="23D2B5"/>
                </a:gs>
              </a:gsLst>
              <a:lin ang="2400000" scaled="0"/>
            </a:grad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PERFORMANCE ENVIRONNEMENTALE</a:t>
              </a:r>
            </a:p>
          </p:txBody>
        </p:sp>
        <p:sp>
          <p:nvSpPr>
            <p:cNvPr id="22" name="ZoneTexte 21">
              <a:extLst>
                <a:ext uri="{FF2B5EF4-FFF2-40B4-BE49-F238E27FC236}">
                  <a16:creationId xmlns:a16="http://schemas.microsoft.com/office/drawing/2014/main" id="{AE1EDE70-3520-4952-8A1B-31A11E489A20}"/>
                </a:ext>
              </a:extLst>
            </p:cNvPr>
            <p:cNvSpPr txBox="1"/>
            <p:nvPr/>
          </p:nvSpPr>
          <p:spPr>
            <a:xfrm>
              <a:off x="2480003" y="3548812"/>
              <a:ext cx="1839750" cy="276999"/>
            </a:xfrm>
            <a:prstGeom prst="rect">
              <a:avLst/>
            </a:prstGeom>
            <a:gradFill>
              <a:gsLst>
                <a:gs pos="0">
                  <a:srgbClr val="00BCFD"/>
                </a:gs>
                <a:gs pos="100000">
                  <a:srgbClr val="23D2B5"/>
                </a:gs>
              </a:gsLst>
              <a:lin ang="2400000" scaled="0"/>
            </a:grad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SANTÉ</a:t>
              </a:r>
            </a:p>
          </p:txBody>
        </p:sp>
        <p:sp>
          <p:nvSpPr>
            <p:cNvPr id="26" name="ZoneTexte 25">
              <a:extLst>
                <a:ext uri="{FF2B5EF4-FFF2-40B4-BE49-F238E27FC236}">
                  <a16:creationId xmlns:a16="http://schemas.microsoft.com/office/drawing/2014/main" id="{3D061A71-81AC-4D29-8299-3DAF5BFE537F}"/>
                </a:ext>
              </a:extLst>
            </p:cNvPr>
            <p:cNvSpPr txBox="1"/>
            <p:nvPr/>
          </p:nvSpPr>
          <p:spPr>
            <a:xfrm>
              <a:off x="2476688" y="5850367"/>
              <a:ext cx="1846378" cy="276999"/>
            </a:xfrm>
            <a:prstGeom prst="rect">
              <a:avLst/>
            </a:prstGeom>
            <a:gradFill>
              <a:gsLst>
                <a:gs pos="0">
                  <a:srgbClr val="00BCFD"/>
                </a:gs>
                <a:gs pos="100000">
                  <a:srgbClr val="23D2B5"/>
                </a:gs>
              </a:gsLst>
              <a:lin ang="2400000" scaled="0"/>
            </a:grad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RH</a:t>
              </a:r>
            </a:p>
          </p:txBody>
        </p:sp>
        <p:sp>
          <p:nvSpPr>
            <p:cNvPr id="27" name="ZoneTexte 26">
              <a:extLst>
                <a:ext uri="{FF2B5EF4-FFF2-40B4-BE49-F238E27FC236}">
                  <a16:creationId xmlns:a16="http://schemas.microsoft.com/office/drawing/2014/main" id="{1C1D081F-BB46-49E6-8E55-3CEA1120A9B1}"/>
                </a:ext>
              </a:extLst>
            </p:cNvPr>
            <p:cNvSpPr txBox="1"/>
            <p:nvPr/>
          </p:nvSpPr>
          <p:spPr>
            <a:xfrm>
              <a:off x="2480002" y="4192886"/>
              <a:ext cx="1843064" cy="276999"/>
            </a:xfrm>
            <a:prstGeom prst="rect">
              <a:avLst/>
            </a:prstGeom>
            <a:gradFill>
              <a:gsLst>
                <a:gs pos="0">
                  <a:srgbClr val="00BCFD"/>
                </a:gs>
                <a:gs pos="100000">
                  <a:srgbClr val="23D2B5"/>
                </a:gs>
              </a:gsLst>
              <a:lin ang="2400000" scaled="0"/>
            </a:gradFill>
          </p:spPr>
          <p:txBody>
            <a:bodyPr wrap="square" rtlCol="0">
              <a:spAutoFit/>
            </a:bodyPr>
            <a:lstStyle/>
            <a:p>
              <a:r>
                <a:rPr lang="fr-FR" sz="1200" dirty="0">
                  <a:solidFill>
                    <a:schemeClr val="bg1"/>
                  </a:solidFill>
                  <a:latin typeface="Arial" panose="020B0604020202020204" pitchFamily="34" charset="0"/>
                  <a:cs typeface="Arial" panose="020B0604020202020204" pitchFamily="34" charset="0"/>
                </a:rPr>
                <a:t>FLEXIBILITÉ</a:t>
              </a:r>
            </a:p>
          </p:txBody>
        </p:sp>
        <p:grpSp>
          <p:nvGrpSpPr>
            <p:cNvPr id="57" name="Groupe 56">
              <a:extLst>
                <a:ext uri="{FF2B5EF4-FFF2-40B4-BE49-F238E27FC236}">
                  <a16:creationId xmlns:a16="http://schemas.microsoft.com/office/drawing/2014/main" id="{B1FFB28C-1388-4A7B-B6B7-7FC8F7537B46}"/>
                </a:ext>
              </a:extLst>
            </p:cNvPr>
            <p:cNvGrpSpPr/>
            <p:nvPr/>
          </p:nvGrpSpPr>
          <p:grpSpPr>
            <a:xfrm>
              <a:off x="994701" y="4134916"/>
              <a:ext cx="965890" cy="942301"/>
              <a:chOff x="3105373" y="4134916"/>
              <a:chExt cx="965890" cy="942301"/>
            </a:xfrm>
          </p:grpSpPr>
          <p:pic>
            <p:nvPicPr>
              <p:cNvPr id="54" name="Graphique 53">
                <a:extLst>
                  <a:ext uri="{FF2B5EF4-FFF2-40B4-BE49-F238E27FC236}">
                    <a16:creationId xmlns:a16="http://schemas.microsoft.com/office/drawing/2014/main" id="{E5857A7E-C62A-4F91-A7B9-7A1E3F607143}"/>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b="18386"/>
              <a:stretch/>
            </p:blipFill>
            <p:spPr>
              <a:xfrm>
                <a:off x="3105373" y="4134916"/>
                <a:ext cx="826230" cy="842892"/>
              </a:xfrm>
              <a:prstGeom prst="rect">
                <a:avLst/>
              </a:prstGeom>
            </p:spPr>
          </p:pic>
          <p:pic>
            <p:nvPicPr>
              <p:cNvPr id="56" name="Graphique 55">
                <a:extLst>
                  <a:ext uri="{FF2B5EF4-FFF2-40B4-BE49-F238E27FC236}">
                    <a16:creationId xmlns:a16="http://schemas.microsoft.com/office/drawing/2014/main" id="{C3699804-4AE4-40AB-AF91-E0C7AC4D1779}"/>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b="18386"/>
              <a:stretch/>
            </p:blipFill>
            <p:spPr>
              <a:xfrm>
                <a:off x="3245033" y="4234325"/>
                <a:ext cx="826230" cy="842892"/>
              </a:xfrm>
              <a:prstGeom prst="rect">
                <a:avLst/>
              </a:prstGeom>
            </p:spPr>
          </p:pic>
        </p:grpSp>
        <p:cxnSp>
          <p:nvCxnSpPr>
            <p:cNvPr id="80" name="Connecteur : en angle 79">
              <a:extLst>
                <a:ext uri="{FF2B5EF4-FFF2-40B4-BE49-F238E27FC236}">
                  <a16:creationId xmlns:a16="http://schemas.microsoft.com/office/drawing/2014/main" id="{2DC56D11-0D83-4D5B-A14F-DB145F4B36C5}"/>
                </a:ext>
              </a:extLst>
            </p:cNvPr>
            <p:cNvCxnSpPr>
              <a:cxnSpLocks/>
              <a:stCxn id="21" idx="1"/>
              <a:endCxn id="56" idx="3"/>
            </p:cNvCxnSpPr>
            <p:nvPr/>
          </p:nvCxnSpPr>
          <p:spPr>
            <a:xfrm rot="10800000" flipV="1">
              <a:off x="1960592" y="3365275"/>
              <a:ext cx="516097" cy="129049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2" name="Connecteur : en angle 81">
              <a:extLst>
                <a:ext uri="{FF2B5EF4-FFF2-40B4-BE49-F238E27FC236}">
                  <a16:creationId xmlns:a16="http://schemas.microsoft.com/office/drawing/2014/main" id="{34A14217-8501-4AB8-A08D-80E3C8FEC974}"/>
                </a:ext>
              </a:extLst>
            </p:cNvPr>
            <p:cNvCxnSpPr>
              <a:stCxn id="22" idx="1"/>
              <a:endCxn id="56" idx="3"/>
            </p:cNvCxnSpPr>
            <p:nvPr/>
          </p:nvCxnSpPr>
          <p:spPr>
            <a:xfrm rot="10800000" flipV="1">
              <a:off x="1960591" y="3687311"/>
              <a:ext cx="519412" cy="9684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4" name="Connecteur : en angle 83">
              <a:extLst>
                <a:ext uri="{FF2B5EF4-FFF2-40B4-BE49-F238E27FC236}">
                  <a16:creationId xmlns:a16="http://schemas.microsoft.com/office/drawing/2014/main" id="{C678F2DD-64F5-4AF6-BD83-D4F2381C76C3}"/>
                </a:ext>
              </a:extLst>
            </p:cNvPr>
            <p:cNvCxnSpPr>
              <a:stCxn id="16" idx="1"/>
              <a:endCxn id="56" idx="3"/>
            </p:cNvCxnSpPr>
            <p:nvPr/>
          </p:nvCxnSpPr>
          <p:spPr>
            <a:xfrm rot="10800000" flipV="1">
              <a:off x="1960592" y="4009349"/>
              <a:ext cx="516097" cy="64642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6" name="Connecteur : en angle 85">
              <a:extLst>
                <a:ext uri="{FF2B5EF4-FFF2-40B4-BE49-F238E27FC236}">
                  <a16:creationId xmlns:a16="http://schemas.microsoft.com/office/drawing/2014/main" id="{986DDDA9-EFE9-43A8-80CB-945C8FB65DB3}"/>
                </a:ext>
              </a:extLst>
            </p:cNvPr>
            <p:cNvCxnSpPr>
              <a:stCxn id="27" idx="1"/>
              <a:endCxn id="56" idx="3"/>
            </p:cNvCxnSpPr>
            <p:nvPr/>
          </p:nvCxnSpPr>
          <p:spPr>
            <a:xfrm rot="10800000" flipV="1">
              <a:off x="1960592" y="4331385"/>
              <a:ext cx="519411" cy="32438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8" name="Connecteur : en angle 87">
              <a:extLst>
                <a:ext uri="{FF2B5EF4-FFF2-40B4-BE49-F238E27FC236}">
                  <a16:creationId xmlns:a16="http://schemas.microsoft.com/office/drawing/2014/main" id="{C2EEEB45-EB34-433D-88E8-70519C7D0235}"/>
                </a:ext>
              </a:extLst>
            </p:cNvPr>
            <p:cNvCxnSpPr>
              <a:stCxn id="19" idx="1"/>
              <a:endCxn id="56" idx="3"/>
            </p:cNvCxnSpPr>
            <p:nvPr/>
          </p:nvCxnSpPr>
          <p:spPr>
            <a:xfrm rot="10800000">
              <a:off x="1960592" y="4655771"/>
              <a:ext cx="519411" cy="41202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0" name="Connecteur : en angle 89">
              <a:extLst>
                <a:ext uri="{FF2B5EF4-FFF2-40B4-BE49-F238E27FC236}">
                  <a16:creationId xmlns:a16="http://schemas.microsoft.com/office/drawing/2014/main" id="{8F7934F7-23C1-4B0D-A80E-8E32BB6B4912}"/>
                </a:ext>
              </a:extLst>
            </p:cNvPr>
            <p:cNvCxnSpPr>
              <a:stCxn id="20" idx="1"/>
              <a:endCxn id="56" idx="3"/>
            </p:cNvCxnSpPr>
            <p:nvPr/>
          </p:nvCxnSpPr>
          <p:spPr>
            <a:xfrm rot="10800000">
              <a:off x="1960592" y="4655772"/>
              <a:ext cx="516097" cy="91872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8EFDA441-7B7B-4D21-9306-23E40A7493E9}"/>
                </a:ext>
              </a:extLst>
            </p:cNvPr>
            <p:cNvCxnSpPr>
              <a:cxnSpLocks/>
              <a:stCxn id="26" idx="1"/>
              <a:endCxn id="56" idx="3"/>
            </p:cNvCxnSpPr>
            <p:nvPr/>
          </p:nvCxnSpPr>
          <p:spPr>
            <a:xfrm rot="10800000">
              <a:off x="1960592" y="4655771"/>
              <a:ext cx="516097" cy="1333096"/>
            </a:xfrm>
            <a:prstGeom prst="bentConnector3">
              <a:avLst/>
            </a:prstGeom>
          </p:spPr>
          <p:style>
            <a:lnRef idx="1">
              <a:schemeClr val="accent1"/>
            </a:lnRef>
            <a:fillRef idx="0">
              <a:schemeClr val="accent1"/>
            </a:fillRef>
            <a:effectRef idx="0">
              <a:schemeClr val="accent1"/>
            </a:effectRef>
            <a:fontRef idx="minor">
              <a:schemeClr val="tx1"/>
            </a:fontRef>
          </p:style>
        </p:cxnSp>
      </p:grpSp>
      <p:sp>
        <p:nvSpPr>
          <p:cNvPr id="94" name="ZoneTexte 93">
            <a:extLst>
              <a:ext uri="{FF2B5EF4-FFF2-40B4-BE49-F238E27FC236}">
                <a16:creationId xmlns:a16="http://schemas.microsoft.com/office/drawing/2014/main" id="{790AD330-9BB5-4C6F-B4F2-DFB17ADBB3DC}"/>
              </a:ext>
            </a:extLst>
          </p:cNvPr>
          <p:cNvSpPr txBox="1"/>
          <p:nvPr/>
        </p:nvSpPr>
        <p:spPr>
          <a:xfrm>
            <a:off x="7256621" y="2097653"/>
            <a:ext cx="3232203" cy="307777"/>
          </a:xfrm>
          <a:prstGeom prst="rect">
            <a:avLst/>
          </a:prstGeom>
          <a:noFill/>
        </p:spPr>
        <p:txBody>
          <a:bodyPr wrap="square" rtlCol="0">
            <a:spAutoFit/>
          </a:bodyPr>
          <a:lstStyle/>
          <a:p>
            <a:r>
              <a:rPr lang="fr-FR" sz="1400" b="1" dirty="0">
                <a:solidFill>
                  <a:schemeClr val="accent1"/>
                </a:solidFill>
                <a:latin typeface="Arial" panose="020B0604020202020204" pitchFamily="34" charset="0"/>
                <a:cs typeface="Arial" panose="020B0604020202020204" pitchFamily="34" charset="0"/>
              </a:rPr>
              <a:t>…. VOS SOLUTIONS INTEGREES</a:t>
            </a:r>
          </a:p>
        </p:txBody>
      </p:sp>
      <p:grpSp>
        <p:nvGrpSpPr>
          <p:cNvPr id="119" name="Groupe 118">
            <a:extLst>
              <a:ext uri="{FF2B5EF4-FFF2-40B4-BE49-F238E27FC236}">
                <a16:creationId xmlns:a16="http://schemas.microsoft.com/office/drawing/2014/main" id="{167F5DF3-41D5-44EF-B237-E7229E4BCEFE}"/>
              </a:ext>
            </a:extLst>
          </p:cNvPr>
          <p:cNvGrpSpPr/>
          <p:nvPr/>
        </p:nvGrpSpPr>
        <p:grpSpPr>
          <a:xfrm>
            <a:off x="6903410" y="2439556"/>
            <a:ext cx="4138821" cy="3996474"/>
            <a:chOff x="6847844" y="2285668"/>
            <a:chExt cx="4138821" cy="3996474"/>
          </a:xfrm>
        </p:grpSpPr>
        <p:grpSp>
          <p:nvGrpSpPr>
            <p:cNvPr id="95" name="Groupe 94">
              <a:extLst>
                <a:ext uri="{FF2B5EF4-FFF2-40B4-BE49-F238E27FC236}">
                  <a16:creationId xmlns:a16="http://schemas.microsoft.com/office/drawing/2014/main" id="{B4B4161F-87FA-4506-8799-856B6216F897}"/>
                </a:ext>
              </a:extLst>
            </p:cNvPr>
            <p:cNvGrpSpPr/>
            <p:nvPr/>
          </p:nvGrpSpPr>
          <p:grpSpPr>
            <a:xfrm>
              <a:off x="6847844" y="2651277"/>
              <a:ext cx="4138821" cy="3630865"/>
              <a:chOff x="7931399" y="2615649"/>
              <a:chExt cx="3297857" cy="2893112"/>
            </a:xfrm>
          </p:grpSpPr>
          <p:grpSp>
            <p:nvGrpSpPr>
              <p:cNvPr id="96" name="Groupe 95">
                <a:extLst>
                  <a:ext uri="{FF2B5EF4-FFF2-40B4-BE49-F238E27FC236}">
                    <a16:creationId xmlns:a16="http://schemas.microsoft.com/office/drawing/2014/main" id="{BD04F960-ABFD-4E11-8486-9257472CE424}"/>
                  </a:ext>
                </a:extLst>
              </p:cNvPr>
              <p:cNvGrpSpPr/>
              <p:nvPr/>
            </p:nvGrpSpPr>
            <p:grpSpPr>
              <a:xfrm>
                <a:off x="7931399" y="2615649"/>
                <a:ext cx="3065969" cy="2893112"/>
                <a:chOff x="8710733" y="2883509"/>
                <a:chExt cx="2448584" cy="2310535"/>
              </a:xfrm>
            </p:grpSpPr>
            <p:pic>
              <p:nvPicPr>
                <p:cNvPr id="104" name="Graphique 103">
                  <a:extLst>
                    <a:ext uri="{FF2B5EF4-FFF2-40B4-BE49-F238E27FC236}">
                      <a16:creationId xmlns:a16="http://schemas.microsoft.com/office/drawing/2014/main" id="{EDA2CBE6-BD9F-4471-AB3C-43CA1E88F155}"/>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rcRect t="22260" r="72310" b="48859"/>
                <a:stretch/>
              </p:blipFill>
              <p:spPr>
                <a:xfrm>
                  <a:off x="8949312" y="3395426"/>
                  <a:ext cx="744107" cy="974072"/>
                </a:xfrm>
                <a:prstGeom prst="rect">
                  <a:avLst/>
                </a:prstGeom>
              </p:spPr>
            </p:pic>
            <p:pic>
              <p:nvPicPr>
                <p:cNvPr id="105" name="Graphique 104">
                  <a:extLst>
                    <a:ext uri="{FF2B5EF4-FFF2-40B4-BE49-F238E27FC236}">
                      <a16:creationId xmlns:a16="http://schemas.microsoft.com/office/drawing/2014/main" id="{A9D99D25-26DE-4023-9CBA-BABEF8775949}"/>
                    </a:ext>
                  </a:extLst>
                </p:cNvPr>
                <p:cNvPicPr>
                  <a:picLocks noChangeAspect="1"/>
                </p:cNvPicPr>
                <p:nvPr/>
              </p:nvPicPr>
              <p:blipFill rotWithShape="1">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rcRect l="63726" t="21958" b="48860"/>
                <a:stretch/>
              </p:blipFill>
              <p:spPr>
                <a:xfrm>
                  <a:off x="10184527" y="3385262"/>
                  <a:ext cx="974790" cy="984237"/>
                </a:xfrm>
                <a:prstGeom prst="rect">
                  <a:avLst/>
                </a:prstGeom>
              </p:spPr>
            </p:pic>
            <p:pic>
              <p:nvPicPr>
                <p:cNvPr id="106" name="Graphique 105">
                  <a:extLst>
                    <a:ext uri="{FF2B5EF4-FFF2-40B4-BE49-F238E27FC236}">
                      <a16:creationId xmlns:a16="http://schemas.microsoft.com/office/drawing/2014/main" id="{5AD1B41B-42C4-438E-85EA-F9FC01253E1D}"/>
                    </a:ext>
                  </a:extLst>
                </p:cNvPr>
                <p:cNvPicPr>
                  <a:picLocks noChangeAspect="1"/>
                </p:cNvPicPr>
                <p:nvPr/>
              </p:nvPicPr>
              <p:blipFill rotWithShape="1">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rcRect l="27577" t="21851" r="36149" b="49339"/>
                <a:stretch/>
              </p:blipFill>
              <p:spPr>
                <a:xfrm>
                  <a:off x="9459259" y="3381507"/>
                  <a:ext cx="974790" cy="971708"/>
                </a:xfrm>
                <a:prstGeom prst="rect">
                  <a:avLst/>
                </a:prstGeom>
              </p:spPr>
            </p:pic>
            <p:pic>
              <p:nvPicPr>
                <p:cNvPr id="107" name="Graphique 106">
                  <a:extLst>
                    <a:ext uri="{FF2B5EF4-FFF2-40B4-BE49-F238E27FC236}">
                      <a16:creationId xmlns:a16="http://schemas.microsoft.com/office/drawing/2014/main" id="{7C67704F-26EC-4504-907D-38F70F0D59D1}"/>
                    </a:ext>
                  </a:extLst>
                </p:cNvPr>
                <p:cNvPicPr>
                  <a:picLocks noChangeAspect="1"/>
                </p:cNvPicPr>
                <p:nvPr/>
              </p:nvPicPr>
              <p:blipFill rotWithShape="1">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rcRect l="27577" r="36149" b="77850"/>
                <a:stretch/>
              </p:blipFill>
              <p:spPr>
                <a:xfrm>
                  <a:off x="9469031" y="2883509"/>
                  <a:ext cx="974790" cy="747052"/>
                </a:xfrm>
                <a:prstGeom prst="rect">
                  <a:avLst/>
                </a:prstGeom>
              </p:spPr>
            </p:pic>
            <p:pic>
              <p:nvPicPr>
                <p:cNvPr id="108" name="Graphique 107">
                  <a:extLst>
                    <a:ext uri="{FF2B5EF4-FFF2-40B4-BE49-F238E27FC236}">
                      <a16:creationId xmlns:a16="http://schemas.microsoft.com/office/drawing/2014/main" id="{443F6670-C09A-4B4C-A76D-16FECC797FC2}"/>
                    </a:ext>
                  </a:extLst>
                </p:cNvPr>
                <p:cNvPicPr>
                  <a:picLocks noChangeAspect="1"/>
                </p:cNvPicPr>
                <p:nvPr/>
              </p:nvPicPr>
              <p:blipFill rotWithShape="1">
                <a:blip r:embed="rId17" cstate="email">
                  <a:extLst>
                    <a:ext uri="{28A0092B-C50C-407E-A947-70E740481C1C}">
                      <a14:useLocalDpi xmlns:a14="http://schemas.microsoft.com/office/drawing/2010/main"/>
                    </a:ext>
                    <a:ext uri="{96DAC541-7B7A-43D3-8B79-37D633B846F1}">
                      <asvg:svgBlip xmlns:asvg="http://schemas.microsoft.com/office/drawing/2016/SVG/main" xmlns="" r:embed="rId18"/>
                    </a:ext>
                  </a:extLst>
                </a:blip>
                <a:srcRect l="27577" t="51055" r="36149" b="17059"/>
                <a:stretch/>
              </p:blipFill>
              <p:spPr>
                <a:xfrm>
                  <a:off x="9448315" y="4118601"/>
                  <a:ext cx="974790" cy="1075436"/>
                </a:xfrm>
                <a:prstGeom prst="rect">
                  <a:avLst/>
                </a:prstGeom>
              </p:spPr>
            </p:pic>
            <p:pic>
              <p:nvPicPr>
                <p:cNvPr id="109" name="Graphique 108">
                  <a:extLst>
                    <a:ext uri="{FF2B5EF4-FFF2-40B4-BE49-F238E27FC236}">
                      <a16:creationId xmlns:a16="http://schemas.microsoft.com/office/drawing/2014/main" id="{BE6036F7-9AAE-4047-8990-665EA2CF4DE6}"/>
                    </a:ext>
                  </a:extLst>
                </p:cNvPr>
                <p:cNvPicPr>
                  <a:picLocks noChangeAspect="1"/>
                </p:cNvPicPr>
                <p:nvPr/>
              </p:nvPicPr>
              <p:blipFill rotWithShape="1">
                <a:blip r:embed="rId19" cstate="email">
                  <a:extLst>
                    <a:ext uri="{28A0092B-C50C-407E-A947-70E740481C1C}">
                      <a14:useLocalDpi xmlns:a14="http://schemas.microsoft.com/office/drawing/2010/main"/>
                    </a:ext>
                    <a:ext uri="{96DAC541-7B7A-43D3-8B79-37D633B846F1}">
                      <asvg:svgBlip xmlns:asvg="http://schemas.microsoft.com/office/drawing/2016/SVG/main" xmlns="" r:embed="rId20"/>
                    </a:ext>
                  </a:extLst>
                </a:blip>
                <a:srcRect l="27577" t="50850" r="36149" b="17059"/>
                <a:stretch/>
              </p:blipFill>
              <p:spPr>
                <a:xfrm>
                  <a:off x="8710733" y="4111677"/>
                  <a:ext cx="974790" cy="1082367"/>
                </a:xfrm>
                <a:prstGeom prst="rect">
                  <a:avLst/>
                </a:prstGeom>
              </p:spPr>
            </p:pic>
          </p:grpSp>
          <p:sp>
            <p:nvSpPr>
              <p:cNvPr id="97" name="ZoneTexte 96">
                <a:extLst>
                  <a:ext uri="{FF2B5EF4-FFF2-40B4-BE49-F238E27FC236}">
                    <a16:creationId xmlns:a16="http://schemas.microsoft.com/office/drawing/2014/main" id="{C35195F9-2730-42CB-B560-D1B05311A9D7}"/>
                  </a:ext>
                </a:extLst>
              </p:cNvPr>
              <p:cNvSpPr txBox="1"/>
              <p:nvPr/>
            </p:nvSpPr>
            <p:spPr>
              <a:xfrm>
                <a:off x="9161859" y="2651126"/>
                <a:ext cx="1063256" cy="369332"/>
              </a:xfrm>
              <a:prstGeom prst="rect">
                <a:avLst/>
              </a:prstGeom>
              <a:noFill/>
            </p:spPr>
            <p:txBody>
              <a:bodyPr wrap="square" rtlCol="0">
                <a:spAutoFit/>
              </a:bodyPr>
              <a:lstStyle/>
              <a:p>
                <a:r>
                  <a:rPr lang="fr-FR" sz="900" b="1" dirty="0">
                    <a:solidFill>
                      <a:schemeClr val="bg1"/>
                    </a:solidFill>
                    <a:latin typeface="Arial" panose="020B0604020202020204" pitchFamily="34" charset="0"/>
                    <a:cs typeface="Arial" panose="020B0604020202020204" pitchFamily="34" charset="0"/>
                  </a:rPr>
                  <a:t>SOLUTIONS IMMOBILIÈRES</a:t>
                </a:r>
              </a:p>
            </p:txBody>
          </p:sp>
          <p:sp>
            <p:nvSpPr>
              <p:cNvPr id="98" name="ZoneTexte 97">
                <a:extLst>
                  <a:ext uri="{FF2B5EF4-FFF2-40B4-BE49-F238E27FC236}">
                    <a16:creationId xmlns:a16="http://schemas.microsoft.com/office/drawing/2014/main" id="{DA145BBB-DBF5-4C70-B791-7AFC99D0FC19}"/>
                  </a:ext>
                </a:extLst>
              </p:cNvPr>
              <p:cNvSpPr txBox="1"/>
              <p:nvPr/>
            </p:nvSpPr>
            <p:spPr>
              <a:xfrm>
                <a:off x="8205841" y="3690924"/>
                <a:ext cx="1063256" cy="507831"/>
              </a:xfrm>
              <a:prstGeom prst="rect">
                <a:avLst/>
              </a:prstGeom>
              <a:noFill/>
            </p:spPr>
            <p:txBody>
              <a:bodyPr wrap="square" rtlCol="0">
                <a:spAutoFit/>
              </a:bodyPr>
              <a:lstStyle/>
              <a:p>
                <a:r>
                  <a:rPr lang="fr-FR" sz="900" b="1" dirty="0">
                    <a:solidFill>
                      <a:schemeClr val="bg1"/>
                    </a:solidFill>
                    <a:latin typeface="Arial" panose="020B0604020202020204" pitchFamily="34" charset="0"/>
                    <a:cs typeface="Arial" panose="020B0604020202020204" pitchFamily="34" charset="0"/>
                  </a:rPr>
                  <a:t>SOLUTIONS CONSEIL &amp; FORMATION</a:t>
                </a:r>
              </a:p>
            </p:txBody>
          </p:sp>
          <p:sp>
            <p:nvSpPr>
              <p:cNvPr id="99" name="ZoneTexte 98">
                <a:extLst>
                  <a:ext uri="{FF2B5EF4-FFF2-40B4-BE49-F238E27FC236}">
                    <a16:creationId xmlns:a16="http://schemas.microsoft.com/office/drawing/2014/main" id="{3E2C39CD-B4FC-47F4-98E1-0DFE24E43B35}"/>
                  </a:ext>
                </a:extLst>
              </p:cNvPr>
              <p:cNvSpPr txBox="1"/>
              <p:nvPr/>
            </p:nvSpPr>
            <p:spPr>
              <a:xfrm>
                <a:off x="9175704" y="3712288"/>
                <a:ext cx="881772" cy="459824"/>
              </a:xfrm>
              <a:prstGeom prst="rect">
                <a:avLst/>
              </a:prstGeom>
              <a:noFill/>
            </p:spPr>
            <p:txBody>
              <a:bodyPr wrap="square" rtlCol="0">
                <a:spAutoFit/>
              </a:bodyPr>
              <a:lstStyle/>
              <a:p>
                <a:r>
                  <a:rPr lang="fr-FR" sz="1050" b="1" dirty="0">
                    <a:solidFill>
                      <a:schemeClr val="bg1"/>
                    </a:solidFill>
                    <a:latin typeface="Arial Black" panose="020B0A04020102020204" pitchFamily="34" charset="0"/>
                    <a:cs typeface="Arial" panose="020B0604020202020204" pitchFamily="34" charset="0"/>
                  </a:rPr>
                  <a:t>ENGIE </a:t>
                </a:r>
              </a:p>
              <a:p>
                <a:r>
                  <a:rPr lang="fr-FR" sz="1050" b="1" dirty="0">
                    <a:solidFill>
                      <a:schemeClr val="bg1"/>
                    </a:solidFill>
                    <a:latin typeface="Arial Black" panose="020B0A04020102020204" pitchFamily="34" charset="0"/>
                    <a:cs typeface="Arial" panose="020B0604020202020204" pitchFamily="34" charset="0"/>
                  </a:rPr>
                  <a:t>SOLUTIONS DIGITALES</a:t>
                </a:r>
              </a:p>
            </p:txBody>
          </p:sp>
          <p:sp>
            <p:nvSpPr>
              <p:cNvPr id="100" name="ZoneTexte 99">
                <a:extLst>
                  <a:ext uri="{FF2B5EF4-FFF2-40B4-BE49-F238E27FC236}">
                    <a16:creationId xmlns:a16="http://schemas.microsoft.com/office/drawing/2014/main" id="{F5E87ABD-739A-46D9-B47C-0D83229B0AA2}"/>
                  </a:ext>
                </a:extLst>
              </p:cNvPr>
              <p:cNvSpPr txBox="1"/>
              <p:nvPr/>
            </p:nvSpPr>
            <p:spPr>
              <a:xfrm>
                <a:off x="10166000" y="3779608"/>
                <a:ext cx="1063256" cy="369332"/>
              </a:xfrm>
              <a:prstGeom prst="rect">
                <a:avLst/>
              </a:prstGeom>
              <a:noFill/>
            </p:spPr>
            <p:txBody>
              <a:bodyPr wrap="square" rtlCol="0">
                <a:spAutoFit/>
              </a:bodyPr>
              <a:lstStyle/>
              <a:p>
                <a:r>
                  <a:rPr lang="fr-FR" sz="900" b="1" dirty="0">
                    <a:solidFill>
                      <a:schemeClr val="bg1"/>
                    </a:solidFill>
                    <a:latin typeface="Arial" panose="020B0604020202020204" pitchFamily="34" charset="0"/>
                    <a:cs typeface="Arial" panose="020B0604020202020204" pitchFamily="34" charset="0"/>
                  </a:rPr>
                  <a:t>SOLUTIONS TECHNIQUES</a:t>
                </a:r>
              </a:p>
            </p:txBody>
          </p:sp>
          <p:sp>
            <p:nvSpPr>
              <p:cNvPr id="101" name="ZoneTexte 100">
                <a:extLst>
                  <a:ext uri="{FF2B5EF4-FFF2-40B4-BE49-F238E27FC236}">
                    <a16:creationId xmlns:a16="http://schemas.microsoft.com/office/drawing/2014/main" id="{1795BD34-4CD8-48B3-A7F9-DCC7480544B7}"/>
                  </a:ext>
                </a:extLst>
              </p:cNvPr>
              <p:cNvSpPr txBox="1"/>
              <p:nvPr/>
            </p:nvSpPr>
            <p:spPr>
              <a:xfrm>
                <a:off x="9145061" y="4503906"/>
                <a:ext cx="1063256" cy="294288"/>
              </a:xfrm>
              <a:prstGeom prst="rect">
                <a:avLst/>
              </a:prstGeom>
              <a:noFill/>
            </p:spPr>
            <p:txBody>
              <a:bodyPr wrap="square" rtlCol="0">
                <a:spAutoFit/>
              </a:bodyPr>
              <a:lstStyle/>
              <a:p>
                <a:r>
                  <a:rPr lang="fr-FR" sz="900" b="1" dirty="0">
                    <a:solidFill>
                      <a:schemeClr val="bg1"/>
                    </a:solidFill>
                    <a:latin typeface="Arial" panose="020B0604020202020204" pitchFamily="34" charset="0"/>
                    <a:cs typeface="Arial" panose="020B0604020202020204" pitchFamily="34" charset="0"/>
                  </a:rPr>
                  <a:t>SOLUTIONS DE </a:t>
                </a:r>
              </a:p>
              <a:p>
                <a:r>
                  <a:rPr lang="fr-FR" sz="900" b="1" dirty="0">
                    <a:solidFill>
                      <a:schemeClr val="bg1"/>
                    </a:solidFill>
                    <a:latin typeface="Arial" panose="020B0604020202020204" pitchFamily="34" charset="0"/>
                    <a:cs typeface="Arial" panose="020B0604020202020204" pitchFamily="34" charset="0"/>
                  </a:rPr>
                  <a:t>FINANCEMENT</a:t>
                </a:r>
              </a:p>
            </p:txBody>
          </p:sp>
          <p:sp>
            <p:nvSpPr>
              <p:cNvPr id="102" name="ZoneTexte 101">
                <a:extLst>
                  <a:ext uri="{FF2B5EF4-FFF2-40B4-BE49-F238E27FC236}">
                    <a16:creationId xmlns:a16="http://schemas.microsoft.com/office/drawing/2014/main" id="{08CC2C6F-D804-46DB-80D6-68F5308005B9}"/>
                  </a:ext>
                </a:extLst>
              </p:cNvPr>
              <p:cNvSpPr txBox="1"/>
              <p:nvPr/>
            </p:nvSpPr>
            <p:spPr>
              <a:xfrm>
                <a:off x="8217785" y="4518443"/>
                <a:ext cx="1063256" cy="625361"/>
              </a:xfrm>
              <a:prstGeom prst="rect">
                <a:avLst/>
              </a:prstGeom>
              <a:noFill/>
            </p:spPr>
            <p:txBody>
              <a:bodyPr wrap="square" rtlCol="0">
                <a:spAutoFit/>
              </a:bodyPr>
              <a:lstStyle/>
              <a:p>
                <a:r>
                  <a:rPr lang="fr-FR" sz="900" b="1" dirty="0">
                    <a:solidFill>
                      <a:schemeClr val="bg1"/>
                    </a:solidFill>
                    <a:latin typeface="Arial" panose="020B0604020202020204" pitchFamily="34" charset="0"/>
                    <a:cs typeface="Arial" panose="020B0604020202020204" pitchFamily="34" charset="0"/>
                  </a:rPr>
                  <a:t>SOLUTIONS DE MANAGEMENT DE L’ENERGIE </a:t>
                </a:r>
              </a:p>
              <a:p>
                <a:r>
                  <a:rPr lang="fr-FR" sz="900" b="1" dirty="0">
                    <a:solidFill>
                      <a:schemeClr val="bg1"/>
                    </a:solidFill>
                    <a:latin typeface="Arial" panose="020B0604020202020204" pitchFamily="34" charset="0"/>
                    <a:cs typeface="Arial" panose="020B0604020202020204" pitchFamily="34" charset="0"/>
                  </a:rPr>
                  <a:t>ET DU </a:t>
                </a:r>
              </a:p>
              <a:p>
                <a:r>
                  <a:rPr lang="fr-FR" sz="900" b="1" dirty="0">
                    <a:solidFill>
                      <a:schemeClr val="bg1"/>
                    </a:solidFill>
                    <a:latin typeface="Arial" panose="020B0604020202020204" pitchFamily="34" charset="0"/>
                    <a:cs typeface="Arial" panose="020B0604020202020204" pitchFamily="34" charset="0"/>
                  </a:rPr>
                  <a:t>CARBONE</a:t>
                </a:r>
              </a:p>
            </p:txBody>
          </p:sp>
        </p:grpSp>
        <p:pic>
          <p:nvPicPr>
            <p:cNvPr id="116" name="Graphique 115">
              <a:extLst>
                <a:ext uri="{FF2B5EF4-FFF2-40B4-BE49-F238E27FC236}">
                  <a16:creationId xmlns:a16="http://schemas.microsoft.com/office/drawing/2014/main" id="{33D737F4-B2A8-41A2-8002-223C504CECCE}"/>
                </a:ext>
              </a:extLst>
            </p:cNvPr>
            <p:cNvPicPr>
              <a:picLocks noChangeAspect="1"/>
            </p:cNvPicPr>
            <p:nvPr/>
          </p:nvPicPr>
          <p:blipFill rotWithShape="1">
            <a:blip r:embed="rId21" cstate="email">
              <a:extLst>
                <a:ext uri="{28A0092B-C50C-407E-A947-70E740481C1C}">
                  <a14:useLocalDpi xmlns:a14="http://schemas.microsoft.com/office/drawing/2010/main"/>
                </a:ext>
                <a:ext uri="{96DAC541-7B7A-43D3-8B79-37D633B846F1}">
                  <asvg:svgBlip xmlns:asvg="http://schemas.microsoft.com/office/drawing/2016/SVG/main" xmlns="" r:embed="rId22"/>
                </a:ext>
              </a:extLst>
            </a:blip>
            <a:srcRect l="63726" t="21958" b="48860"/>
            <a:stretch/>
          </p:blipFill>
          <p:spPr>
            <a:xfrm>
              <a:off x="9177087" y="2285668"/>
              <a:ext cx="1531823" cy="1546668"/>
            </a:xfrm>
            <a:prstGeom prst="rect">
              <a:avLst/>
            </a:prstGeom>
          </p:spPr>
        </p:pic>
        <p:pic>
          <p:nvPicPr>
            <p:cNvPr id="117" name="Graphique 116">
              <a:extLst>
                <a:ext uri="{FF2B5EF4-FFF2-40B4-BE49-F238E27FC236}">
                  <a16:creationId xmlns:a16="http://schemas.microsoft.com/office/drawing/2014/main" id="{80A44CE0-8E97-450F-850B-2692D9C8DEFB}"/>
                </a:ext>
              </a:extLst>
            </p:cNvPr>
            <p:cNvPicPr>
              <a:picLocks noChangeAspect="1"/>
            </p:cNvPicPr>
            <p:nvPr/>
          </p:nvPicPr>
          <p:blipFill rotWithShape="1">
            <a:blip r:embed="rId21" cstate="email">
              <a:extLst>
                <a:ext uri="{28A0092B-C50C-407E-A947-70E740481C1C}">
                  <a14:useLocalDpi xmlns:a14="http://schemas.microsoft.com/office/drawing/2010/main"/>
                </a:ext>
                <a:ext uri="{96DAC541-7B7A-43D3-8B79-37D633B846F1}">
                  <asvg:svgBlip xmlns:asvg="http://schemas.microsoft.com/office/drawing/2016/SVG/main" xmlns="" r:embed="rId22"/>
                </a:ext>
              </a:extLst>
            </a:blip>
            <a:srcRect l="63726" t="21958" b="48860"/>
            <a:stretch/>
          </p:blipFill>
          <p:spPr>
            <a:xfrm>
              <a:off x="9154103" y="4588584"/>
              <a:ext cx="1531823" cy="1546668"/>
            </a:xfrm>
            <a:prstGeom prst="rect">
              <a:avLst/>
            </a:prstGeom>
          </p:spPr>
        </p:pic>
        <p:pic>
          <p:nvPicPr>
            <p:cNvPr id="118" name="Graphique 117">
              <a:extLst>
                <a:ext uri="{FF2B5EF4-FFF2-40B4-BE49-F238E27FC236}">
                  <a16:creationId xmlns:a16="http://schemas.microsoft.com/office/drawing/2014/main" id="{D07AF8E6-741F-4460-9E30-5F2B04A57710}"/>
                </a:ext>
              </a:extLst>
            </p:cNvPr>
            <p:cNvPicPr>
              <a:picLocks noChangeAspect="1"/>
            </p:cNvPicPr>
            <p:nvPr/>
          </p:nvPicPr>
          <p:blipFill rotWithShape="1">
            <a:blip r:embed="rId21" cstate="email">
              <a:extLst>
                <a:ext uri="{28A0092B-C50C-407E-A947-70E740481C1C}">
                  <a14:useLocalDpi xmlns:a14="http://schemas.microsoft.com/office/drawing/2010/main"/>
                </a:ext>
                <a:ext uri="{96DAC541-7B7A-43D3-8B79-37D633B846F1}">
                  <asvg:svgBlip xmlns:asvg="http://schemas.microsoft.com/office/drawing/2016/SVG/main" xmlns="" r:embed="rId22"/>
                </a:ext>
              </a:extLst>
            </a:blip>
            <a:srcRect l="27577" r="36149" b="77850"/>
            <a:stretch/>
          </p:blipFill>
          <p:spPr>
            <a:xfrm>
              <a:off x="6879463" y="2644325"/>
              <a:ext cx="1531823" cy="1173947"/>
            </a:xfrm>
            <a:prstGeom prst="rect">
              <a:avLst/>
            </a:prstGeom>
          </p:spPr>
        </p:pic>
      </p:grpSp>
      <p:sp>
        <p:nvSpPr>
          <p:cNvPr id="46" name="ZoneTexte 45">
            <a:extLst>
              <a:ext uri="{FF2B5EF4-FFF2-40B4-BE49-F238E27FC236}">
                <a16:creationId xmlns:a16="http://schemas.microsoft.com/office/drawing/2014/main" id="{C34EA9EE-2038-4901-9BBA-4A3EA12D2088}"/>
              </a:ext>
            </a:extLst>
          </p:cNvPr>
          <p:cNvSpPr txBox="1"/>
          <p:nvPr/>
        </p:nvSpPr>
        <p:spPr>
          <a:xfrm rot="16200000">
            <a:off x="3450523" y="4245616"/>
            <a:ext cx="3188682" cy="307777"/>
          </a:xfrm>
          <a:prstGeom prst="rect">
            <a:avLst/>
          </a:prstGeom>
          <a:noFill/>
        </p:spPr>
        <p:txBody>
          <a:bodyPr wrap="square" rtlCol="0">
            <a:spAutoFit/>
          </a:bodyPr>
          <a:lstStyle/>
          <a:p>
            <a:pPr algn="ctr"/>
            <a:r>
              <a:rPr lang="fr-FR" sz="1400" b="1" dirty="0">
                <a:solidFill>
                  <a:schemeClr val="accent1"/>
                </a:solidFill>
                <a:latin typeface="Arial" panose="020B0604020202020204" pitchFamily="34" charset="0"/>
                <a:cs typeface="Arial" panose="020B0604020202020204" pitchFamily="34" charset="0"/>
              </a:rPr>
              <a:t>PERFORMANCE GLOBALE</a:t>
            </a:r>
          </a:p>
        </p:txBody>
      </p:sp>
    </p:spTree>
    <p:extLst>
      <p:ext uri="{BB962C8B-B14F-4D97-AF65-F5344CB8AC3E}">
        <p14:creationId xmlns:p14="http://schemas.microsoft.com/office/powerpoint/2010/main" val="2899802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40</a:t>
            </a:fld>
            <a:endParaRPr lang="fr-FR" dirty="0"/>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3731629" y="438127"/>
            <a:ext cx="209272" cy="59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60518025-EE4F-47A5-93C9-6884BEC64120}"/>
              </a:ext>
            </a:extLst>
          </p:cNvPr>
          <p:cNvSpPr/>
          <p:nvPr/>
        </p:nvSpPr>
        <p:spPr>
          <a:xfrm>
            <a:off x="5950625" y="1151589"/>
            <a:ext cx="5795259" cy="148502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C00000"/>
                </a:solidFill>
                <a:latin typeface="Arial Black" panose="020B0604020202020204" pitchFamily="34" charset="0"/>
                <a:cs typeface="Arial Black" panose="020B0604020202020204" pitchFamily="34" charset="0"/>
              </a:rPr>
              <a:t>BIM LIFE </a:t>
            </a:r>
            <a:endParaRPr kumimoji="0" lang="fr-FR" sz="1400" b="1" i="0" u="none" strike="noStrike" kern="1200" cap="none" spc="0" normalizeH="0" baseline="0" noProof="0" dirty="0">
              <a:ln>
                <a:noFill/>
              </a:ln>
              <a:solidFill>
                <a:srgbClr val="C00000"/>
              </a:solidFill>
              <a:effectLst/>
              <a:uLnTx/>
              <a:uFillTx/>
              <a:latin typeface="Arial Black" panose="020B0604020202020204" pitchFamily="34" charset="0"/>
              <a:cs typeface="Arial Black" panose="020B0604020202020204" pitchFamily="34" charset="0"/>
            </a:endParaRPr>
          </a:p>
          <a:p>
            <a:pPr lvl="0">
              <a:defRPr/>
            </a:pPr>
            <a:r>
              <a:rPr lang="fr-FR" sz="1100" b="1" dirty="0">
                <a:solidFill>
                  <a:srgbClr val="E7E6E6">
                    <a:lumMod val="25000"/>
                  </a:srgbClr>
                </a:solidFill>
                <a:latin typeface="Arial" panose="020B0604020202020204" pitchFamily="34" charset="0"/>
                <a:cs typeface="Arial" panose="020B0604020202020204" pitchFamily="34" charset="0"/>
              </a:rPr>
              <a:t>Une démarche BIM unique et simplifiée pour accompagner la </a:t>
            </a:r>
          </a:p>
          <a:p>
            <a:pPr lvl="0">
              <a:defRPr/>
            </a:pPr>
            <a:r>
              <a:rPr lang="fr-FR" sz="1100" b="1" dirty="0">
                <a:solidFill>
                  <a:srgbClr val="E7E6E6">
                    <a:lumMod val="25000"/>
                  </a:srgbClr>
                </a:solidFill>
                <a:latin typeface="Arial" panose="020B0604020202020204" pitchFamily="34" charset="0"/>
                <a:cs typeface="Arial" panose="020B0604020202020204" pitchFamily="34" charset="0"/>
              </a:rPr>
              <a:t>transformation numérique des actifs</a:t>
            </a:r>
          </a:p>
          <a:p>
            <a:pPr marL="171450" indent="-171450">
              <a:buClr>
                <a:srgbClr val="C00000"/>
              </a:buClr>
              <a:buFont typeface="Wingdings" panose="05000000000000000000" pitchFamily="2" charset="2"/>
              <a:buChar char="§"/>
            </a:pPr>
            <a:r>
              <a:rPr lang="fr-FR" sz="1100" dirty="0"/>
              <a:t>Garantit l’accompagnement sur tout ou une partie du cycle de vie des ouvrages.</a:t>
            </a:r>
          </a:p>
          <a:p>
            <a:pPr marL="171450" indent="-171450">
              <a:buClr>
                <a:srgbClr val="C00000"/>
              </a:buClr>
              <a:buFont typeface="Wingdings" panose="05000000000000000000" pitchFamily="2" charset="2"/>
              <a:buChar char="§"/>
            </a:pPr>
            <a:r>
              <a:rPr lang="fr-FR" sz="1100" dirty="0"/>
              <a:t>Assure une optimisation de l’usage des énergies en alliant performance</a:t>
            </a:r>
          </a:p>
          <a:p>
            <a:pPr marL="171450" indent="-171450">
              <a:buClr>
                <a:srgbClr val="C00000"/>
              </a:buClr>
              <a:buFont typeface="Wingdings" panose="05000000000000000000" pitchFamily="2" charset="2"/>
              <a:buChar char="§"/>
            </a:pPr>
            <a:r>
              <a:rPr lang="fr-FR" sz="1100" dirty="0"/>
              <a:t>Renouveau des environnements de vie et de travail</a:t>
            </a:r>
          </a:p>
          <a:p>
            <a:pPr marL="171450" indent="-171450">
              <a:buClr>
                <a:srgbClr val="C00000"/>
              </a:buClr>
              <a:buFont typeface="Wingdings" panose="05000000000000000000" pitchFamily="2" charset="2"/>
              <a:buChar char="§"/>
            </a:pPr>
            <a:r>
              <a:rPr lang="fr-FR" sz="1100" dirty="0"/>
              <a:t>Améliore la performance  (efficacité énergétique, usages, data) </a:t>
            </a:r>
          </a:p>
          <a:p>
            <a:pPr marL="171450" indent="-171450">
              <a:buClr>
                <a:srgbClr val="C00000"/>
              </a:buClr>
              <a:buFont typeface="Wingdings" panose="05000000000000000000" pitchFamily="2" charset="2"/>
              <a:buChar char="§"/>
            </a:pPr>
            <a:r>
              <a:rPr lang="fr-FR" sz="1100" dirty="0"/>
              <a:t>Augmente durablement la valeur d’usage de vos bâtiments et vos infrastructures</a:t>
            </a:r>
          </a:p>
        </p:txBody>
      </p:sp>
      <p:cxnSp>
        <p:nvCxnSpPr>
          <p:cNvPr id="79" name="Connecteur droit 78">
            <a:extLst>
              <a:ext uri="{FF2B5EF4-FFF2-40B4-BE49-F238E27FC236}">
                <a16:creationId xmlns:a16="http://schemas.microsoft.com/office/drawing/2014/main" id="{EE726DEC-4DB1-4FD3-B0F0-04382196575E}"/>
              </a:ext>
            </a:extLst>
          </p:cNvPr>
          <p:cNvCxnSpPr>
            <a:cxnSpLocks/>
            <a:endCxn id="84" idx="0"/>
          </p:cNvCxnSpPr>
          <p:nvPr/>
        </p:nvCxnSpPr>
        <p:spPr>
          <a:xfrm>
            <a:off x="5075175" y="387000"/>
            <a:ext cx="0" cy="88664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1F30D562-384A-4A7F-8FE3-34C1CA25BF58}"/>
              </a:ext>
            </a:extLst>
          </p:cNvPr>
          <p:cNvCxnSpPr>
            <a:cxnSpLocks/>
          </p:cNvCxnSpPr>
          <p:nvPr/>
        </p:nvCxnSpPr>
        <p:spPr>
          <a:xfrm>
            <a:off x="5081906" y="2511579"/>
            <a:ext cx="1" cy="5636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3E99F680-5A9F-4AF2-94E1-E2118B83FD98}"/>
              </a:ext>
            </a:extLst>
          </p:cNvPr>
          <p:cNvCxnSpPr>
            <a:cxnSpLocks/>
          </p:cNvCxnSpPr>
          <p:nvPr/>
        </p:nvCxnSpPr>
        <p:spPr>
          <a:xfrm>
            <a:off x="5093562" y="4192864"/>
            <a:ext cx="0" cy="4836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e 10">
            <a:extLst>
              <a:ext uri="{FF2B5EF4-FFF2-40B4-BE49-F238E27FC236}">
                <a16:creationId xmlns:a16="http://schemas.microsoft.com/office/drawing/2014/main" id="{DDCC945A-9D37-4651-9319-2C8FA065D2FA}"/>
              </a:ext>
            </a:extLst>
          </p:cNvPr>
          <p:cNvGrpSpPr/>
          <p:nvPr/>
        </p:nvGrpSpPr>
        <p:grpSpPr>
          <a:xfrm>
            <a:off x="4456209" y="3015100"/>
            <a:ext cx="1237932" cy="1237932"/>
            <a:chOff x="4456209" y="3015100"/>
            <a:chExt cx="1237932" cy="1237932"/>
          </a:xfrm>
        </p:grpSpPr>
        <p:pic>
          <p:nvPicPr>
            <p:cNvPr id="97" name="Image 96">
              <a:extLst>
                <a:ext uri="{FF2B5EF4-FFF2-40B4-BE49-F238E27FC236}">
                  <a16:creationId xmlns:a16="http://schemas.microsoft.com/office/drawing/2014/main" id="{D0A25D74-DABB-4287-8C6B-B5A012A504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6070" y="3076327"/>
              <a:ext cx="1089859" cy="1116537"/>
            </a:xfrm>
            <a:prstGeom prst="rect">
              <a:avLst/>
            </a:prstGeom>
          </p:spPr>
        </p:pic>
        <p:sp>
          <p:nvSpPr>
            <p:cNvPr id="87" name="Rectangle 86">
              <a:extLst>
                <a:ext uri="{FF2B5EF4-FFF2-40B4-BE49-F238E27FC236}">
                  <a16:creationId xmlns:a16="http://schemas.microsoft.com/office/drawing/2014/main" id="{D6ADC5A8-6A35-4EBC-AF6A-E08CD29D605A}"/>
                </a:ext>
              </a:extLst>
            </p:cNvPr>
            <p:cNvSpPr/>
            <p:nvPr/>
          </p:nvSpPr>
          <p:spPr>
            <a:xfrm>
              <a:off x="4456209" y="3015100"/>
              <a:ext cx="1237932" cy="1237932"/>
            </a:xfrm>
            <a:prstGeom prst="rect">
              <a:avLst/>
            </a:prstGeom>
            <a:noFill/>
            <a:ln w="25400">
              <a:solidFill>
                <a:srgbClr val="1F16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91" name="Connecteur droit 90">
            <a:extLst>
              <a:ext uri="{FF2B5EF4-FFF2-40B4-BE49-F238E27FC236}">
                <a16:creationId xmlns:a16="http://schemas.microsoft.com/office/drawing/2014/main" id="{758256DA-BFF7-4DDB-BAFB-3DB116B6985A}"/>
              </a:ext>
            </a:extLst>
          </p:cNvPr>
          <p:cNvCxnSpPr>
            <a:cxnSpLocks/>
            <a:stCxn id="90" idx="2"/>
          </p:cNvCxnSpPr>
          <p:nvPr/>
        </p:nvCxnSpPr>
        <p:spPr>
          <a:xfrm>
            <a:off x="5075175" y="5940598"/>
            <a:ext cx="0" cy="5304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19FFB9D-31E5-4274-9F90-095277F7B569}"/>
              </a:ext>
            </a:extLst>
          </p:cNvPr>
          <p:cNvSpPr/>
          <p:nvPr/>
        </p:nvSpPr>
        <p:spPr>
          <a:xfrm>
            <a:off x="5950626" y="2911760"/>
            <a:ext cx="5712838" cy="1538883"/>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166B"/>
                </a:solidFill>
                <a:effectLst/>
                <a:uLnTx/>
                <a:uFillTx/>
                <a:latin typeface="Arial Black" panose="020B0604020202020204" pitchFamily="34" charset="0"/>
                <a:ea typeface="+mn-ea"/>
                <a:cs typeface="Arial Black" panose="020B0604020202020204" pitchFamily="34" charset="0"/>
              </a:rPr>
              <a:t>BIM PROGRAMMATION : ORGANISER ET FIABILISER</a:t>
            </a:r>
            <a:r>
              <a:rPr kumimoji="0" lang="fr-FR" sz="1400" b="1" i="0" u="none" strike="noStrike" kern="1200" cap="none" spc="0" normalizeH="0" noProof="0" dirty="0">
                <a:ln>
                  <a:noFill/>
                </a:ln>
                <a:solidFill>
                  <a:srgbClr val="1F166B"/>
                </a:solidFill>
                <a:effectLst/>
                <a:uLnTx/>
                <a:uFillTx/>
                <a:latin typeface="Arial Black" panose="020B0604020202020204" pitchFamily="34" charset="0"/>
                <a:ea typeface="+mn-ea"/>
                <a:cs typeface="Arial Black" panose="020B0604020202020204" pitchFamily="34" charset="0"/>
              </a:rPr>
              <a:t> LE PROCESSUS BIM/CIM</a:t>
            </a:r>
            <a:endParaRPr kumimoji="0" lang="fr-FR" sz="1400" b="1" i="0" u="none" strike="noStrike" kern="1200" cap="none" spc="0" normalizeH="0" baseline="0" noProof="0" dirty="0">
              <a:ln>
                <a:noFill/>
              </a:ln>
              <a:solidFill>
                <a:srgbClr val="1F166B"/>
              </a:solidFill>
              <a:effectLst/>
              <a:uLnTx/>
              <a:uFillTx/>
              <a:latin typeface="Arial Black" panose="020B0604020202020204" pitchFamily="34" charset="0"/>
              <a:ea typeface="+mn-ea"/>
              <a:cs typeface="Arial Black" panose="020B0604020202020204" pitchFamily="34" charset="0"/>
            </a:endParaRPr>
          </a:p>
          <a:p>
            <a:pPr lvl="0">
              <a:defRPr/>
            </a:pPr>
            <a:r>
              <a:rPr lang="fr-FR" sz="1100" b="1" dirty="0">
                <a:solidFill>
                  <a:srgbClr val="E7E6E6">
                    <a:lumMod val="25000"/>
                  </a:srgbClr>
                </a:solidFill>
                <a:latin typeface="Arial" panose="020B0604020202020204" pitchFamily="34" charset="0"/>
                <a:cs typeface="Arial" panose="020B0604020202020204" pitchFamily="34" charset="0"/>
              </a:rPr>
              <a:t>Pour accompagner les Maîtres d’Ouvrages et Directions Immobilières dans la mise en œuvre et le suivi de leur démarche BIM, à l'échelle d'un projet ou de leur patrimoine. </a:t>
            </a:r>
          </a:p>
          <a:p>
            <a:pPr marL="171450" lvl="0" indent="-171450">
              <a:buFont typeface="Wingdings" panose="05000000000000000000" pitchFamily="2" charset="2"/>
              <a:buChar char="§"/>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Hérault Logement </a:t>
            </a:r>
          </a:p>
          <a:p>
            <a:pPr marL="171450" marR="0" lvl="0" indent="-171450" algn="l" defTabSz="914400" rtl="0" eaLnBrk="1" fontAlgn="auto" latinLnBrk="0" hangingPunct="1">
              <a:lnSpc>
                <a:spcPct val="100000"/>
              </a:lnSpc>
              <a:spcBef>
                <a:spcPts val="0"/>
              </a:spcBef>
              <a:spcAft>
                <a:spcPts val="0"/>
              </a:spcAft>
              <a:buClr>
                <a:srgbClr val="1F166B"/>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Centre de Recherche Thalès TRT</a:t>
            </a:r>
            <a:r>
              <a:rPr kumimoji="0" lang="fr-FR" sz="11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1F166B"/>
              </a:buClr>
              <a:buSzTx/>
              <a:buFont typeface="Wingdings" pitchFamily="2" charset="2"/>
              <a:buChar char="§"/>
              <a:tabLst/>
              <a:defRPr/>
            </a:pPr>
            <a:r>
              <a:rPr lang="fr-FR" sz="1100" dirty="0">
                <a:solidFill>
                  <a:srgbClr val="E7E6E6">
                    <a:lumMod val="25000"/>
                  </a:srgbClr>
                </a:solidFill>
                <a:latin typeface="Arial" panose="020B0604020202020204" pitchFamily="34" charset="0"/>
                <a:cs typeface="Arial" panose="020B0604020202020204" pitchFamily="34" charset="0"/>
              </a:rPr>
              <a:t>La Tour Saint Gobain Paris La Défense</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93" name="Rectangle 92">
            <a:extLst>
              <a:ext uri="{FF2B5EF4-FFF2-40B4-BE49-F238E27FC236}">
                <a16:creationId xmlns:a16="http://schemas.microsoft.com/office/drawing/2014/main" id="{5BC6ABC3-3B58-4C49-ABAD-F9F2C8E74E42}"/>
              </a:ext>
            </a:extLst>
          </p:cNvPr>
          <p:cNvSpPr/>
          <p:nvPr/>
        </p:nvSpPr>
        <p:spPr>
          <a:xfrm>
            <a:off x="5950625" y="4677384"/>
            <a:ext cx="5518285" cy="136960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
                <a:srgbClr val="FFC000"/>
              </a:buClr>
              <a:buSzTx/>
              <a:buFontTx/>
              <a:buNone/>
              <a:tabLst/>
              <a:defRPr/>
            </a:pPr>
            <a:r>
              <a:rPr kumimoji="0" lang="fr-FR" sz="1400" b="1" i="0" u="none" strike="noStrike" kern="1200" cap="none" spc="0" normalizeH="0" baseline="0" noProof="0" dirty="0">
                <a:ln>
                  <a:noFill/>
                </a:ln>
                <a:solidFill>
                  <a:srgbClr val="002060"/>
                </a:solidFill>
                <a:effectLst/>
                <a:uLnTx/>
                <a:uFillTx/>
                <a:latin typeface="Arial Black" panose="020B0604020202020204" pitchFamily="34" charset="0"/>
                <a:ea typeface="+mn-ea"/>
                <a:cs typeface="Arial Black" panose="020B0604020202020204" pitchFamily="34" charset="0"/>
              </a:rPr>
              <a:t>BIM CONCEPTION </a:t>
            </a:r>
            <a:r>
              <a:rPr kumimoji="0" lang="fr-FR" sz="1400" b="1" i="0" u="none" strike="noStrike" kern="1200" cap="none" spc="0" normalizeH="0" noProof="0" dirty="0">
                <a:ln>
                  <a:noFill/>
                </a:ln>
                <a:solidFill>
                  <a:srgbClr val="002060"/>
                </a:solidFill>
                <a:effectLst/>
                <a:uLnTx/>
                <a:uFillTx/>
                <a:latin typeface="Arial Black" panose="020B0604020202020204" pitchFamily="34" charset="0"/>
                <a:ea typeface="+mn-ea"/>
                <a:cs typeface="Arial Black" panose="020B0604020202020204" pitchFamily="34" charset="0"/>
              </a:rPr>
              <a:t>: VISUALISER ET COODONNER LE DEPLOIEMENT DU BIM/CIM</a:t>
            </a:r>
          </a:p>
          <a:p>
            <a:pPr>
              <a:buClr>
                <a:srgbClr val="FFC000"/>
              </a:buClr>
              <a:defRPr/>
            </a:pPr>
            <a:r>
              <a:rPr lang="fr-FR" sz="1100" b="1" dirty="0">
                <a:solidFill>
                  <a:srgbClr val="E7E6E6">
                    <a:lumMod val="25000"/>
                  </a:srgbClr>
                </a:solidFill>
                <a:latin typeface="Arial" panose="020B0604020202020204" pitchFamily="34" charset="0"/>
                <a:cs typeface="Arial" panose="020B0604020202020204" pitchFamily="34" charset="0"/>
              </a:rPr>
              <a:t>En phase Conception, le BIM est une solution digitale pour valider la faisabilité d’un projet et réaliser une étude technique avec des données fiables. </a:t>
            </a:r>
          </a:p>
          <a:p>
            <a:pPr marL="171450" indent="-171450">
              <a:buClr>
                <a:srgbClr val="002060"/>
              </a:buClr>
              <a:buFont typeface="Wingdings" panose="05000000000000000000"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Green Line du métro de Doha au Qatar</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lang="fr-FR" sz="1100" dirty="0">
                <a:solidFill>
                  <a:srgbClr val="E7E6E6">
                    <a:lumMod val="25000"/>
                  </a:srgbClr>
                </a:solidFill>
                <a:latin typeface="Arial" panose="020B0604020202020204" pitchFamily="34" charset="0"/>
                <a:cs typeface="Arial" panose="020B0604020202020204" pitchFamily="34" charset="0"/>
              </a:rPr>
              <a:t>U Arena de Paris La Défense </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Centre de Recherche</a:t>
            </a:r>
            <a:r>
              <a:rPr kumimoji="0" lang="fr-FR" sz="11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Institut Français du Pétrole à Solaize </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cxnSp>
        <p:nvCxnSpPr>
          <p:cNvPr id="94" name="Connecteur droit 93">
            <a:extLst>
              <a:ext uri="{FF2B5EF4-FFF2-40B4-BE49-F238E27FC236}">
                <a16:creationId xmlns:a16="http://schemas.microsoft.com/office/drawing/2014/main" id="{CEE1FF0C-4BA8-44BC-97EA-DE8798128FB7}"/>
              </a:ext>
            </a:extLst>
          </p:cNvPr>
          <p:cNvCxnSpPr>
            <a:cxnSpLocks/>
          </p:cNvCxnSpPr>
          <p:nvPr/>
        </p:nvCxnSpPr>
        <p:spPr>
          <a:xfrm>
            <a:off x="6079510" y="2776195"/>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95" name="Connecteur droit 94">
            <a:extLst>
              <a:ext uri="{FF2B5EF4-FFF2-40B4-BE49-F238E27FC236}">
                <a16:creationId xmlns:a16="http://schemas.microsoft.com/office/drawing/2014/main" id="{5DCA8A3D-DFB4-4331-8BD2-870B7AA670FC}"/>
              </a:ext>
            </a:extLst>
          </p:cNvPr>
          <p:cNvCxnSpPr>
            <a:cxnSpLocks/>
          </p:cNvCxnSpPr>
          <p:nvPr/>
        </p:nvCxnSpPr>
        <p:spPr>
          <a:xfrm>
            <a:off x="6079510" y="4544796"/>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1F56EB94-0125-4E24-8ACB-A5B85A2DB8B4}"/>
              </a:ext>
            </a:extLst>
          </p:cNvPr>
          <p:cNvGrpSpPr/>
          <p:nvPr/>
        </p:nvGrpSpPr>
        <p:grpSpPr>
          <a:xfrm>
            <a:off x="4456209" y="1273647"/>
            <a:ext cx="1237932" cy="1237932"/>
            <a:chOff x="4456209" y="1273647"/>
            <a:chExt cx="1237932" cy="1237932"/>
          </a:xfrm>
        </p:grpSpPr>
        <p:grpSp>
          <p:nvGrpSpPr>
            <p:cNvPr id="82" name="Groupe 81">
              <a:extLst>
                <a:ext uri="{FF2B5EF4-FFF2-40B4-BE49-F238E27FC236}">
                  <a16:creationId xmlns:a16="http://schemas.microsoft.com/office/drawing/2014/main" id="{9E5D0063-0462-4553-9228-8F8FDC973230}"/>
                </a:ext>
              </a:extLst>
            </p:cNvPr>
            <p:cNvGrpSpPr/>
            <p:nvPr/>
          </p:nvGrpSpPr>
          <p:grpSpPr>
            <a:xfrm>
              <a:off x="4456209" y="1273647"/>
              <a:ext cx="1237932" cy="1237932"/>
              <a:chOff x="5085032" y="2657022"/>
              <a:chExt cx="1595052" cy="1595052"/>
            </a:xfrm>
          </p:grpSpPr>
          <p:pic>
            <p:nvPicPr>
              <p:cNvPr id="83" name="Image 82">
                <a:extLst>
                  <a:ext uri="{FF2B5EF4-FFF2-40B4-BE49-F238E27FC236}">
                    <a16:creationId xmlns:a16="http://schemas.microsoft.com/office/drawing/2014/main" id="{850A1B66-FFE8-4427-96E4-E868E54033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63958" y="2741441"/>
                <a:ext cx="1437200" cy="1407168"/>
              </a:xfrm>
              <a:prstGeom prst="rect">
                <a:avLst/>
              </a:prstGeom>
            </p:spPr>
          </p:pic>
          <p:sp>
            <p:nvSpPr>
              <p:cNvPr id="84" name="Rectangle 83">
                <a:extLst>
                  <a:ext uri="{FF2B5EF4-FFF2-40B4-BE49-F238E27FC236}">
                    <a16:creationId xmlns:a16="http://schemas.microsoft.com/office/drawing/2014/main" id="{5B24CA59-C941-4EC9-86A2-2F0BD761AA22}"/>
                  </a:ext>
                </a:extLst>
              </p:cNvPr>
              <p:cNvSpPr/>
              <p:nvPr/>
            </p:nvSpPr>
            <p:spPr>
              <a:xfrm>
                <a:off x="5085032" y="2657022"/>
                <a:ext cx="1595052" cy="159505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Image 3" descr="Une image contenant table, ordinateur&#10;&#10;Description générée avec un niveau de confiance très élevé">
              <a:extLst>
                <a:ext uri="{FF2B5EF4-FFF2-40B4-BE49-F238E27FC236}">
                  <a16:creationId xmlns:a16="http://schemas.microsoft.com/office/drawing/2014/main" id="{D7248B27-3AD3-4C73-BAA8-878515DBDE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17464" y="1339165"/>
              <a:ext cx="1110280" cy="1092114"/>
            </a:xfrm>
            <a:prstGeom prst="rect">
              <a:avLst/>
            </a:prstGeom>
          </p:spPr>
        </p:pic>
      </p:grpSp>
      <p:grpSp>
        <p:nvGrpSpPr>
          <p:cNvPr id="12" name="Groupe 11">
            <a:extLst>
              <a:ext uri="{FF2B5EF4-FFF2-40B4-BE49-F238E27FC236}">
                <a16:creationId xmlns:a16="http://schemas.microsoft.com/office/drawing/2014/main" id="{7E8E047C-0AD7-42F3-8F9B-9E78BA2FD9E4}"/>
              </a:ext>
            </a:extLst>
          </p:cNvPr>
          <p:cNvGrpSpPr/>
          <p:nvPr/>
        </p:nvGrpSpPr>
        <p:grpSpPr>
          <a:xfrm>
            <a:off x="4456209" y="4702666"/>
            <a:ext cx="1237932" cy="1237932"/>
            <a:chOff x="4456209" y="4702666"/>
            <a:chExt cx="1237932" cy="1237932"/>
          </a:xfrm>
        </p:grpSpPr>
        <p:grpSp>
          <p:nvGrpSpPr>
            <p:cNvPr id="88" name="Groupe 87">
              <a:extLst>
                <a:ext uri="{FF2B5EF4-FFF2-40B4-BE49-F238E27FC236}">
                  <a16:creationId xmlns:a16="http://schemas.microsoft.com/office/drawing/2014/main" id="{F3DDF58F-08E8-43B1-BD5E-B5F54D2D21E3}"/>
                </a:ext>
              </a:extLst>
            </p:cNvPr>
            <p:cNvGrpSpPr/>
            <p:nvPr/>
          </p:nvGrpSpPr>
          <p:grpSpPr>
            <a:xfrm>
              <a:off x="4456209" y="4702666"/>
              <a:ext cx="1237932" cy="1237932"/>
              <a:chOff x="9500914" y="2657022"/>
              <a:chExt cx="1595052" cy="1595052"/>
            </a:xfrm>
          </p:grpSpPr>
          <p:pic>
            <p:nvPicPr>
              <p:cNvPr id="89" name="Image 88">
                <a:extLst>
                  <a:ext uri="{FF2B5EF4-FFF2-40B4-BE49-F238E27FC236}">
                    <a16:creationId xmlns:a16="http://schemas.microsoft.com/office/drawing/2014/main" id="{5D236128-1FCB-4CE2-A77A-73C060D5B9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79840" y="2750966"/>
                <a:ext cx="1437200" cy="1407166"/>
              </a:xfrm>
              <a:prstGeom prst="rect">
                <a:avLst/>
              </a:prstGeom>
            </p:spPr>
          </p:pic>
          <p:sp>
            <p:nvSpPr>
              <p:cNvPr id="90" name="Rectangle 89">
                <a:extLst>
                  <a:ext uri="{FF2B5EF4-FFF2-40B4-BE49-F238E27FC236}">
                    <a16:creationId xmlns:a16="http://schemas.microsoft.com/office/drawing/2014/main" id="{405343E5-E5B8-46DC-B303-9602758B34E4}"/>
                  </a:ext>
                </a:extLst>
              </p:cNvPr>
              <p:cNvSpPr/>
              <p:nvPr/>
            </p:nvSpPr>
            <p:spPr>
              <a:xfrm>
                <a:off x="9500914" y="2657022"/>
                <a:ext cx="1595052" cy="159505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Image 9" descr="Une image contenant ciel, extérieur, bâtiment, route&#10;&#10;Description générée avec un niveau de confiance très élevé">
              <a:extLst>
                <a:ext uri="{FF2B5EF4-FFF2-40B4-BE49-F238E27FC236}">
                  <a16:creationId xmlns:a16="http://schemas.microsoft.com/office/drawing/2014/main" id="{28B484AF-7377-4F36-A039-D02F8D7EE0B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17464" y="4775577"/>
              <a:ext cx="1115422" cy="1090747"/>
            </a:xfrm>
            <a:prstGeom prst="rect">
              <a:avLst/>
            </a:prstGeom>
          </p:spPr>
        </p:pic>
      </p:grpSp>
      <p:sp>
        <p:nvSpPr>
          <p:cNvPr id="32" name="Espace réservé du texte 90">
            <a:extLst>
              <a:ext uri="{FF2B5EF4-FFF2-40B4-BE49-F238E27FC236}">
                <a16:creationId xmlns:a16="http://schemas.microsoft.com/office/drawing/2014/main" id="{6E73D257-9713-4753-84FF-18288B118BF9}"/>
              </a:ext>
            </a:extLst>
          </p:cNvPr>
          <p:cNvSpPr txBox="1">
            <a:spLocks/>
          </p:cNvSpPr>
          <p:nvPr/>
        </p:nvSpPr>
        <p:spPr>
          <a:xfrm>
            <a:off x="873918" y="3027950"/>
            <a:ext cx="3434216"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OFFRES &amp; REFERENCES</a:t>
            </a:r>
          </a:p>
        </p:txBody>
      </p:sp>
    </p:spTree>
    <p:extLst>
      <p:ext uri="{BB962C8B-B14F-4D97-AF65-F5344CB8AC3E}">
        <p14:creationId xmlns:p14="http://schemas.microsoft.com/office/powerpoint/2010/main" val="1834098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41</a:t>
            </a:fld>
            <a:endParaRPr lang="fr-FR" dirty="0"/>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3731629" y="438127"/>
            <a:ext cx="209272" cy="59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46E52D0C-DA59-4B19-A730-6FADFA0E1B45}"/>
              </a:ext>
            </a:extLst>
          </p:cNvPr>
          <p:cNvSpPr/>
          <p:nvPr/>
        </p:nvSpPr>
        <p:spPr>
          <a:xfrm>
            <a:off x="5950625" y="852476"/>
            <a:ext cx="5795259" cy="1538883"/>
          </a:xfrm>
          <a:prstGeom prst="rect">
            <a:avLst/>
          </a:prstGeom>
        </p:spPr>
        <p:txBody>
          <a:bodyPr wrap="square" anchor="ctr">
            <a:spAutoFit/>
          </a:bodyPr>
          <a:lstStyle/>
          <a:p>
            <a:pPr lvl="0">
              <a:defRPr/>
            </a:pPr>
            <a:r>
              <a:rPr lang="fr-FR" sz="1400" b="1" dirty="0">
                <a:solidFill>
                  <a:srgbClr val="002060"/>
                </a:solidFill>
                <a:latin typeface="Arial Black" panose="020B0604020202020204" pitchFamily="34" charset="0"/>
                <a:cs typeface="Arial Black" panose="020B0604020202020204" pitchFamily="34" charset="0"/>
              </a:rPr>
              <a:t>BIM EXECUTION : ASSURER ET SUPERVISER LA COHERENCE DU PROJET DANS SON INTEGRALITE</a:t>
            </a:r>
            <a:endParaRPr kumimoji="0" lang="fr-FR" sz="1400" b="1" i="0" u="none" strike="noStrike" kern="1200" cap="none" spc="0" normalizeH="0" baseline="0" noProof="0" dirty="0">
              <a:ln>
                <a:noFill/>
              </a:ln>
              <a:solidFill>
                <a:srgbClr val="002060"/>
              </a:solidFill>
              <a:effectLst/>
              <a:uLnTx/>
              <a:uFillTx/>
              <a:latin typeface="Arial Black" panose="020B0604020202020204" pitchFamily="34" charset="0"/>
              <a:cs typeface="Arial Black" panose="020B0604020202020204" pitchFamily="34" charset="0"/>
            </a:endParaRPr>
          </a:p>
          <a:p>
            <a:pPr algn="just"/>
            <a:r>
              <a:rPr lang="fr-FR" sz="1100" b="1" dirty="0">
                <a:latin typeface="Arial" panose="020B0604020202020204" pitchFamily="34" charset="0"/>
                <a:cs typeface="Arial" panose="020B0604020202020204" pitchFamily="34" charset="0"/>
              </a:rPr>
              <a:t>Le BIM Exécution organise les interventions de tous les corps d’état (Architecte, gros œuvre, Corps d’Etats techniques </a:t>
            </a:r>
          </a:p>
          <a:p>
            <a:pPr marL="171450" indent="-171450" algn="just">
              <a:buClr>
                <a:srgbClr val="002060"/>
              </a:buClr>
              <a:buFont typeface="Wingdings" panose="05000000000000000000" pitchFamily="2" charset="2"/>
              <a:buChar cha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Métal57</a:t>
            </a:r>
            <a:r>
              <a:rPr kumimoji="0" lang="fr-FR" sz="11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Futur Siège de BNP Paribas à Boulogne Billancourt </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Deloitte </a:t>
            </a:r>
            <a:r>
              <a:rPr kumimoji="0" lang="fr-FR" sz="1100" b="0" i="0"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mn-ea"/>
                <a:cs typeface="Arial" panose="020B0604020202020204" pitchFamily="34" charset="0"/>
              </a:rPr>
              <a:t>Besix</a:t>
            </a: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à Bailly-Romainvilliers</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dirty="0" err="1">
                <a:ln>
                  <a:noFill/>
                </a:ln>
                <a:solidFill>
                  <a:srgbClr val="E7E6E6">
                    <a:lumMod val="25000"/>
                  </a:srgbClr>
                </a:solidFill>
                <a:effectLst/>
                <a:uLnTx/>
                <a:uFillTx/>
                <a:latin typeface="Arial" panose="020B0604020202020204" pitchFamily="34" charset="0"/>
                <a:ea typeface="+mn-ea"/>
                <a:cs typeface="Arial" panose="020B0604020202020204" pitchFamily="34" charset="0"/>
              </a:rPr>
              <a:t>Kosmo</a:t>
            </a:r>
            <a:r>
              <a:rPr kumimoji="0" lang="fr-FR" sz="1100" b="0" i="0" u="none" strike="noStrike" kern="1200" cap="none" spc="0" normalizeH="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 Siège Social de Dior Parfums à Neuilly sur Seine</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lang="fr-FR" sz="1100" baseline="0" noProof="0" dirty="0">
                <a:solidFill>
                  <a:srgbClr val="E7E6E6">
                    <a:lumMod val="25000"/>
                  </a:srgbClr>
                </a:solidFill>
                <a:latin typeface="Arial" panose="020B0604020202020204" pitchFamily="34" charset="0"/>
                <a:cs typeface="Arial" panose="020B0604020202020204" pitchFamily="34" charset="0"/>
              </a:rPr>
              <a:t>Plateforme Photonique</a:t>
            </a:r>
            <a:r>
              <a:rPr lang="fr-FR" sz="1100" noProof="0" dirty="0">
                <a:solidFill>
                  <a:srgbClr val="E7E6E6">
                    <a:lumMod val="25000"/>
                  </a:srgbClr>
                </a:solidFill>
                <a:latin typeface="Arial" panose="020B0604020202020204" pitchFamily="34" charset="0"/>
                <a:cs typeface="Arial" panose="020B0604020202020204" pitchFamily="34" charset="0"/>
              </a:rPr>
              <a:t> du CEA à Grenoble</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cxnSp>
        <p:nvCxnSpPr>
          <p:cNvPr id="29" name="Connecteur droit 28">
            <a:extLst>
              <a:ext uri="{FF2B5EF4-FFF2-40B4-BE49-F238E27FC236}">
                <a16:creationId xmlns:a16="http://schemas.microsoft.com/office/drawing/2014/main" id="{A604271F-3773-43FD-B49C-7CD4912F3317}"/>
              </a:ext>
            </a:extLst>
          </p:cNvPr>
          <p:cNvCxnSpPr>
            <a:cxnSpLocks/>
            <a:endCxn id="37" idx="0"/>
          </p:cNvCxnSpPr>
          <p:nvPr/>
        </p:nvCxnSpPr>
        <p:spPr>
          <a:xfrm>
            <a:off x="5075175" y="438127"/>
            <a:ext cx="0" cy="5601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A671583A-4DB5-4ADD-A981-1D3D1F3DDE45}"/>
              </a:ext>
            </a:extLst>
          </p:cNvPr>
          <p:cNvCxnSpPr>
            <a:cxnSpLocks/>
            <a:stCxn id="37" idx="2"/>
            <a:endCxn id="40" idx="0"/>
          </p:cNvCxnSpPr>
          <p:nvPr/>
        </p:nvCxnSpPr>
        <p:spPr>
          <a:xfrm>
            <a:off x="5075175" y="2236168"/>
            <a:ext cx="0" cy="697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81A5141A-EBD5-4658-A187-10EFDF7EB641}"/>
              </a:ext>
            </a:extLst>
          </p:cNvPr>
          <p:cNvCxnSpPr>
            <a:cxnSpLocks/>
            <a:stCxn id="40" idx="2"/>
            <a:endCxn id="43" idx="0"/>
          </p:cNvCxnSpPr>
          <p:nvPr/>
        </p:nvCxnSpPr>
        <p:spPr>
          <a:xfrm>
            <a:off x="5075175" y="4171367"/>
            <a:ext cx="0" cy="6912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BDDE85A3-AF6E-4BDD-B808-D1AE03E20D89}"/>
              </a:ext>
            </a:extLst>
          </p:cNvPr>
          <p:cNvGrpSpPr/>
          <p:nvPr/>
        </p:nvGrpSpPr>
        <p:grpSpPr>
          <a:xfrm>
            <a:off x="4456209" y="998236"/>
            <a:ext cx="1237932" cy="1237932"/>
            <a:chOff x="4456209" y="1273647"/>
            <a:chExt cx="1237932" cy="1237932"/>
          </a:xfrm>
        </p:grpSpPr>
        <p:pic>
          <p:nvPicPr>
            <p:cNvPr id="36" name="Image 35">
              <a:extLst>
                <a:ext uri="{FF2B5EF4-FFF2-40B4-BE49-F238E27FC236}">
                  <a16:creationId xmlns:a16="http://schemas.microsoft.com/office/drawing/2014/main" id="{D010BD79-F860-45D1-A6BA-DED497FD34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2606" y="1344045"/>
              <a:ext cx="1110280" cy="1081717"/>
            </a:xfrm>
            <a:prstGeom prst="rect">
              <a:avLst/>
            </a:prstGeom>
          </p:spPr>
        </p:pic>
        <p:sp>
          <p:nvSpPr>
            <p:cNvPr id="37" name="Rectangle 36">
              <a:extLst>
                <a:ext uri="{FF2B5EF4-FFF2-40B4-BE49-F238E27FC236}">
                  <a16:creationId xmlns:a16="http://schemas.microsoft.com/office/drawing/2014/main" id="{B7F4EA11-5F42-4961-864A-CA89D1757CDB}"/>
                </a:ext>
              </a:extLst>
            </p:cNvPr>
            <p:cNvSpPr/>
            <p:nvPr/>
          </p:nvSpPr>
          <p:spPr>
            <a:xfrm>
              <a:off x="4456209" y="1273647"/>
              <a:ext cx="1237932" cy="123793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8" name="Groupe 37">
            <a:extLst>
              <a:ext uri="{FF2B5EF4-FFF2-40B4-BE49-F238E27FC236}">
                <a16:creationId xmlns:a16="http://schemas.microsoft.com/office/drawing/2014/main" id="{EA1E44FB-7919-47C2-BD09-8E56846FB1FB}"/>
              </a:ext>
            </a:extLst>
          </p:cNvPr>
          <p:cNvGrpSpPr/>
          <p:nvPr/>
        </p:nvGrpSpPr>
        <p:grpSpPr>
          <a:xfrm>
            <a:off x="4456209" y="2933435"/>
            <a:ext cx="1237932" cy="1237932"/>
            <a:chOff x="4456209" y="2965025"/>
            <a:chExt cx="1237932" cy="1237932"/>
          </a:xfrm>
        </p:grpSpPr>
        <p:pic>
          <p:nvPicPr>
            <p:cNvPr id="39" name="Image 38" descr="Une image contenant bâtiment&#10;&#10;Description générée avec un niveau de confiance très élevé">
              <a:extLst>
                <a:ext uri="{FF2B5EF4-FFF2-40B4-BE49-F238E27FC236}">
                  <a16:creationId xmlns:a16="http://schemas.microsoft.com/office/drawing/2014/main" id="{84F42AC4-B9F8-4EB1-BBEF-E28A7E963D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22606" y="3027950"/>
              <a:ext cx="1105137" cy="1131789"/>
            </a:xfrm>
            <a:prstGeom prst="rect">
              <a:avLst/>
            </a:prstGeom>
          </p:spPr>
        </p:pic>
        <p:sp>
          <p:nvSpPr>
            <p:cNvPr id="40" name="Rectangle 39">
              <a:extLst>
                <a:ext uri="{FF2B5EF4-FFF2-40B4-BE49-F238E27FC236}">
                  <a16:creationId xmlns:a16="http://schemas.microsoft.com/office/drawing/2014/main" id="{3FD8969C-F224-4BB3-931C-2FEF253E884C}"/>
                </a:ext>
              </a:extLst>
            </p:cNvPr>
            <p:cNvSpPr/>
            <p:nvPr/>
          </p:nvSpPr>
          <p:spPr>
            <a:xfrm>
              <a:off x="4456209" y="2965025"/>
              <a:ext cx="1237932" cy="123793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1" name="Groupe 40">
            <a:extLst>
              <a:ext uri="{FF2B5EF4-FFF2-40B4-BE49-F238E27FC236}">
                <a16:creationId xmlns:a16="http://schemas.microsoft.com/office/drawing/2014/main" id="{29021C0D-CBD6-47E2-B740-42BD96F528D4}"/>
              </a:ext>
            </a:extLst>
          </p:cNvPr>
          <p:cNvGrpSpPr/>
          <p:nvPr/>
        </p:nvGrpSpPr>
        <p:grpSpPr>
          <a:xfrm>
            <a:off x="4456209" y="4862576"/>
            <a:ext cx="1237932" cy="1237932"/>
            <a:chOff x="4456209" y="4702666"/>
            <a:chExt cx="1237932" cy="1237932"/>
          </a:xfrm>
        </p:grpSpPr>
        <p:pic>
          <p:nvPicPr>
            <p:cNvPr id="42" name="Image 41" descr="Une image contenant musique, table&#10;&#10;Description générée avec un niveau de confiance très élevé">
              <a:extLst>
                <a:ext uri="{FF2B5EF4-FFF2-40B4-BE49-F238E27FC236}">
                  <a16:creationId xmlns:a16="http://schemas.microsoft.com/office/drawing/2014/main" id="{1FD41F0E-26EF-4FD6-85F7-83B34FFC089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16"/>
            <a:stretch/>
          </p:blipFill>
          <p:spPr>
            <a:xfrm>
              <a:off x="4517465" y="4775576"/>
              <a:ext cx="1110278" cy="1092112"/>
            </a:xfrm>
            <a:prstGeom prst="rect">
              <a:avLst/>
            </a:prstGeom>
          </p:spPr>
        </p:pic>
        <p:sp>
          <p:nvSpPr>
            <p:cNvPr id="43" name="Rectangle 42">
              <a:extLst>
                <a:ext uri="{FF2B5EF4-FFF2-40B4-BE49-F238E27FC236}">
                  <a16:creationId xmlns:a16="http://schemas.microsoft.com/office/drawing/2014/main" id="{028EB8D7-F76B-470A-ABF7-8C57BB4E3157}"/>
                </a:ext>
              </a:extLst>
            </p:cNvPr>
            <p:cNvSpPr/>
            <p:nvPr/>
          </p:nvSpPr>
          <p:spPr>
            <a:xfrm>
              <a:off x="4456209" y="4702666"/>
              <a:ext cx="1237932" cy="123793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4" name="Connecteur droit 43">
            <a:extLst>
              <a:ext uri="{FF2B5EF4-FFF2-40B4-BE49-F238E27FC236}">
                <a16:creationId xmlns:a16="http://schemas.microsoft.com/office/drawing/2014/main" id="{2EEAF7EE-BE85-4FC1-9D94-C46AF397A722}"/>
              </a:ext>
            </a:extLst>
          </p:cNvPr>
          <p:cNvCxnSpPr>
            <a:cxnSpLocks/>
            <a:stCxn id="43" idx="2"/>
          </p:cNvCxnSpPr>
          <p:nvPr/>
        </p:nvCxnSpPr>
        <p:spPr>
          <a:xfrm>
            <a:off x="5075175" y="6100508"/>
            <a:ext cx="0" cy="358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D2F44D80-3BE1-491F-AF90-11B4340FCA81}"/>
              </a:ext>
            </a:extLst>
          </p:cNvPr>
          <p:cNvSpPr/>
          <p:nvPr/>
        </p:nvSpPr>
        <p:spPr>
          <a:xfrm>
            <a:off x="5950625" y="2613683"/>
            <a:ext cx="5670565" cy="1877437"/>
          </a:xfrm>
          <a:prstGeom prst="rect">
            <a:avLst/>
          </a:prstGeom>
        </p:spPr>
        <p:txBody>
          <a:bodyPr wrap="square" anchor="ctr">
            <a:spAutoFit/>
          </a:bodyPr>
          <a:lstStyle/>
          <a:p>
            <a:pPr lvl="0">
              <a:defRPr/>
            </a:pPr>
            <a:r>
              <a:rPr lang="fr-FR" sz="1400" b="1" dirty="0">
                <a:solidFill>
                  <a:srgbClr val="002060"/>
                </a:solidFill>
                <a:latin typeface="Arial Black" panose="020B0604020202020204" pitchFamily="34" charset="0"/>
                <a:cs typeface="Arial Black" panose="020B0604020202020204" pitchFamily="34" charset="0"/>
              </a:rPr>
              <a:t>BIM MAINTENANCE</a:t>
            </a:r>
            <a:r>
              <a:rPr kumimoji="0" lang="fr-FR" sz="1400" b="1" i="0" u="none" strike="noStrike" kern="1200" cap="none" spc="0" normalizeH="0" baseline="0" noProof="0" dirty="0">
                <a:ln>
                  <a:noFill/>
                </a:ln>
                <a:solidFill>
                  <a:srgbClr val="002060"/>
                </a:solidFill>
                <a:effectLst/>
                <a:uLnTx/>
                <a:uFillTx/>
                <a:latin typeface="Arial Black" panose="020B0604020202020204" pitchFamily="34" charset="0"/>
                <a:ea typeface="+mn-ea"/>
                <a:cs typeface="Arial Black" panose="020B0604020202020204" pitchFamily="34" charset="0"/>
              </a:rPr>
              <a:t>/EXPLOITATION : FACILITER</a:t>
            </a:r>
            <a:r>
              <a:rPr kumimoji="0" lang="fr-FR" sz="1400" b="1" i="0" u="none" strike="noStrike" kern="1200" cap="none" spc="0" normalizeH="0" noProof="0" dirty="0">
                <a:ln>
                  <a:noFill/>
                </a:ln>
                <a:solidFill>
                  <a:srgbClr val="002060"/>
                </a:solidFill>
                <a:effectLst/>
                <a:uLnTx/>
                <a:uFillTx/>
                <a:latin typeface="Arial Black" panose="020B0604020202020204" pitchFamily="34" charset="0"/>
                <a:ea typeface="+mn-ea"/>
                <a:cs typeface="Arial Black" panose="020B0604020202020204" pitchFamily="34" charset="0"/>
              </a:rPr>
              <a:t> ET VISUALISER LA GESTION TECHNIQUE DE L’OUVRAGE </a:t>
            </a:r>
            <a:endParaRPr kumimoji="0" lang="fr-FR" sz="1400" b="1" i="0" u="none" strike="noStrike" kern="1200" cap="none" spc="0" normalizeH="0" baseline="0" noProof="0" dirty="0">
              <a:ln>
                <a:noFill/>
              </a:ln>
              <a:solidFill>
                <a:srgbClr val="002060"/>
              </a:solidFill>
              <a:effectLst/>
              <a:uLnTx/>
              <a:uFillTx/>
              <a:latin typeface="Arial Black" panose="020B0604020202020204" pitchFamily="34" charset="0"/>
              <a:ea typeface="+mn-ea"/>
              <a:cs typeface="Arial Black" panose="020B0604020202020204" pitchFamily="34" charset="0"/>
            </a:endParaRPr>
          </a:p>
          <a:p>
            <a:r>
              <a:rPr lang="fr-FR" sz="1100" b="1" dirty="0">
                <a:latin typeface="Arial" panose="020B0604020202020204" pitchFamily="34" charset="0"/>
                <a:cs typeface="Arial" panose="020B0604020202020204" pitchFamily="34" charset="0"/>
              </a:rPr>
              <a:t>Réplique digitale d’objets physiques ou de systèmes, les jumeaux numériques assurent à nos clients des offres différenciantes pour mieux générer leurs actifs et leur patrimoine et pour optimiser la performance opérationnelle des équipes maintenance. </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SEGRO</a:t>
            </a:r>
            <a:r>
              <a:rPr kumimoji="0" lang="fr-FR" sz="11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 Paris AIR² Logistique de Gennevilliers </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RATP – Plateforme logistique à Boissy Saint Léger</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Université IUTC de Roubaix </a:t>
            </a:r>
            <a:endParaRPr kumimoji="0" lang="fr-FR" sz="11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lang="fr-FR" sz="1100" baseline="0" dirty="0" err="1">
                <a:solidFill>
                  <a:srgbClr val="E7E6E6">
                    <a:lumMod val="25000"/>
                  </a:srgbClr>
                </a:solidFill>
                <a:latin typeface="Arial" panose="020B0604020202020204" pitchFamily="34" charset="0"/>
                <a:cs typeface="Arial" panose="020B0604020202020204" pitchFamily="34" charset="0"/>
              </a:rPr>
              <a:t>Becton</a:t>
            </a:r>
            <a:r>
              <a:rPr lang="fr-FR" sz="1100" baseline="0" dirty="0">
                <a:solidFill>
                  <a:srgbClr val="E7E6E6">
                    <a:lumMod val="25000"/>
                  </a:srgbClr>
                </a:solidFill>
                <a:latin typeface="Arial" panose="020B0604020202020204" pitchFamily="34" charset="0"/>
                <a:cs typeface="Arial" panose="020B0604020202020204" pitchFamily="34" charset="0"/>
              </a:rPr>
              <a:t> Dickinson – Centre de production de solutions</a:t>
            </a:r>
            <a:r>
              <a:rPr lang="fr-FR" sz="1100" dirty="0">
                <a:solidFill>
                  <a:srgbClr val="E7E6E6">
                    <a:lumMod val="25000"/>
                  </a:srgbClr>
                </a:solidFill>
                <a:latin typeface="Arial" panose="020B0604020202020204" pitchFamily="34" charset="0"/>
                <a:cs typeface="Arial" panose="020B0604020202020204" pitchFamily="34" charset="0"/>
              </a:rPr>
              <a:t> médicales </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46" name="Rectangle 45">
            <a:extLst>
              <a:ext uri="{FF2B5EF4-FFF2-40B4-BE49-F238E27FC236}">
                <a16:creationId xmlns:a16="http://schemas.microsoft.com/office/drawing/2014/main" id="{69C6110A-12DE-4C17-96FD-EE13C670354A}"/>
              </a:ext>
            </a:extLst>
          </p:cNvPr>
          <p:cNvSpPr/>
          <p:nvPr/>
        </p:nvSpPr>
        <p:spPr>
          <a:xfrm>
            <a:off x="5950626" y="4828416"/>
            <a:ext cx="5795258" cy="1369606"/>
          </a:xfrm>
          <a:prstGeom prst="rect">
            <a:avLst/>
          </a:prstGeom>
        </p:spPr>
        <p:txBody>
          <a:bodyPr wrap="square" anchor="ctr">
            <a:spAutoFit/>
          </a:bodyPr>
          <a:lstStyle/>
          <a:p>
            <a:pPr lvl="0">
              <a:buClr>
                <a:srgbClr val="FFC000"/>
              </a:buClr>
              <a:defRPr/>
            </a:pPr>
            <a:r>
              <a:rPr kumimoji="0" lang="fr-FR" sz="1400" b="1" i="0" u="none" strike="noStrike" kern="1200" cap="none" spc="0" normalizeH="0" baseline="0" noProof="0" dirty="0">
                <a:ln>
                  <a:noFill/>
                </a:ln>
                <a:solidFill>
                  <a:srgbClr val="002060"/>
                </a:solidFill>
                <a:effectLst/>
                <a:uLnTx/>
                <a:uFillTx/>
                <a:latin typeface="Arial Black" panose="020B0604020202020204" pitchFamily="34" charset="0"/>
                <a:ea typeface="+mn-ea"/>
                <a:cs typeface="Arial Black" panose="020B0604020202020204" pitchFamily="34" charset="0"/>
              </a:rPr>
              <a:t>VALOBIM</a:t>
            </a:r>
            <a:r>
              <a:rPr lang="fr-FR" sz="1400" b="1" kern="0" baseline="30000" dirty="0">
                <a:solidFill>
                  <a:srgbClr val="002060"/>
                </a:solidFill>
                <a:latin typeface="Arial" panose="020B0604020202020204" pitchFamily="34" charset="0"/>
                <a:ea typeface="Roboto"/>
                <a:cs typeface="Arial" panose="020B0604020202020204" pitchFamily="34" charset="0"/>
                <a:sym typeface="Roboto"/>
              </a:rPr>
              <a:t> ®</a:t>
            </a:r>
            <a:r>
              <a:rPr lang="fr-FR" sz="1400" b="1" dirty="0">
                <a:solidFill>
                  <a:srgbClr val="002060"/>
                </a:solidFill>
                <a:latin typeface="Arial Black" panose="020B0604020202020204" pitchFamily="34" charset="0"/>
                <a:cs typeface="Arial" panose="020B0604020202020204" pitchFamily="34" charset="0"/>
                <a:sym typeface="Roboto"/>
              </a:rPr>
              <a:t>: UNE REPONSE AUX ENJEUX DE REDUCTION CARBONE ET DE L’ECONOMIE CIRCULAIRE</a:t>
            </a:r>
            <a:r>
              <a:rPr lang="fr-FR" sz="1400" b="1" kern="0" baseline="30000" dirty="0">
                <a:solidFill>
                  <a:srgbClr val="002060"/>
                </a:solidFill>
                <a:latin typeface="Arial" panose="020B0604020202020204" pitchFamily="34" charset="0"/>
                <a:ea typeface="Roboto"/>
                <a:cs typeface="Arial" panose="020B0604020202020204" pitchFamily="34" charset="0"/>
                <a:sym typeface="Roboto"/>
              </a:rPr>
              <a:t> </a:t>
            </a:r>
            <a:endParaRPr kumimoji="0" lang="fr-FR" sz="1400" b="1" i="0" u="none" strike="noStrike" kern="1200" cap="none" spc="0" normalizeH="0" noProof="0" dirty="0">
              <a:ln>
                <a:noFill/>
              </a:ln>
              <a:solidFill>
                <a:srgbClr val="002060"/>
              </a:solidFill>
              <a:effectLst/>
              <a:uLnTx/>
              <a:uFillTx/>
              <a:latin typeface="Arial Black" panose="020B0604020202020204" pitchFamily="34" charset="0"/>
              <a:cs typeface="Arial Black" panose="020B0604020202020204" pitchFamily="34" charset="0"/>
            </a:endParaRPr>
          </a:p>
          <a:p>
            <a:pPr>
              <a:buClr>
                <a:srgbClr val="FFC000"/>
              </a:buClr>
              <a:defRPr/>
            </a:pPr>
            <a:r>
              <a:rPr lang="fr-FR" sz="1100" b="1" dirty="0">
                <a:solidFill>
                  <a:srgbClr val="E7E6E6">
                    <a:lumMod val="25000"/>
                  </a:srgbClr>
                </a:solidFill>
                <a:latin typeface="Arial" panose="020B0604020202020204" pitchFamily="34" charset="0"/>
                <a:cs typeface="Arial" panose="020B0604020202020204" pitchFamily="34" charset="0"/>
              </a:rPr>
              <a:t>Une diminution de l’impact carbone et de la quantité de déchets des projets de rénovation ou de déconstruction</a:t>
            </a:r>
            <a:endParaRPr kumimoji="0" lang="fr-FR" sz="1100" b="1" i="0" u="none" strike="noStrike" kern="1200" cap="none" spc="0" normalizeH="0" baseline="0" noProof="0" dirty="0">
              <a:ln>
                <a:noFill/>
              </a:ln>
              <a:solidFill>
                <a:srgbClr val="FFC000"/>
              </a:solidFill>
              <a:effectLst/>
              <a:uLnTx/>
              <a:uFillTx/>
              <a:latin typeface="Arial Black" panose="020B0604020202020204" pitchFamily="34" charset="0"/>
              <a:cs typeface="Arial Black"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Palais</a:t>
            </a:r>
            <a:r>
              <a:rPr kumimoji="0" lang="fr-FR" sz="11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du Commerce de Rennes </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lang="fr-FR" sz="1100" dirty="0">
                <a:solidFill>
                  <a:srgbClr val="E7E6E6">
                    <a:lumMod val="25000"/>
                  </a:srgbClr>
                </a:solidFill>
                <a:latin typeface="Arial" panose="020B0604020202020204" pitchFamily="34" charset="0"/>
                <a:cs typeface="Arial" panose="020B0604020202020204" pitchFamily="34" charset="0"/>
              </a:rPr>
              <a:t>La Porte de Montreuil</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Le Campus</a:t>
            </a:r>
            <a:r>
              <a:rPr kumimoji="0" lang="fr-FR" sz="11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ENGIE de la Garenne Colombes </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cxnSp>
        <p:nvCxnSpPr>
          <p:cNvPr id="47" name="Connecteur droit 46">
            <a:extLst>
              <a:ext uri="{FF2B5EF4-FFF2-40B4-BE49-F238E27FC236}">
                <a16:creationId xmlns:a16="http://schemas.microsoft.com/office/drawing/2014/main" id="{164AF077-A080-492D-A11A-DA6317F9FA03}"/>
              </a:ext>
            </a:extLst>
          </p:cNvPr>
          <p:cNvCxnSpPr>
            <a:cxnSpLocks/>
          </p:cNvCxnSpPr>
          <p:nvPr/>
        </p:nvCxnSpPr>
        <p:spPr>
          <a:xfrm>
            <a:off x="6079510" y="2540674"/>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54010917-B8BA-4D87-A1A0-18E7B601B007}"/>
              </a:ext>
            </a:extLst>
          </p:cNvPr>
          <p:cNvCxnSpPr>
            <a:cxnSpLocks/>
          </p:cNvCxnSpPr>
          <p:nvPr/>
        </p:nvCxnSpPr>
        <p:spPr>
          <a:xfrm>
            <a:off x="6079510" y="4691118"/>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1" name="Espace réservé du texte 90">
            <a:extLst>
              <a:ext uri="{FF2B5EF4-FFF2-40B4-BE49-F238E27FC236}">
                <a16:creationId xmlns:a16="http://schemas.microsoft.com/office/drawing/2014/main" id="{0F2D5539-F07F-470A-B16F-70BF2D10DAB1}"/>
              </a:ext>
            </a:extLst>
          </p:cNvPr>
          <p:cNvSpPr txBox="1">
            <a:spLocks/>
          </p:cNvSpPr>
          <p:nvPr/>
        </p:nvSpPr>
        <p:spPr>
          <a:xfrm>
            <a:off x="873918" y="3027950"/>
            <a:ext cx="3434216"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OFFRES &amp; REFERENCES</a:t>
            </a:r>
          </a:p>
        </p:txBody>
      </p:sp>
    </p:spTree>
    <p:extLst>
      <p:ext uri="{BB962C8B-B14F-4D97-AF65-F5344CB8AC3E}">
        <p14:creationId xmlns:p14="http://schemas.microsoft.com/office/powerpoint/2010/main" val="3111968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42</a:t>
            </a:fld>
            <a:endParaRPr lang="fr-FR" dirty="0"/>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3731629" y="438127"/>
            <a:ext cx="209272" cy="59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4" name="Connecteur droit 43">
            <a:extLst>
              <a:ext uri="{FF2B5EF4-FFF2-40B4-BE49-F238E27FC236}">
                <a16:creationId xmlns:a16="http://schemas.microsoft.com/office/drawing/2014/main" id="{2EEAF7EE-BE85-4FC1-9D94-C46AF397A722}"/>
              </a:ext>
            </a:extLst>
          </p:cNvPr>
          <p:cNvCxnSpPr>
            <a:cxnSpLocks/>
          </p:cNvCxnSpPr>
          <p:nvPr/>
        </p:nvCxnSpPr>
        <p:spPr>
          <a:xfrm>
            <a:off x="5075175" y="6100508"/>
            <a:ext cx="0" cy="358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83D1825-3AC7-45AE-992D-04D6171C5A46}"/>
              </a:ext>
            </a:extLst>
          </p:cNvPr>
          <p:cNvSpPr/>
          <p:nvPr/>
        </p:nvSpPr>
        <p:spPr>
          <a:xfrm>
            <a:off x="5950625" y="971360"/>
            <a:ext cx="5795259" cy="1538883"/>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00B0F0"/>
                </a:solidFill>
                <a:latin typeface="Arial Black" panose="020B0604020202020204" pitchFamily="34" charset="0"/>
                <a:cs typeface="Arial Black" panose="020B0604020202020204" pitchFamily="34" charset="0"/>
              </a:rPr>
              <a:t>BIM MODELISATION : CREATION DES MAQUETTES BIM D’APRES DES PLANS OU DES SCAN 3D</a:t>
            </a:r>
            <a:endParaRPr kumimoji="0" lang="fr-FR" sz="1400" b="1" i="0" u="none" strike="noStrike" kern="1200" cap="none" spc="0" normalizeH="0" baseline="0" noProof="0" dirty="0">
              <a:ln>
                <a:noFill/>
              </a:ln>
              <a:solidFill>
                <a:srgbClr val="00B0F0"/>
              </a:solidFill>
              <a:effectLst/>
              <a:uLnTx/>
              <a:uFillTx/>
              <a:latin typeface="Arial Black" panose="020B0604020202020204" pitchFamily="34" charset="0"/>
              <a:cs typeface="Arial Black" panose="020B0604020202020204" pitchFamily="34" charset="0"/>
            </a:endParaRPr>
          </a:p>
          <a:p>
            <a:pPr algn="just"/>
            <a:r>
              <a:rPr lang="fr-FR" sz="1100" b="1" dirty="0">
                <a:latin typeface="Arial" panose="020B0604020202020204" pitchFamily="34" charset="0"/>
                <a:cs typeface="Arial" panose="020B0604020202020204" pitchFamily="34" charset="0"/>
              </a:rPr>
              <a:t>À partir de plans minutes, DWG, PDF, nuage de points, etc., toutes les disciplines et lots techniques (gros œuvres, architecturaux, Tout Corps d’Etat) sont modélisés et prennent forme en maquette BIM selon le niveau de détail demandé.</a:t>
            </a:r>
          </a:p>
          <a:p>
            <a:pPr marL="171450" indent="-171450" algn="just">
              <a:buClr>
                <a:srgbClr val="00A3DB"/>
              </a:buClr>
              <a:buFont typeface="Wingdings" panose="05000000000000000000" pitchFamily="2" charset="2"/>
              <a:buChar cha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Roland Garros à Paris</a:t>
            </a:r>
          </a:p>
          <a:p>
            <a:pPr marL="171450" marR="0" lvl="0" indent="-171450" algn="l" defTabSz="914400" rtl="0" eaLnBrk="1" fontAlgn="auto" latinLnBrk="0" hangingPunct="1">
              <a:lnSpc>
                <a:spcPct val="100000"/>
              </a:lnSpc>
              <a:spcBef>
                <a:spcPts val="0"/>
              </a:spcBef>
              <a:spcAft>
                <a:spcPts val="0"/>
              </a:spcAft>
              <a:buClr>
                <a:srgbClr val="00A3DB"/>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Aéroport de Lesquin à Lille</a:t>
            </a:r>
          </a:p>
          <a:p>
            <a:pPr marL="171450" marR="0" lvl="0" indent="-171450" algn="l" defTabSz="914400" rtl="0" eaLnBrk="1" fontAlgn="auto" latinLnBrk="0" hangingPunct="1">
              <a:lnSpc>
                <a:spcPct val="100000"/>
              </a:lnSpc>
              <a:spcBef>
                <a:spcPts val="0"/>
              </a:spcBef>
              <a:spcAft>
                <a:spcPts val="0"/>
              </a:spcAft>
              <a:buClr>
                <a:srgbClr val="00A3DB"/>
              </a:buClr>
              <a:buSzTx/>
              <a:buFont typeface="Wingdings" pitchFamily="2" charset="2"/>
              <a:buChar char="§"/>
              <a:tabLst/>
              <a:defRPr/>
            </a:pPr>
            <a:r>
              <a:rPr kumimoji="0" lang="fr-FR" sz="1100" b="0" i="0" u="none" strike="noStrike" kern="1200" cap="none" spc="0" normalizeH="0" baseline="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Chaufferie centrale à Besançon </a:t>
            </a:r>
            <a:endParaRPr kumimoji="0" lang="fr-FR" sz="1100" b="0" i="0" u="none" strike="noStrike" kern="1200" cap="none" spc="0" normalizeH="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cxnSp>
        <p:nvCxnSpPr>
          <p:cNvPr id="34" name="Connecteur droit 33">
            <a:extLst>
              <a:ext uri="{FF2B5EF4-FFF2-40B4-BE49-F238E27FC236}">
                <a16:creationId xmlns:a16="http://schemas.microsoft.com/office/drawing/2014/main" id="{85EADF5E-86A4-461F-97C8-54C86B39B459}"/>
              </a:ext>
            </a:extLst>
          </p:cNvPr>
          <p:cNvCxnSpPr>
            <a:cxnSpLocks/>
            <a:endCxn id="53" idx="0"/>
          </p:cNvCxnSpPr>
          <p:nvPr/>
        </p:nvCxnSpPr>
        <p:spPr>
          <a:xfrm>
            <a:off x="5075175" y="438127"/>
            <a:ext cx="0" cy="67899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3701EE11-7F35-436D-859C-B6050BC764E1}"/>
              </a:ext>
            </a:extLst>
          </p:cNvPr>
          <p:cNvCxnSpPr>
            <a:cxnSpLocks/>
            <a:stCxn id="53" idx="2"/>
            <a:endCxn id="56" idx="0"/>
          </p:cNvCxnSpPr>
          <p:nvPr/>
        </p:nvCxnSpPr>
        <p:spPr>
          <a:xfrm>
            <a:off x="5075175" y="2355052"/>
            <a:ext cx="0" cy="61246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4582F9A2-EA75-41CA-A713-2535900F84BC}"/>
              </a:ext>
            </a:extLst>
          </p:cNvPr>
          <p:cNvCxnSpPr>
            <a:cxnSpLocks/>
            <a:stCxn id="56" idx="2"/>
            <a:endCxn id="26" idx="0"/>
          </p:cNvCxnSpPr>
          <p:nvPr/>
        </p:nvCxnSpPr>
        <p:spPr>
          <a:xfrm>
            <a:off x="5075175" y="4205447"/>
            <a:ext cx="0" cy="6346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e 50">
            <a:extLst>
              <a:ext uri="{FF2B5EF4-FFF2-40B4-BE49-F238E27FC236}">
                <a16:creationId xmlns:a16="http://schemas.microsoft.com/office/drawing/2014/main" id="{71E67034-4EA8-4727-8EED-CD5FBD9E8196}"/>
              </a:ext>
            </a:extLst>
          </p:cNvPr>
          <p:cNvGrpSpPr/>
          <p:nvPr/>
        </p:nvGrpSpPr>
        <p:grpSpPr>
          <a:xfrm>
            <a:off x="4456209" y="1117120"/>
            <a:ext cx="1237932" cy="1237932"/>
            <a:chOff x="4456209" y="1273647"/>
            <a:chExt cx="1237932" cy="1237932"/>
          </a:xfrm>
        </p:grpSpPr>
        <p:pic>
          <p:nvPicPr>
            <p:cNvPr id="52" name="Image 51">
              <a:extLst>
                <a:ext uri="{FF2B5EF4-FFF2-40B4-BE49-F238E27FC236}">
                  <a16:creationId xmlns:a16="http://schemas.microsoft.com/office/drawing/2014/main" id="{BD288046-63F7-4838-A3BA-6F300897C2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2606" y="1344045"/>
              <a:ext cx="1110280" cy="1081717"/>
            </a:xfrm>
            <a:prstGeom prst="rect">
              <a:avLst/>
            </a:prstGeom>
          </p:spPr>
        </p:pic>
        <p:sp>
          <p:nvSpPr>
            <p:cNvPr id="53" name="Rectangle 52">
              <a:extLst>
                <a:ext uri="{FF2B5EF4-FFF2-40B4-BE49-F238E27FC236}">
                  <a16:creationId xmlns:a16="http://schemas.microsoft.com/office/drawing/2014/main" id="{CA2E964B-2902-4B50-B895-545F737AC3F1}"/>
                </a:ext>
              </a:extLst>
            </p:cNvPr>
            <p:cNvSpPr/>
            <p:nvPr/>
          </p:nvSpPr>
          <p:spPr>
            <a:xfrm>
              <a:off x="4456209" y="1273647"/>
              <a:ext cx="1237932" cy="1237932"/>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4" name="Groupe 53">
            <a:extLst>
              <a:ext uri="{FF2B5EF4-FFF2-40B4-BE49-F238E27FC236}">
                <a16:creationId xmlns:a16="http://schemas.microsoft.com/office/drawing/2014/main" id="{844B672F-1F1B-4920-A007-94C622105361}"/>
              </a:ext>
            </a:extLst>
          </p:cNvPr>
          <p:cNvGrpSpPr/>
          <p:nvPr/>
        </p:nvGrpSpPr>
        <p:grpSpPr>
          <a:xfrm>
            <a:off x="4456209" y="2967515"/>
            <a:ext cx="1237932" cy="1237932"/>
            <a:chOff x="4456209" y="2965025"/>
            <a:chExt cx="1237932" cy="1237932"/>
          </a:xfrm>
        </p:grpSpPr>
        <p:pic>
          <p:nvPicPr>
            <p:cNvPr id="55" name="Image 54" descr="Une image contenant bâtiment&#10;&#10;Description générée avec un niveau de confiance très élevé">
              <a:extLst>
                <a:ext uri="{FF2B5EF4-FFF2-40B4-BE49-F238E27FC236}">
                  <a16:creationId xmlns:a16="http://schemas.microsoft.com/office/drawing/2014/main" id="{39A2ABCA-05D9-4103-A357-E4629C695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22606" y="3027950"/>
              <a:ext cx="1105137" cy="1131789"/>
            </a:xfrm>
            <a:prstGeom prst="rect">
              <a:avLst/>
            </a:prstGeom>
          </p:spPr>
        </p:pic>
        <p:sp>
          <p:nvSpPr>
            <p:cNvPr id="56" name="Rectangle 55">
              <a:extLst>
                <a:ext uri="{FF2B5EF4-FFF2-40B4-BE49-F238E27FC236}">
                  <a16:creationId xmlns:a16="http://schemas.microsoft.com/office/drawing/2014/main" id="{15C40160-F019-49BD-AE00-DE410CE0AF41}"/>
                </a:ext>
              </a:extLst>
            </p:cNvPr>
            <p:cNvSpPr/>
            <p:nvPr/>
          </p:nvSpPr>
          <p:spPr>
            <a:xfrm>
              <a:off x="4456209" y="2965025"/>
              <a:ext cx="1237932" cy="1237932"/>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7" name="Rectangle 56">
            <a:extLst>
              <a:ext uri="{FF2B5EF4-FFF2-40B4-BE49-F238E27FC236}">
                <a16:creationId xmlns:a16="http://schemas.microsoft.com/office/drawing/2014/main" id="{13B3C31F-D9E8-41F6-A6DB-F795643A56B9}"/>
              </a:ext>
            </a:extLst>
          </p:cNvPr>
          <p:cNvSpPr/>
          <p:nvPr/>
        </p:nvSpPr>
        <p:spPr>
          <a:xfrm>
            <a:off x="5950625" y="2986317"/>
            <a:ext cx="5670565" cy="120032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7030A0"/>
                </a:solidFill>
                <a:effectLst/>
                <a:uLnTx/>
                <a:uFillTx/>
                <a:latin typeface="Arial Black" panose="020B0604020202020204" pitchFamily="34" charset="0"/>
                <a:ea typeface="+mn-ea"/>
                <a:cs typeface="Arial Black" panose="020B0604020202020204" pitchFamily="34" charset="0"/>
              </a:rPr>
              <a:t>GESTION DES DONNEES POUR LA PERFORMANCE DES OPERATEURS D’INFRASTRUCTURE ET DE RESEAU</a:t>
            </a:r>
          </a:p>
          <a:p>
            <a:r>
              <a:rPr lang="fr-FR" sz="1100" b="1" dirty="0">
                <a:latin typeface="Arial" panose="020B0604020202020204" pitchFamily="34" charset="0"/>
                <a:cs typeface="Arial" panose="020B0604020202020204" pitchFamily="34" charset="0"/>
              </a:rPr>
              <a:t>Solution full service Asset information Management : </a:t>
            </a:r>
          </a:p>
          <a:p>
            <a:r>
              <a:rPr lang="fr-FR" sz="1100" b="1" dirty="0">
                <a:latin typeface="Arial" panose="020B0604020202020204" pitchFamily="34" charset="0"/>
                <a:cs typeface="Arial" panose="020B0604020202020204" pitchFamily="34" charset="0"/>
              </a:rPr>
              <a:t>App </a:t>
            </a:r>
            <a:r>
              <a:rPr lang="fr-FR" sz="1100" b="1" dirty="0" err="1">
                <a:latin typeface="Arial" panose="020B0604020202020204" pitchFamily="34" charset="0"/>
                <a:cs typeface="Arial" panose="020B0604020202020204" pitchFamily="34" charset="0"/>
              </a:rPr>
              <a:t>ELHOM®Solution</a:t>
            </a:r>
            <a:r>
              <a:rPr lang="fr-FR" sz="1100" b="1" dirty="0">
                <a:latin typeface="Arial" panose="020B0604020202020204" pitchFamily="34" charset="0"/>
                <a:cs typeface="Arial" panose="020B0604020202020204" pitchFamily="34" charset="0"/>
              </a:rPr>
              <a:t> </a:t>
            </a:r>
          </a:p>
          <a:p>
            <a:pPr marL="171450" indent="-171450" algn="just">
              <a:buClr>
                <a:srgbClr val="7030A0"/>
              </a:buClr>
              <a:buFont typeface="Wingdings" panose="05000000000000000000" pitchFamily="2" charset="2"/>
              <a:buChar char="§"/>
            </a:pPr>
            <a:r>
              <a:rPr lang="fr-FR" sz="1100" dirty="0">
                <a:solidFill>
                  <a:srgbClr val="E7E6E6">
                    <a:lumMod val="25000"/>
                  </a:srgbClr>
                </a:solidFill>
                <a:latin typeface="Arial" panose="020B0604020202020204" pitchFamily="34" charset="0"/>
                <a:cs typeface="Arial" panose="020B0604020202020204" pitchFamily="34" charset="0"/>
              </a:rPr>
              <a:t>E&amp;CG</a:t>
            </a:r>
          </a:p>
          <a:p>
            <a:pPr marL="171450" lvl="0" indent="-171450">
              <a:buClr>
                <a:srgbClr val="7030A0"/>
              </a:buClr>
              <a:buFont typeface="Wingdings" pitchFamily="2" charset="2"/>
              <a:buChar char="§"/>
              <a:defRPr/>
            </a:pPr>
            <a:r>
              <a:rPr lang="fr-FR" sz="1100" dirty="0" err="1">
                <a:solidFill>
                  <a:srgbClr val="E7E6E6">
                    <a:lumMod val="25000"/>
                  </a:srgbClr>
                </a:solidFill>
                <a:latin typeface="Arial" panose="020B0604020202020204" pitchFamily="34" charset="0"/>
                <a:cs typeface="Arial" panose="020B0604020202020204" pitchFamily="34" charset="0"/>
              </a:rPr>
              <a:t>CNSolutions</a:t>
            </a:r>
            <a:endParaRPr lang="fr-FR" sz="1100" dirty="0">
              <a:solidFill>
                <a:srgbClr val="E7E6E6">
                  <a:lumMod val="25000"/>
                </a:srgbClr>
              </a:solidFill>
              <a:latin typeface="Arial" panose="020B0604020202020204" pitchFamily="34" charset="0"/>
              <a:cs typeface="Arial" panose="020B0604020202020204" pitchFamily="34" charset="0"/>
            </a:endParaRPr>
          </a:p>
        </p:txBody>
      </p:sp>
      <p:cxnSp>
        <p:nvCxnSpPr>
          <p:cNvPr id="58" name="Connecteur droit 57">
            <a:extLst>
              <a:ext uri="{FF2B5EF4-FFF2-40B4-BE49-F238E27FC236}">
                <a16:creationId xmlns:a16="http://schemas.microsoft.com/office/drawing/2014/main" id="{4C8C3C87-6BAE-4BED-B25F-98B9CF1CE5E9}"/>
              </a:ext>
            </a:extLst>
          </p:cNvPr>
          <p:cNvCxnSpPr>
            <a:cxnSpLocks/>
          </p:cNvCxnSpPr>
          <p:nvPr/>
        </p:nvCxnSpPr>
        <p:spPr>
          <a:xfrm>
            <a:off x="6079510" y="2699359"/>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Espace réservé du texte 90">
            <a:extLst>
              <a:ext uri="{FF2B5EF4-FFF2-40B4-BE49-F238E27FC236}">
                <a16:creationId xmlns:a16="http://schemas.microsoft.com/office/drawing/2014/main" id="{77F17AE6-C173-4C63-B64E-AF12D9C8F1BE}"/>
              </a:ext>
            </a:extLst>
          </p:cNvPr>
          <p:cNvSpPr txBox="1">
            <a:spLocks/>
          </p:cNvSpPr>
          <p:nvPr/>
        </p:nvSpPr>
        <p:spPr>
          <a:xfrm>
            <a:off x="873918" y="3027950"/>
            <a:ext cx="3434216"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OFFRES &amp; REFERENCES</a:t>
            </a:r>
          </a:p>
        </p:txBody>
      </p:sp>
      <p:grpSp>
        <p:nvGrpSpPr>
          <p:cNvPr id="24" name="Groupe 23">
            <a:extLst>
              <a:ext uri="{FF2B5EF4-FFF2-40B4-BE49-F238E27FC236}">
                <a16:creationId xmlns:a16="http://schemas.microsoft.com/office/drawing/2014/main" id="{46D7D0E2-9F22-4456-BCE2-E1BD87551BF0}"/>
              </a:ext>
            </a:extLst>
          </p:cNvPr>
          <p:cNvGrpSpPr/>
          <p:nvPr/>
        </p:nvGrpSpPr>
        <p:grpSpPr>
          <a:xfrm>
            <a:off x="4456209" y="4840079"/>
            <a:ext cx="1237932" cy="1237932"/>
            <a:chOff x="4456209" y="2965025"/>
            <a:chExt cx="1237932" cy="1237932"/>
          </a:xfrm>
        </p:grpSpPr>
        <p:pic>
          <p:nvPicPr>
            <p:cNvPr id="25" name="Image 24" descr="Une image contenant bâtiment&#10;&#10;Description générée avec un niveau de confiance très élevé">
              <a:extLst>
                <a:ext uri="{FF2B5EF4-FFF2-40B4-BE49-F238E27FC236}">
                  <a16:creationId xmlns:a16="http://schemas.microsoft.com/office/drawing/2014/main" id="{8E3473C7-3387-4E51-8992-16940D0C6A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22606" y="3027950"/>
              <a:ext cx="1105137" cy="1131789"/>
            </a:xfrm>
            <a:prstGeom prst="rect">
              <a:avLst/>
            </a:prstGeom>
          </p:spPr>
        </p:pic>
        <p:sp>
          <p:nvSpPr>
            <p:cNvPr id="26" name="Rectangle 25">
              <a:extLst>
                <a:ext uri="{FF2B5EF4-FFF2-40B4-BE49-F238E27FC236}">
                  <a16:creationId xmlns:a16="http://schemas.microsoft.com/office/drawing/2014/main" id="{631BBCD6-F84C-42B1-A769-9403A551BFBB}"/>
                </a:ext>
              </a:extLst>
            </p:cNvPr>
            <p:cNvSpPr/>
            <p:nvPr/>
          </p:nvSpPr>
          <p:spPr>
            <a:xfrm>
              <a:off x="4456209" y="2965025"/>
              <a:ext cx="1237932" cy="1237932"/>
            </a:xfrm>
            <a:prstGeom prst="rect">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Rectangle 26">
            <a:extLst>
              <a:ext uri="{FF2B5EF4-FFF2-40B4-BE49-F238E27FC236}">
                <a16:creationId xmlns:a16="http://schemas.microsoft.com/office/drawing/2014/main" id="{DE337A8C-2CAC-4316-96F9-3D6C5A491ED9}"/>
              </a:ext>
            </a:extLst>
          </p:cNvPr>
          <p:cNvSpPr/>
          <p:nvPr/>
        </p:nvSpPr>
        <p:spPr>
          <a:xfrm>
            <a:off x="5950625" y="4835799"/>
            <a:ext cx="5670565" cy="124649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7030A0"/>
                </a:solidFill>
                <a:effectLst/>
                <a:uLnTx/>
                <a:uFillTx/>
                <a:latin typeface="Arial Black" panose="020B0604020202020204" pitchFamily="34" charset="0"/>
                <a:ea typeface="+mn-ea"/>
                <a:cs typeface="Arial Black" panose="020B0604020202020204" pitchFamily="34" charset="0"/>
              </a:rPr>
              <a:t>OPERATEUR CONNECTE : PERFORMANCE OPERATIONNELLE – SERVICE PROVIDER : EXPLOITATION MAINTENANCE</a:t>
            </a:r>
          </a:p>
          <a:p>
            <a:r>
              <a:rPr lang="fr-FR" sz="1100" b="1" dirty="0">
                <a:latin typeface="Arial" panose="020B0604020202020204" pitchFamily="34" charset="0"/>
                <a:cs typeface="Arial" panose="020B0604020202020204" pitchFamily="34" charset="0"/>
              </a:rPr>
              <a:t>Gestion Maintenance / Facility Management</a:t>
            </a:r>
          </a:p>
          <a:p>
            <a:pPr marL="171450" indent="-171450" algn="just">
              <a:buClr>
                <a:srgbClr val="7030A0"/>
              </a:buClr>
              <a:buFont typeface="Wingdings" panose="05000000000000000000" pitchFamily="2" charset="2"/>
              <a:buChar char="§"/>
            </a:pPr>
            <a:r>
              <a:rPr lang="fr-FR" sz="1100" dirty="0">
                <a:solidFill>
                  <a:srgbClr val="E7E6E6">
                    <a:lumMod val="25000"/>
                  </a:srgbClr>
                </a:solidFill>
                <a:latin typeface="Arial" panose="020B0604020202020204" pitchFamily="34" charset="0"/>
                <a:cs typeface="Arial" panose="020B0604020202020204" pitchFamily="34" charset="0"/>
              </a:rPr>
              <a:t>Eurodisney</a:t>
            </a:r>
          </a:p>
          <a:p>
            <a:pPr marL="171450" lvl="0" indent="-171450">
              <a:buClr>
                <a:srgbClr val="7030A0"/>
              </a:buClr>
              <a:buFont typeface="Wingdings" pitchFamily="2" charset="2"/>
              <a:buChar char="§"/>
              <a:defRPr/>
            </a:pPr>
            <a:r>
              <a:rPr lang="fr-FR" sz="1100" dirty="0" err="1">
                <a:solidFill>
                  <a:srgbClr val="E7E6E6">
                    <a:lumMod val="25000"/>
                  </a:srgbClr>
                </a:solidFill>
                <a:latin typeface="Arial" panose="020B0604020202020204" pitchFamily="34" charset="0"/>
                <a:cs typeface="Arial" panose="020B0604020202020204" pitchFamily="34" charset="0"/>
              </a:rPr>
              <a:t>Storengy</a:t>
            </a:r>
            <a:endParaRPr lang="fr-FR" sz="1100" dirty="0">
              <a:solidFill>
                <a:srgbClr val="E7E6E6">
                  <a:lumMod val="2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437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43</a:t>
            </a:fld>
            <a:endParaRPr lang="fr-FR" dirty="0"/>
          </a:p>
        </p:txBody>
      </p:sp>
      <p:pic>
        <p:nvPicPr>
          <p:cNvPr id="72" name="Image 25">
            <a:extLst>
              <a:ext uri="{FF2B5EF4-FFF2-40B4-BE49-F238E27FC236}">
                <a16:creationId xmlns:a16="http://schemas.microsoft.com/office/drawing/2014/main" id="{E76AF963-F46B-457C-B2CF-A19440A1DE3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3731629" y="438127"/>
            <a:ext cx="209272" cy="594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4" name="Connecteur droit 43">
            <a:extLst>
              <a:ext uri="{FF2B5EF4-FFF2-40B4-BE49-F238E27FC236}">
                <a16:creationId xmlns:a16="http://schemas.microsoft.com/office/drawing/2014/main" id="{2EEAF7EE-BE85-4FC1-9D94-C46AF397A722}"/>
              </a:ext>
            </a:extLst>
          </p:cNvPr>
          <p:cNvCxnSpPr>
            <a:cxnSpLocks/>
          </p:cNvCxnSpPr>
          <p:nvPr/>
        </p:nvCxnSpPr>
        <p:spPr>
          <a:xfrm>
            <a:off x="5075175" y="6100508"/>
            <a:ext cx="0" cy="358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85EADF5E-86A4-461F-97C8-54C86B39B459}"/>
              </a:ext>
            </a:extLst>
          </p:cNvPr>
          <p:cNvCxnSpPr>
            <a:cxnSpLocks/>
            <a:endCxn id="36" idx="0"/>
          </p:cNvCxnSpPr>
          <p:nvPr/>
        </p:nvCxnSpPr>
        <p:spPr>
          <a:xfrm>
            <a:off x="5075175" y="438127"/>
            <a:ext cx="0" cy="835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3701EE11-7F35-436D-859C-B6050BC764E1}"/>
              </a:ext>
            </a:extLst>
          </p:cNvPr>
          <p:cNvCxnSpPr>
            <a:cxnSpLocks/>
            <a:stCxn id="36" idx="2"/>
            <a:endCxn id="56" idx="0"/>
          </p:cNvCxnSpPr>
          <p:nvPr/>
        </p:nvCxnSpPr>
        <p:spPr>
          <a:xfrm>
            <a:off x="5075175" y="2511579"/>
            <a:ext cx="0" cy="4559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4582F9A2-EA75-41CA-A713-2535900F84BC}"/>
              </a:ext>
            </a:extLst>
          </p:cNvPr>
          <p:cNvCxnSpPr>
            <a:cxnSpLocks/>
            <a:stCxn id="56" idx="2"/>
            <a:endCxn id="26" idx="0"/>
          </p:cNvCxnSpPr>
          <p:nvPr/>
        </p:nvCxnSpPr>
        <p:spPr>
          <a:xfrm>
            <a:off x="5075175" y="4205447"/>
            <a:ext cx="0" cy="6346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15C40160-F019-49BD-AE00-DE410CE0AF41}"/>
              </a:ext>
            </a:extLst>
          </p:cNvPr>
          <p:cNvSpPr/>
          <p:nvPr/>
        </p:nvSpPr>
        <p:spPr>
          <a:xfrm>
            <a:off x="4456209" y="2967515"/>
            <a:ext cx="1237932" cy="123793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13B3C31F-D9E8-41F6-A6DB-F795643A56B9}"/>
              </a:ext>
            </a:extLst>
          </p:cNvPr>
          <p:cNvSpPr/>
          <p:nvPr/>
        </p:nvSpPr>
        <p:spPr>
          <a:xfrm>
            <a:off x="5950625" y="3009401"/>
            <a:ext cx="5670565" cy="115416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2060"/>
                </a:solidFill>
                <a:effectLst/>
                <a:uLnTx/>
                <a:uFillTx/>
                <a:latin typeface="Arial Black" panose="020B0604020202020204" pitchFamily="34" charset="0"/>
                <a:ea typeface="+mn-ea"/>
                <a:cs typeface="Arial Black" panose="020B0604020202020204" pitchFamily="34" charset="0"/>
              </a:rPr>
              <a:t>AXL’AIR</a:t>
            </a:r>
          </a:p>
          <a:p>
            <a:r>
              <a:rPr lang="fr-FR" sz="1100" b="1" dirty="0">
                <a:latin typeface="Arial" panose="020B0604020202020204" pitchFamily="34" charset="0"/>
                <a:cs typeface="Arial" panose="020B0604020202020204" pitchFamily="34" charset="0"/>
              </a:rPr>
              <a:t>AXL’AIR est une solution permettant l’amélioration de la QAI des bâtiments grâce à la régulation optimisée des équipements. </a:t>
            </a:r>
          </a:p>
          <a:p>
            <a:pPr marL="171450" lvl="0" indent="-171450">
              <a:buClr>
                <a:srgbClr val="002060"/>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Volvo</a:t>
            </a:r>
          </a:p>
          <a:p>
            <a:pPr marL="171450" lvl="0" indent="-171450">
              <a:buClr>
                <a:srgbClr val="002060"/>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Total</a:t>
            </a:r>
          </a:p>
          <a:p>
            <a:pPr marL="171450" lvl="0" indent="-171450">
              <a:buClr>
                <a:srgbClr val="002060"/>
              </a:buClr>
              <a:buFont typeface="Wingdings" pitchFamily="2" charset="2"/>
              <a:buChar char="§"/>
              <a:defRPr/>
            </a:pPr>
            <a:r>
              <a:rPr lang="fr-FR" sz="1100" dirty="0">
                <a:solidFill>
                  <a:srgbClr val="E7E6E6">
                    <a:lumMod val="25000"/>
                  </a:srgbClr>
                </a:solidFill>
                <a:latin typeface="Arial" panose="020B0604020202020204" pitchFamily="34" charset="0"/>
                <a:cs typeface="Arial" panose="020B0604020202020204" pitchFamily="34" charset="0"/>
              </a:rPr>
              <a:t>Archives de la MEL à Lille</a:t>
            </a:r>
          </a:p>
        </p:txBody>
      </p:sp>
      <p:cxnSp>
        <p:nvCxnSpPr>
          <p:cNvPr id="58" name="Connecteur droit 57">
            <a:extLst>
              <a:ext uri="{FF2B5EF4-FFF2-40B4-BE49-F238E27FC236}">
                <a16:creationId xmlns:a16="http://schemas.microsoft.com/office/drawing/2014/main" id="{4C8C3C87-6BAE-4BED-B25F-98B9CF1CE5E9}"/>
              </a:ext>
            </a:extLst>
          </p:cNvPr>
          <p:cNvCxnSpPr>
            <a:cxnSpLocks/>
          </p:cNvCxnSpPr>
          <p:nvPr/>
        </p:nvCxnSpPr>
        <p:spPr>
          <a:xfrm>
            <a:off x="6079510" y="2699359"/>
            <a:ext cx="4710896" cy="0"/>
          </a:xfrm>
          <a:prstGeom prst="line">
            <a:avLst/>
          </a:prstGeom>
          <a:ln w="254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3" name="Espace réservé du texte 90">
            <a:extLst>
              <a:ext uri="{FF2B5EF4-FFF2-40B4-BE49-F238E27FC236}">
                <a16:creationId xmlns:a16="http://schemas.microsoft.com/office/drawing/2014/main" id="{77F17AE6-C173-4C63-B64E-AF12D9C8F1BE}"/>
              </a:ext>
            </a:extLst>
          </p:cNvPr>
          <p:cNvSpPr txBox="1">
            <a:spLocks/>
          </p:cNvSpPr>
          <p:nvPr/>
        </p:nvSpPr>
        <p:spPr>
          <a:xfrm>
            <a:off x="873918" y="3027950"/>
            <a:ext cx="3434216"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OFFRES &amp; REFERENCES</a:t>
            </a:r>
          </a:p>
        </p:txBody>
      </p:sp>
      <p:grpSp>
        <p:nvGrpSpPr>
          <p:cNvPr id="24" name="Groupe 23">
            <a:extLst>
              <a:ext uri="{FF2B5EF4-FFF2-40B4-BE49-F238E27FC236}">
                <a16:creationId xmlns:a16="http://schemas.microsoft.com/office/drawing/2014/main" id="{46D7D0E2-9F22-4456-BCE2-E1BD87551BF0}"/>
              </a:ext>
            </a:extLst>
          </p:cNvPr>
          <p:cNvGrpSpPr/>
          <p:nvPr/>
        </p:nvGrpSpPr>
        <p:grpSpPr>
          <a:xfrm>
            <a:off x="4456209" y="4840079"/>
            <a:ext cx="1237932" cy="1237932"/>
            <a:chOff x="4456209" y="2965025"/>
            <a:chExt cx="1237932" cy="1237932"/>
          </a:xfrm>
        </p:grpSpPr>
        <p:pic>
          <p:nvPicPr>
            <p:cNvPr id="25" name="Image 24" descr="Une image contenant bâtiment&#10;&#10;Description générée avec un niveau de confiance très élevé">
              <a:extLst>
                <a:ext uri="{FF2B5EF4-FFF2-40B4-BE49-F238E27FC236}">
                  <a16:creationId xmlns:a16="http://schemas.microsoft.com/office/drawing/2014/main" id="{8E3473C7-3387-4E51-8992-16940D0C6A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2606" y="3027950"/>
              <a:ext cx="1105137" cy="1131789"/>
            </a:xfrm>
            <a:prstGeom prst="rect">
              <a:avLst/>
            </a:prstGeom>
          </p:spPr>
        </p:pic>
        <p:sp>
          <p:nvSpPr>
            <p:cNvPr id="26" name="Rectangle 25">
              <a:extLst>
                <a:ext uri="{FF2B5EF4-FFF2-40B4-BE49-F238E27FC236}">
                  <a16:creationId xmlns:a16="http://schemas.microsoft.com/office/drawing/2014/main" id="{631BBCD6-F84C-42B1-A769-9403A551BFBB}"/>
                </a:ext>
              </a:extLst>
            </p:cNvPr>
            <p:cNvSpPr/>
            <p:nvPr/>
          </p:nvSpPr>
          <p:spPr>
            <a:xfrm>
              <a:off x="4456209" y="2965025"/>
              <a:ext cx="1237932" cy="1237932"/>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Rectangle 26">
            <a:extLst>
              <a:ext uri="{FF2B5EF4-FFF2-40B4-BE49-F238E27FC236}">
                <a16:creationId xmlns:a16="http://schemas.microsoft.com/office/drawing/2014/main" id="{DE337A8C-2CAC-4316-96F9-3D6C5A491ED9}"/>
              </a:ext>
            </a:extLst>
          </p:cNvPr>
          <p:cNvSpPr/>
          <p:nvPr/>
        </p:nvSpPr>
        <p:spPr>
          <a:xfrm>
            <a:off x="5950625" y="4881966"/>
            <a:ext cx="5670565" cy="1154162"/>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B0F0"/>
                </a:solidFill>
                <a:effectLst/>
                <a:uLnTx/>
                <a:uFillTx/>
                <a:latin typeface="Arial Black" panose="020B0604020202020204" pitchFamily="34" charset="0"/>
                <a:ea typeface="+mn-ea"/>
                <a:cs typeface="Arial Black" panose="020B0604020202020204" pitchFamily="34" charset="0"/>
              </a:rPr>
              <a:t>BIMPRICE.COM (outil)</a:t>
            </a:r>
          </a:p>
          <a:p>
            <a:r>
              <a:rPr lang="fr-FR" sz="1100" b="1" dirty="0">
                <a:latin typeface="Arial" panose="020B0604020202020204" pitchFamily="34" charset="0"/>
                <a:cs typeface="Arial" panose="020B0604020202020204" pitchFamily="34" charset="0"/>
              </a:rPr>
              <a:t>Une application de chiffrage BIM en instantané</a:t>
            </a:r>
          </a:p>
          <a:p>
            <a:pPr algn="just"/>
            <a:r>
              <a:rPr lang="fr-FR" sz="1100" dirty="0"/>
              <a:t>La plateforme BIMprice.com permet d’obtenir en temps réel les chiffrages et délais de réalisation estimatifs de la maquette BIM ou du scan 3D d’un bâtiment, d’un site industriel ou d’une infrastructure.</a:t>
            </a:r>
          </a:p>
          <a:p>
            <a:endParaRPr lang="fr-FR" sz="11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BF993BF2-5DD3-4E6E-9B03-D78B47458D37}"/>
              </a:ext>
            </a:extLst>
          </p:cNvPr>
          <p:cNvSpPr/>
          <p:nvPr/>
        </p:nvSpPr>
        <p:spPr>
          <a:xfrm>
            <a:off x="5950625" y="1212525"/>
            <a:ext cx="5795259" cy="136960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rgbClr val="002060"/>
                </a:solidFill>
                <a:latin typeface="Arial Black" panose="020B0604020202020204" pitchFamily="34" charset="0"/>
                <a:cs typeface="Arial Black" panose="020B0604020202020204" pitchFamily="34" charset="0"/>
              </a:rPr>
              <a:t>MAP : POUR UNE COMMUNICATION ET UN ENGAGEMENT FORT DES PARTIES PRENANTES AUTOUR DU PROJET</a:t>
            </a:r>
            <a:endParaRPr kumimoji="0" lang="fr-FR" sz="1400" b="1" i="0" u="none" strike="noStrike" kern="1200" cap="none" spc="0" normalizeH="0" baseline="0" noProof="0" dirty="0">
              <a:ln>
                <a:noFill/>
              </a:ln>
              <a:solidFill>
                <a:srgbClr val="002060"/>
              </a:solidFill>
              <a:effectLst/>
              <a:uLnTx/>
              <a:uFillTx/>
              <a:latin typeface="Arial Black" panose="020B0604020202020204" pitchFamily="34" charset="0"/>
              <a:cs typeface="Arial Black"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Accompagner au quotidien nos clients</a:t>
            </a:r>
            <a:r>
              <a:rPr kumimoji="0" lang="fr-FR" sz="1100" b="1"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pour communiquer et coconstruire ensemble leur futur projet</a:t>
            </a:r>
            <a:r>
              <a:rPr kumimoji="0" lang="fr-FR" sz="11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Le</a:t>
            </a:r>
            <a:r>
              <a:rPr kumimoji="0" lang="fr-FR" sz="11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Campus ENGIE de la Garenne Colombes</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Le Futur Quartier</a:t>
            </a:r>
            <a:r>
              <a:rPr kumimoji="0" lang="fr-FR" sz="1100" b="0" i="0" u="none" strike="noStrike" kern="1200" cap="none" spc="0" normalizeH="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 Belvédère de Bordeaux</a:t>
            </a:r>
          </a:p>
          <a:p>
            <a:pPr marL="171450" marR="0" lvl="0" indent="-171450" algn="l" defTabSz="914400" rtl="0" eaLnBrk="1" fontAlgn="auto" latinLnBrk="0" hangingPunct="1">
              <a:lnSpc>
                <a:spcPct val="100000"/>
              </a:lnSpc>
              <a:spcBef>
                <a:spcPts val="0"/>
              </a:spcBef>
              <a:spcAft>
                <a:spcPts val="0"/>
              </a:spcAft>
              <a:buClr>
                <a:srgbClr val="002060"/>
              </a:buClr>
              <a:buSzTx/>
              <a:buFont typeface="Wingdings" pitchFamily="2" charset="2"/>
              <a:buChar char="§"/>
              <a:tabLst/>
              <a:defRPr/>
            </a:pPr>
            <a:r>
              <a:rPr lang="fr-FR" sz="1100" baseline="0" dirty="0">
                <a:solidFill>
                  <a:srgbClr val="E7E6E6">
                    <a:lumMod val="25000"/>
                  </a:srgbClr>
                </a:solidFill>
                <a:latin typeface="Arial" panose="020B0604020202020204" pitchFamily="34" charset="0"/>
                <a:cs typeface="Arial" panose="020B0604020202020204" pitchFamily="34" charset="0"/>
              </a:rPr>
              <a:t>Les Champs</a:t>
            </a:r>
            <a:r>
              <a:rPr lang="fr-FR" sz="1100" dirty="0">
                <a:solidFill>
                  <a:srgbClr val="E7E6E6">
                    <a:lumMod val="25000"/>
                  </a:srgbClr>
                </a:solidFill>
                <a:latin typeface="Arial" panose="020B0604020202020204" pitchFamily="34" charset="0"/>
                <a:cs typeface="Arial" panose="020B0604020202020204" pitchFamily="34" charset="0"/>
              </a:rPr>
              <a:t> Elysées – Futur projet d’aménagement</a:t>
            </a:r>
            <a:endParaRPr kumimoji="0" lang="fr-FR" sz="11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grpSp>
        <p:nvGrpSpPr>
          <p:cNvPr id="29" name="Groupe 28">
            <a:extLst>
              <a:ext uri="{FF2B5EF4-FFF2-40B4-BE49-F238E27FC236}">
                <a16:creationId xmlns:a16="http://schemas.microsoft.com/office/drawing/2014/main" id="{E69EA48A-12FB-467C-B975-1E7E31E339FF}"/>
              </a:ext>
            </a:extLst>
          </p:cNvPr>
          <p:cNvGrpSpPr/>
          <p:nvPr/>
        </p:nvGrpSpPr>
        <p:grpSpPr>
          <a:xfrm>
            <a:off x="4456209" y="1273647"/>
            <a:ext cx="1237932" cy="1237932"/>
            <a:chOff x="4456209" y="1273647"/>
            <a:chExt cx="1237932" cy="1237932"/>
          </a:xfrm>
        </p:grpSpPr>
        <p:grpSp>
          <p:nvGrpSpPr>
            <p:cNvPr id="30" name="Groupe 29">
              <a:extLst>
                <a:ext uri="{FF2B5EF4-FFF2-40B4-BE49-F238E27FC236}">
                  <a16:creationId xmlns:a16="http://schemas.microsoft.com/office/drawing/2014/main" id="{2CF34DF2-5B17-4056-AC28-CE790FDDBB53}"/>
                </a:ext>
              </a:extLst>
            </p:cNvPr>
            <p:cNvGrpSpPr/>
            <p:nvPr/>
          </p:nvGrpSpPr>
          <p:grpSpPr>
            <a:xfrm>
              <a:off x="4456209" y="1273647"/>
              <a:ext cx="1237932" cy="1237932"/>
              <a:chOff x="5085032" y="2657022"/>
              <a:chExt cx="1595052" cy="1595052"/>
            </a:xfrm>
          </p:grpSpPr>
          <p:pic>
            <p:nvPicPr>
              <p:cNvPr id="35" name="Image 34">
                <a:extLst>
                  <a:ext uri="{FF2B5EF4-FFF2-40B4-BE49-F238E27FC236}">
                    <a16:creationId xmlns:a16="http://schemas.microsoft.com/office/drawing/2014/main" id="{258A6094-ACA7-494A-959D-2F0785C973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63958" y="2741441"/>
                <a:ext cx="1437200" cy="1407168"/>
              </a:xfrm>
              <a:prstGeom prst="rect">
                <a:avLst/>
              </a:prstGeom>
            </p:spPr>
          </p:pic>
          <p:sp>
            <p:nvSpPr>
              <p:cNvPr id="36" name="Rectangle 35">
                <a:extLst>
                  <a:ext uri="{FF2B5EF4-FFF2-40B4-BE49-F238E27FC236}">
                    <a16:creationId xmlns:a16="http://schemas.microsoft.com/office/drawing/2014/main" id="{8A416B31-6C2E-4566-9038-193DC1C58BCF}"/>
                  </a:ext>
                </a:extLst>
              </p:cNvPr>
              <p:cNvSpPr/>
              <p:nvPr/>
            </p:nvSpPr>
            <p:spPr>
              <a:xfrm>
                <a:off x="5085032" y="2657022"/>
                <a:ext cx="1595052" cy="1595052"/>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2" name="Image 31" descr="Une image contenant table, ordinateur&#10;&#10;Description générée avec un niveau de confiance très élevé">
              <a:extLst>
                <a:ext uri="{FF2B5EF4-FFF2-40B4-BE49-F238E27FC236}">
                  <a16:creationId xmlns:a16="http://schemas.microsoft.com/office/drawing/2014/main" id="{7F269B90-6EB9-402C-8E8D-4D0DE8D6566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17464" y="1339165"/>
              <a:ext cx="1110280" cy="1092114"/>
            </a:xfrm>
            <a:prstGeom prst="rect">
              <a:avLst/>
            </a:prstGeom>
          </p:spPr>
        </p:pic>
      </p:grpSp>
      <p:pic>
        <p:nvPicPr>
          <p:cNvPr id="2" name="Image 1">
            <a:extLst>
              <a:ext uri="{FF2B5EF4-FFF2-40B4-BE49-F238E27FC236}">
                <a16:creationId xmlns:a16="http://schemas.microsoft.com/office/drawing/2014/main" id="{CCAA2387-3E2D-4A9A-A470-108A8EDD05D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22606" y="3050408"/>
            <a:ext cx="1153034" cy="1092114"/>
          </a:xfrm>
          <a:prstGeom prst="rect">
            <a:avLst/>
          </a:prstGeom>
        </p:spPr>
      </p:pic>
    </p:spTree>
    <p:extLst>
      <p:ext uri="{BB962C8B-B14F-4D97-AF65-F5344CB8AC3E}">
        <p14:creationId xmlns:p14="http://schemas.microsoft.com/office/powerpoint/2010/main" val="3367466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44</a:t>
            </a:fld>
            <a:endParaRPr lang="fr-FR" dirty="0"/>
          </a:p>
        </p:txBody>
      </p:sp>
      <p:sp>
        <p:nvSpPr>
          <p:cNvPr id="29" name="Espace réservé du texte 90">
            <a:extLst>
              <a:ext uri="{FF2B5EF4-FFF2-40B4-BE49-F238E27FC236}">
                <a16:creationId xmlns:a16="http://schemas.microsoft.com/office/drawing/2014/main" id="{F9501E55-4EDC-49ED-AF69-527A814EA5E8}"/>
              </a:ext>
            </a:extLst>
          </p:cNvPr>
          <p:cNvSpPr txBox="1">
            <a:spLocks/>
          </p:cNvSpPr>
          <p:nvPr/>
        </p:nvSpPr>
        <p:spPr>
          <a:xfrm>
            <a:off x="873918" y="2710639"/>
            <a:ext cx="3294088"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pPr>
            <a:r>
              <a:rPr lang="fr-FR" sz="2200" cap="all" dirty="0">
                <a:latin typeface="Arial Black" panose="020B0604020202020204" pitchFamily="34" charset="0"/>
                <a:cs typeface="Arial Black" panose="020B0604020202020204" pitchFamily="34" charset="0"/>
              </a:rPr>
              <a:t>NOS OUTILS</a:t>
            </a:r>
          </a:p>
        </p:txBody>
      </p:sp>
      <p:pic>
        <p:nvPicPr>
          <p:cNvPr id="30" name="Image 25">
            <a:extLst>
              <a:ext uri="{FF2B5EF4-FFF2-40B4-BE49-F238E27FC236}">
                <a16:creationId xmlns:a16="http://schemas.microsoft.com/office/drawing/2014/main" id="{162AF324-8BC2-4865-8AF5-86923EAD2B9F}"/>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4310179" y="438127"/>
            <a:ext cx="209272" cy="59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Image 64">
            <a:extLst>
              <a:ext uri="{FF2B5EF4-FFF2-40B4-BE49-F238E27FC236}">
                <a16:creationId xmlns:a16="http://schemas.microsoft.com/office/drawing/2014/main" id="{434E7FEF-A0B7-4227-B742-1823B0D2FC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14268" y="799969"/>
            <a:ext cx="6403814" cy="3756991"/>
          </a:xfrm>
          <a:prstGeom prst="rect">
            <a:avLst/>
          </a:prstGeom>
        </p:spPr>
      </p:pic>
      <p:grpSp>
        <p:nvGrpSpPr>
          <p:cNvPr id="66" name="Groupe 65">
            <a:extLst>
              <a:ext uri="{FF2B5EF4-FFF2-40B4-BE49-F238E27FC236}">
                <a16:creationId xmlns:a16="http://schemas.microsoft.com/office/drawing/2014/main" id="{3F1A9D09-9873-4BF8-8EDC-804FBAEE289F}"/>
              </a:ext>
            </a:extLst>
          </p:cNvPr>
          <p:cNvGrpSpPr/>
          <p:nvPr/>
        </p:nvGrpSpPr>
        <p:grpSpPr>
          <a:xfrm>
            <a:off x="4914268" y="5018681"/>
            <a:ext cx="6403814" cy="1726359"/>
            <a:chOff x="7749150" y="3600932"/>
            <a:chExt cx="3295401" cy="1753181"/>
          </a:xfrm>
        </p:grpSpPr>
        <p:sp>
          <p:nvSpPr>
            <p:cNvPr id="67" name="Rectangle à coins arrondis 157">
              <a:extLst>
                <a:ext uri="{FF2B5EF4-FFF2-40B4-BE49-F238E27FC236}">
                  <a16:creationId xmlns:a16="http://schemas.microsoft.com/office/drawing/2014/main" id="{A3257807-22AF-492F-A527-A7A22240950B}"/>
                </a:ext>
              </a:extLst>
            </p:cNvPr>
            <p:cNvSpPr/>
            <p:nvPr/>
          </p:nvSpPr>
          <p:spPr>
            <a:xfrm>
              <a:off x="7749150" y="3600932"/>
              <a:ext cx="3295401" cy="1135587"/>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68" name="Espace réservé du texte 2">
              <a:extLst>
                <a:ext uri="{FF2B5EF4-FFF2-40B4-BE49-F238E27FC236}">
                  <a16:creationId xmlns:a16="http://schemas.microsoft.com/office/drawing/2014/main" id="{5BB247C1-BDC0-483F-9643-43993CA267CF}"/>
                </a:ext>
              </a:extLst>
            </p:cNvPr>
            <p:cNvSpPr txBox="1">
              <a:spLocks/>
            </p:cNvSpPr>
            <p:nvPr/>
          </p:nvSpPr>
          <p:spPr>
            <a:xfrm>
              <a:off x="7884065" y="3677777"/>
              <a:ext cx="3025569" cy="1676336"/>
            </a:xfrm>
            <a:prstGeom prst="rect">
              <a:avLst/>
            </a:prstGeom>
          </p:spPr>
          <p:txBody>
            <a:bodyPr vert="horz" lIns="91440" tIns="0" rIns="90000" bIns="14400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rgbClr val="00BCFD"/>
                  </a:solidFill>
                  <a:latin typeface="+mn-lt"/>
                  <a:ea typeface="+mn-ea"/>
                  <a:cs typeface="Arial" panose="020B0604020202020204" pitchFamily="34" charset="0"/>
                </a:defRPr>
              </a:lvl1pPr>
              <a:lvl2pPr marL="252000" indent="-180000" algn="l" defTabSz="914400" rtl="0" eaLnBrk="1" latinLnBrk="0" hangingPunct="1">
                <a:lnSpc>
                  <a:spcPct val="100000"/>
                </a:lnSpc>
                <a:spcBef>
                  <a:spcPts val="500"/>
                </a:spcBef>
                <a:buFontTx/>
                <a:buBlip>
                  <a:blip r:embed="rId4"/>
                </a:buBlip>
                <a:defRPr sz="1200" kern="1200">
                  <a:solidFill>
                    <a:schemeClr val="tx1"/>
                  </a:solidFill>
                  <a:latin typeface="+mn-lt"/>
                  <a:ea typeface="+mn-ea"/>
                  <a:cs typeface="Arial" panose="020B0604020202020204" pitchFamily="34" charset="0"/>
                </a:defRPr>
              </a:lvl2pPr>
              <a:lvl3pPr marL="432000" indent="-108000" algn="l" defTabSz="914400" rtl="0" eaLnBrk="1" latinLnBrk="0" hangingPunct="1">
                <a:lnSpc>
                  <a:spcPct val="100000"/>
                </a:lnSpc>
                <a:spcBef>
                  <a:spcPts val="500"/>
                </a:spcBef>
                <a:buFontTx/>
                <a:buBlip>
                  <a:blip r:embed="rId5"/>
                </a:buBlip>
                <a:defRPr sz="1100" kern="1200">
                  <a:solidFill>
                    <a:schemeClr val="tx1"/>
                  </a:solidFill>
                  <a:latin typeface="+mn-lt"/>
                  <a:ea typeface="+mn-ea"/>
                  <a:cs typeface="Arial" panose="020B0604020202020204" pitchFamily="34" charset="0"/>
                </a:defRPr>
              </a:lvl3pPr>
              <a:lvl4pPr marL="540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4pPr>
              <a:lvl5pPr marL="684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1000"/>
                </a:spcBef>
              </a:pPr>
              <a:r>
                <a:rPr lang="fr-FR" sz="3200" b="1" dirty="0">
                  <a:solidFill>
                    <a:schemeClr val="bg1"/>
                  </a:solidFill>
                  <a:latin typeface="Arial" panose="020B0604020202020204" pitchFamily="34" charset="0"/>
                </a:rPr>
                <a:t>1€/m² </a:t>
              </a:r>
              <a:r>
                <a:rPr lang="fr-FR" dirty="0">
                  <a:solidFill>
                    <a:schemeClr val="bg1"/>
                  </a:solidFill>
                  <a:latin typeface="Arial" panose="020B0604020202020204" pitchFamily="34" charset="0"/>
                </a:rPr>
                <a:t>en moyenne, </a:t>
              </a:r>
            </a:p>
            <a:p>
              <a:pPr algn="ctr">
                <a:spcBef>
                  <a:spcPts val="1000"/>
                </a:spcBef>
              </a:pPr>
              <a:r>
                <a:rPr lang="fr-FR" dirty="0">
                  <a:solidFill>
                    <a:schemeClr val="bg1"/>
                  </a:solidFill>
                  <a:latin typeface="Arial" panose="020B0604020202020204" pitchFamily="34" charset="0"/>
                </a:rPr>
                <a:t>chiffrez le BIM en 5 minutes sur </a:t>
              </a:r>
              <a:r>
                <a:rPr lang="fr-FR" b="1" u="sng" dirty="0">
                  <a:solidFill>
                    <a:schemeClr val="bg1"/>
                  </a:solidFill>
                  <a:hlinkClick r:id="rId6">
                    <a:extLst>
                      <a:ext uri="{A12FA001-AC4F-418D-AE19-62706E023703}">
                        <ahyp:hlinkClr xmlns:ahyp="http://schemas.microsoft.com/office/drawing/2018/hyperlinkcolor" xmlns="" val="tx"/>
                      </a:ext>
                    </a:extLst>
                  </a:hlinkClick>
                </a:rPr>
                <a:t>www.bimprice.com</a:t>
              </a:r>
              <a:endParaRPr lang="fr-FR" b="1" dirty="0">
                <a:solidFill>
                  <a:schemeClr val="bg1"/>
                </a:solidFill>
              </a:endParaRPr>
            </a:p>
          </p:txBody>
        </p:sp>
      </p:grpSp>
      <p:sp>
        <p:nvSpPr>
          <p:cNvPr id="69" name="Espace réservé du texte 2">
            <a:extLst>
              <a:ext uri="{FF2B5EF4-FFF2-40B4-BE49-F238E27FC236}">
                <a16:creationId xmlns:a16="http://schemas.microsoft.com/office/drawing/2014/main" id="{0AFB8E23-4D74-4CEE-AD98-3A21AA726F91}"/>
              </a:ext>
            </a:extLst>
          </p:cNvPr>
          <p:cNvSpPr txBox="1">
            <a:spLocks/>
          </p:cNvSpPr>
          <p:nvPr/>
        </p:nvSpPr>
        <p:spPr>
          <a:xfrm>
            <a:off x="873919" y="3063533"/>
            <a:ext cx="2779268" cy="382477"/>
          </a:xfrm>
          <a:prstGeom prst="rect">
            <a:avLst/>
          </a:prstGeom>
        </p:spPr>
        <p:txBody>
          <a:bodyPr vert="horz" lIns="91440" tIns="0" rIns="90000" bIns="14400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rgbClr val="00BCFD"/>
                </a:solidFill>
                <a:latin typeface="+mn-lt"/>
                <a:ea typeface="+mn-ea"/>
                <a:cs typeface="Arial" panose="020B0604020202020204" pitchFamily="34" charset="0"/>
              </a:defRPr>
            </a:lvl1pPr>
            <a:lvl2pPr marL="252000" indent="-180000" algn="l" defTabSz="914400" rtl="0" eaLnBrk="1" latinLnBrk="0" hangingPunct="1">
              <a:lnSpc>
                <a:spcPct val="100000"/>
              </a:lnSpc>
              <a:spcBef>
                <a:spcPts val="500"/>
              </a:spcBef>
              <a:buFontTx/>
              <a:buBlip>
                <a:blip r:embed="rId4"/>
              </a:buBlip>
              <a:defRPr sz="1200" kern="1200">
                <a:solidFill>
                  <a:schemeClr val="tx1"/>
                </a:solidFill>
                <a:latin typeface="+mn-lt"/>
                <a:ea typeface="+mn-ea"/>
                <a:cs typeface="Arial" panose="020B0604020202020204" pitchFamily="34" charset="0"/>
              </a:defRPr>
            </a:lvl2pPr>
            <a:lvl3pPr marL="432000" indent="-108000" algn="l" defTabSz="914400" rtl="0" eaLnBrk="1" latinLnBrk="0" hangingPunct="1">
              <a:lnSpc>
                <a:spcPct val="100000"/>
              </a:lnSpc>
              <a:spcBef>
                <a:spcPts val="500"/>
              </a:spcBef>
              <a:buFontTx/>
              <a:buBlip>
                <a:blip r:embed="rId5"/>
              </a:buBlip>
              <a:defRPr sz="1100" kern="1200">
                <a:solidFill>
                  <a:schemeClr val="tx1"/>
                </a:solidFill>
                <a:latin typeface="+mn-lt"/>
                <a:ea typeface="+mn-ea"/>
                <a:cs typeface="Arial" panose="020B0604020202020204" pitchFamily="34" charset="0"/>
              </a:defRPr>
            </a:lvl3pPr>
            <a:lvl4pPr marL="540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4pPr>
            <a:lvl5pPr marL="684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En toute autonomie avec l’outil Bimprice.com</a:t>
            </a:r>
          </a:p>
        </p:txBody>
      </p:sp>
    </p:spTree>
    <p:extLst>
      <p:ext uri="{BB962C8B-B14F-4D97-AF65-F5344CB8AC3E}">
        <p14:creationId xmlns:p14="http://schemas.microsoft.com/office/powerpoint/2010/main" val="2555002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45</a:t>
            </a:fld>
            <a:endParaRPr lang="fr-FR" dirty="0"/>
          </a:p>
        </p:txBody>
      </p:sp>
      <p:sp>
        <p:nvSpPr>
          <p:cNvPr id="29" name="Espace réservé du texte 90">
            <a:extLst>
              <a:ext uri="{FF2B5EF4-FFF2-40B4-BE49-F238E27FC236}">
                <a16:creationId xmlns:a16="http://schemas.microsoft.com/office/drawing/2014/main" id="{F9501E55-4EDC-49ED-AF69-527A814EA5E8}"/>
              </a:ext>
            </a:extLst>
          </p:cNvPr>
          <p:cNvSpPr txBox="1">
            <a:spLocks/>
          </p:cNvSpPr>
          <p:nvPr/>
        </p:nvSpPr>
        <p:spPr>
          <a:xfrm>
            <a:off x="873918" y="3093876"/>
            <a:ext cx="3294088" cy="670248"/>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pPr>
            <a:r>
              <a:rPr lang="fr-FR" sz="2200" cap="all" dirty="0">
                <a:latin typeface="Arial Black" panose="020B0604020202020204" pitchFamily="34" charset="0"/>
                <a:cs typeface="Arial Black" panose="020B0604020202020204" pitchFamily="34" charset="0"/>
              </a:rPr>
              <a:t>NOS RECOMPENSES</a:t>
            </a:r>
          </a:p>
        </p:txBody>
      </p:sp>
      <p:pic>
        <p:nvPicPr>
          <p:cNvPr id="30" name="Image 25">
            <a:extLst>
              <a:ext uri="{FF2B5EF4-FFF2-40B4-BE49-F238E27FC236}">
                <a16:creationId xmlns:a16="http://schemas.microsoft.com/office/drawing/2014/main" id="{162AF324-8BC2-4865-8AF5-86923EAD2B9F}"/>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4310179" y="438127"/>
            <a:ext cx="209272" cy="59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e 44">
            <a:extLst>
              <a:ext uri="{FF2B5EF4-FFF2-40B4-BE49-F238E27FC236}">
                <a16:creationId xmlns:a16="http://schemas.microsoft.com/office/drawing/2014/main" id="{3594DD96-A0CE-4E8F-B260-3BFFAE833CFB}"/>
              </a:ext>
            </a:extLst>
          </p:cNvPr>
          <p:cNvGrpSpPr/>
          <p:nvPr/>
        </p:nvGrpSpPr>
        <p:grpSpPr>
          <a:xfrm>
            <a:off x="7523768" y="1133206"/>
            <a:ext cx="1805713" cy="835834"/>
            <a:chOff x="3028469" y="1837537"/>
            <a:chExt cx="1805713" cy="835834"/>
          </a:xfrm>
        </p:grpSpPr>
        <p:pic>
          <p:nvPicPr>
            <p:cNvPr id="46" name="Image 45">
              <a:extLst>
                <a:ext uri="{FF2B5EF4-FFF2-40B4-BE49-F238E27FC236}">
                  <a16:creationId xmlns:a16="http://schemas.microsoft.com/office/drawing/2014/main" id="{1520899B-DE3C-43A0-8861-7C2B07592E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28469" y="1837537"/>
              <a:ext cx="1560678" cy="621509"/>
            </a:xfrm>
            <a:prstGeom prst="rect">
              <a:avLst/>
            </a:prstGeom>
          </p:spPr>
        </p:pic>
        <p:sp>
          <p:nvSpPr>
            <p:cNvPr id="47" name="ZoneTexte 46">
              <a:extLst>
                <a:ext uri="{FF2B5EF4-FFF2-40B4-BE49-F238E27FC236}">
                  <a16:creationId xmlns:a16="http://schemas.microsoft.com/office/drawing/2014/main" id="{9082CBAB-7509-40B6-9E2A-F435BEE8A523}"/>
                </a:ext>
              </a:extLst>
            </p:cNvPr>
            <p:cNvSpPr txBox="1"/>
            <p:nvPr/>
          </p:nvSpPr>
          <p:spPr>
            <a:xfrm>
              <a:off x="3076820" y="2427150"/>
              <a:ext cx="1757362" cy="246221"/>
            </a:xfrm>
            <a:prstGeom prst="rect">
              <a:avLst/>
            </a:prstGeom>
            <a:noFill/>
          </p:spPr>
          <p:txBody>
            <a:bodyPr wrap="square" rtlCol="0">
              <a:spAutoFit/>
            </a:bodyPr>
            <a:lstStyle/>
            <a:p>
              <a:pPr algn="ctr"/>
              <a:r>
                <a:rPr lang="fr-FR" sz="1000" dirty="0">
                  <a:solidFill>
                    <a:srgbClr val="CAB342"/>
                  </a:solidFill>
                </a:rPr>
                <a:t>Campus Thalès (78)</a:t>
              </a:r>
            </a:p>
          </p:txBody>
        </p:sp>
      </p:grpSp>
      <p:grpSp>
        <p:nvGrpSpPr>
          <p:cNvPr id="48" name="Groupe 47">
            <a:extLst>
              <a:ext uri="{FF2B5EF4-FFF2-40B4-BE49-F238E27FC236}">
                <a16:creationId xmlns:a16="http://schemas.microsoft.com/office/drawing/2014/main" id="{47DCF0F5-67B2-4488-9F73-306B45CDC57D}"/>
              </a:ext>
            </a:extLst>
          </p:cNvPr>
          <p:cNvGrpSpPr/>
          <p:nvPr/>
        </p:nvGrpSpPr>
        <p:grpSpPr>
          <a:xfrm>
            <a:off x="5742979" y="2331558"/>
            <a:ext cx="2768475" cy="1014253"/>
            <a:chOff x="2431583" y="2875809"/>
            <a:chExt cx="2768475" cy="1014253"/>
          </a:xfrm>
        </p:grpSpPr>
        <p:grpSp>
          <p:nvGrpSpPr>
            <p:cNvPr id="49" name="Groupe 48">
              <a:extLst>
                <a:ext uri="{FF2B5EF4-FFF2-40B4-BE49-F238E27FC236}">
                  <a16:creationId xmlns:a16="http://schemas.microsoft.com/office/drawing/2014/main" id="{AEAA37EE-5B85-4F0E-B910-EF61951C3F1F}"/>
                </a:ext>
              </a:extLst>
            </p:cNvPr>
            <p:cNvGrpSpPr/>
            <p:nvPr/>
          </p:nvGrpSpPr>
          <p:grpSpPr>
            <a:xfrm>
              <a:off x="3028469" y="2875809"/>
              <a:ext cx="1941050" cy="721941"/>
              <a:chOff x="3028469" y="2875809"/>
              <a:chExt cx="1941050" cy="721941"/>
            </a:xfrm>
          </p:grpSpPr>
          <p:pic>
            <p:nvPicPr>
              <p:cNvPr id="51" name="Image 50">
                <a:extLst>
                  <a:ext uri="{FF2B5EF4-FFF2-40B4-BE49-F238E27FC236}">
                    <a16:creationId xmlns:a16="http://schemas.microsoft.com/office/drawing/2014/main" id="{F6C3EF27-D9E9-46C7-893B-7231058C05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8469" y="2875809"/>
                <a:ext cx="1048083" cy="621509"/>
              </a:xfrm>
              <a:prstGeom prst="rect">
                <a:avLst/>
              </a:prstGeom>
            </p:spPr>
          </p:pic>
          <p:sp>
            <p:nvSpPr>
              <p:cNvPr id="52" name="ZoneTexte 51">
                <a:extLst>
                  <a:ext uri="{FF2B5EF4-FFF2-40B4-BE49-F238E27FC236}">
                    <a16:creationId xmlns:a16="http://schemas.microsoft.com/office/drawing/2014/main" id="{312840E0-6B88-49C8-84E9-2A58B490A5D3}"/>
                  </a:ext>
                </a:extLst>
              </p:cNvPr>
              <p:cNvSpPr txBox="1"/>
              <p:nvPr/>
            </p:nvSpPr>
            <p:spPr>
              <a:xfrm>
                <a:off x="3997246" y="3228418"/>
                <a:ext cx="972273" cy="369332"/>
              </a:xfrm>
              <a:prstGeom prst="rect">
                <a:avLst/>
              </a:prstGeom>
              <a:noFill/>
            </p:spPr>
            <p:txBody>
              <a:bodyPr wrap="square" rtlCol="0">
                <a:spAutoFit/>
              </a:bodyPr>
              <a:lstStyle/>
              <a:p>
                <a:r>
                  <a:rPr lang="fr-FR" dirty="0">
                    <a:solidFill>
                      <a:srgbClr val="4C4C4C"/>
                    </a:solidFill>
                    <a:latin typeface="Times New Roman" panose="02020603050405020304" pitchFamily="18" charset="0"/>
                    <a:cs typeface="Times New Roman" panose="02020603050405020304" pitchFamily="18" charset="0"/>
                  </a:rPr>
                  <a:t>2017</a:t>
                </a:r>
              </a:p>
            </p:txBody>
          </p:sp>
        </p:grpSp>
        <p:sp>
          <p:nvSpPr>
            <p:cNvPr id="50" name="ZoneTexte 49">
              <a:extLst>
                <a:ext uri="{FF2B5EF4-FFF2-40B4-BE49-F238E27FC236}">
                  <a16:creationId xmlns:a16="http://schemas.microsoft.com/office/drawing/2014/main" id="{6A65AAD7-900F-4712-A066-5EFC026A2611}"/>
                </a:ext>
              </a:extLst>
            </p:cNvPr>
            <p:cNvSpPr txBox="1"/>
            <p:nvPr/>
          </p:nvSpPr>
          <p:spPr>
            <a:xfrm>
              <a:off x="2431583" y="3489952"/>
              <a:ext cx="2768475" cy="400110"/>
            </a:xfrm>
            <a:prstGeom prst="rect">
              <a:avLst/>
            </a:prstGeom>
            <a:noFill/>
          </p:spPr>
          <p:txBody>
            <a:bodyPr wrap="square" rtlCol="0">
              <a:spAutoFit/>
            </a:bodyPr>
            <a:lstStyle/>
            <a:p>
              <a:pPr algn="ctr"/>
              <a:r>
                <a:rPr lang="fr-FR" sz="1000" dirty="0">
                  <a:solidFill>
                    <a:srgbClr val="4E4E4E"/>
                  </a:solidFill>
                </a:rPr>
                <a:t>Tour Saint Gobain (75)</a:t>
              </a:r>
            </a:p>
            <a:p>
              <a:pPr algn="ctr"/>
              <a:r>
                <a:rPr lang="fr-FR" sz="1000" dirty="0">
                  <a:solidFill>
                    <a:srgbClr val="4E4E4E"/>
                  </a:solidFill>
                </a:rPr>
                <a:t>Gare de Nîmes (30)</a:t>
              </a:r>
            </a:p>
          </p:txBody>
        </p:sp>
      </p:grpSp>
      <p:grpSp>
        <p:nvGrpSpPr>
          <p:cNvPr id="53" name="Groupe 52">
            <a:extLst>
              <a:ext uri="{FF2B5EF4-FFF2-40B4-BE49-F238E27FC236}">
                <a16:creationId xmlns:a16="http://schemas.microsoft.com/office/drawing/2014/main" id="{BFC9739C-6F41-4D4A-9C46-15A9C7EB495E}"/>
              </a:ext>
            </a:extLst>
          </p:cNvPr>
          <p:cNvGrpSpPr/>
          <p:nvPr/>
        </p:nvGrpSpPr>
        <p:grpSpPr>
          <a:xfrm>
            <a:off x="7830277" y="2268889"/>
            <a:ext cx="2768475" cy="1322029"/>
            <a:chOff x="2431583" y="2875809"/>
            <a:chExt cx="2768475" cy="1322029"/>
          </a:xfrm>
        </p:grpSpPr>
        <p:grpSp>
          <p:nvGrpSpPr>
            <p:cNvPr id="54" name="Groupe 53">
              <a:extLst>
                <a:ext uri="{FF2B5EF4-FFF2-40B4-BE49-F238E27FC236}">
                  <a16:creationId xmlns:a16="http://schemas.microsoft.com/office/drawing/2014/main" id="{51A43058-7E46-470F-A05C-87E453459AFD}"/>
                </a:ext>
              </a:extLst>
            </p:cNvPr>
            <p:cNvGrpSpPr/>
            <p:nvPr/>
          </p:nvGrpSpPr>
          <p:grpSpPr>
            <a:xfrm>
              <a:off x="3028469" y="2875809"/>
              <a:ext cx="1941050" cy="721941"/>
              <a:chOff x="3028469" y="2875809"/>
              <a:chExt cx="1941050" cy="721941"/>
            </a:xfrm>
          </p:grpSpPr>
          <p:pic>
            <p:nvPicPr>
              <p:cNvPr id="56" name="Image 55">
                <a:extLst>
                  <a:ext uri="{FF2B5EF4-FFF2-40B4-BE49-F238E27FC236}">
                    <a16:creationId xmlns:a16="http://schemas.microsoft.com/office/drawing/2014/main" id="{E568D096-B948-4A6D-819A-889F59096E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8469" y="2875809"/>
                <a:ext cx="1048083" cy="621509"/>
              </a:xfrm>
              <a:prstGeom prst="rect">
                <a:avLst/>
              </a:prstGeom>
            </p:spPr>
          </p:pic>
          <p:sp>
            <p:nvSpPr>
              <p:cNvPr id="57" name="ZoneTexte 56">
                <a:extLst>
                  <a:ext uri="{FF2B5EF4-FFF2-40B4-BE49-F238E27FC236}">
                    <a16:creationId xmlns:a16="http://schemas.microsoft.com/office/drawing/2014/main" id="{18A9C36F-CD87-4E62-8FD8-86287479912C}"/>
                  </a:ext>
                </a:extLst>
              </p:cNvPr>
              <p:cNvSpPr txBox="1"/>
              <p:nvPr/>
            </p:nvSpPr>
            <p:spPr>
              <a:xfrm>
                <a:off x="3997246" y="3228418"/>
                <a:ext cx="972273" cy="369332"/>
              </a:xfrm>
              <a:prstGeom prst="rect">
                <a:avLst/>
              </a:prstGeom>
              <a:noFill/>
            </p:spPr>
            <p:txBody>
              <a:bodyPr wrap="square" rtlCol="0">
                <a:spAutoFit/>
              </a:bodyPr>
              <a:lstStyle/>
              <a:p>
                <a:r>
                  <a:rPr lang="fr-FR" dirty="0">
                    <a:solidFill>
                      <a:srgbClr val="4C4C4C"/>
                    </a:solidFill>
                    <a:latin typeface="Times New Roman" panose="02020603050405020304" pitchFamily="18" charset="0"/>
                    <a:cs typeface="Times New Roman" panose="02020603050405020304" pitchFamily="18" charset="0"/>
                  </a:rPr>
                  <a:t>2019</a:t>
                </a:r>
              </a:p>
            </p:txBody>
          </p:sp>
        </p:grpSp>
        <p:sp>
          <p:nvSpPr>
            <p:cNvPr id="55" name="ZoneTexte 54">
              <a:extLst>
                <a:ext uri="{FF2B5EF4-FFF2-40B4-BE49-F238E27FC236}">
                  <a16:creationId xmlns:a16="http://schemas.microsoft.com/office/drawing/2014/main" id="{4B247A4B-0D2D-4C44-A218-29E0D42945E1}"/>
                </a:ext>
              </a:extLst>
            </p:cNvPr>
            <p:cNvSpPr txBox="1"/>
            <p:nvPr/>
          </p:nvSpPr>
          <p:spPr>
            <a:xfrm>
              <a:off x="2431583" y="3489952"/>
              <a:ext cx="2768475" cy="707886"/>
            </a:xfrm>
            <a:prstGeom prst="rect">
              <a:avLst/>
            </a:prstGeom>
            <a:noFill/>
          </p:spPr>
          <p:txBody>
            <a:bodyPr wrap="square" rtlCol="0">
              <a:spAutoFit/>
            </a:bodyPr>
            <a:lstStyle/>
            <a:p>
              <a:pPr algn="ctr"/>
              <a:r>
                <a:rPr lang="fr-FR" sz="1000" dirty="0">
                  <a:solidFill>
                    <a:srgbClr val="4E4E4E"/>
                  </a:solidFill>
                </a:rPr>
                <a:t>Maison de l’Ordre des Avocats (75)</a:t>
              </a:r>
            </a:p>
            <a:p>
              <a:pPr algn="ctr"/>
              <a:r>
                <a:rPr lang="fr-FR" sz="1000" dirty="0">
                  <a:solidFill>
                    <a:srgbClr val="4E4E4E"/>
                  </a:solidFill>
                </a:rPr>
                <a:t>Offre </a:t>
              </a:r>
              <a:r>
                <a:rPr lang="fr-FR" sz="1000" dirty="0" err="1">
                  <a:solidFill>
                    <a:srgbClr val="4E4E4E"/>
                  </a:solidFill>
                </a:rPr>
                <a:t>FlexiBIM</a:t>
              </a:r>
              <a:endParaRPr lang="fr-FR" sz="1000" dirty="0">
                <a:solidFill>
                  <a:srgbClr val="4E4E4E"/>
                </a:solidFill>
              </a:endParaRPr>
            </a:p>
            <a:p>
              <a:pPr algn="ctr"/>
              <a:r>
                <a:rPr lang="fr-FR" sz="1000" dirty="0">
                  <a:solidFill>
                    <a:srgbClr val="4E4E4E"/>
                  </a:solidFill>
                </a:rPr>
                <a:t>Siège Hérault Habitat (34)</a:t>
              </a:r>
            </a:p>
            <a:p>
              <a:pPr algn="ctr"/>
              <a:endParaRPr lang="fr-FR" sz="1000" dirty="0">
                <a:solidFill>
                  <a:srgbClr val="4E4E4E"/>
                </a:solidFill>
              </a:endParaRPr>
            </a:p>
          </p:txBody>
        </p:sp>
      </p:grpSp>
      <p:grpSp>
        <p:nvGrpSpPr>
          <p:cNvPr id="58" name="Groupe 57">
            <a:extLst>
              <a:ext uri="{FF2B5EF4-FFF2-40B4-BE49-F238E27FC236}">
                <a16:creationId xmlns:a16="http://schemas.microsoft.com/office/drawing/2014/main" id="{A6B83301-8CED-480E-9880-AFA31D0F6730}"/>
              </a:ext>
            </a:extLst>
          </p:cNvPr>
          <p:cNvGrpSpPr/>
          <p:nvPr/>
        </p:nvGrpSpPr>
        <p:grpSpPr>
          <a:xfrm>
            <a:off x="8843242" y="1090773"/>
            <a:ext cx="2768475" cy="860364"/>
            <a:chOff x="2431583" y="2875809"/>
            <a:chExt cx="2768475" cy="860364"/>
          </a:xfrm>
        </p:grpSpPr>
        <p:grpSp>
          <p:nvGrpSpPr>
            <p:cNvPr id="59" name="Groupe 58">
              <a:extLst>
                <a:ext uri="{FF2B5EF4-FFF2-40B4-BE49-F238E27FC236}">
                  <a16:creationId xmlns:a16="http://schemas.microsoft.com/office/drawing/2014/main" id="{16DD7319-FF8F-4C96-9D7D-547ACC61CFDC}"/>
                </a:ext>
              </a:extLst>
            </p:cNvPr>
            <p:cNvGrpSpPr/>
            <p:nvPr/>
          </p:nvGrpSpPr>
          <p:grpSpPr>
            <a:xfrm>
              <a:off x="3028469" y="2875809"/>
              <a:ext cx="1941050" cy="721941"/>
              <a:chOff x="3028469" y="2875809"/>
              <a:chExt cx="1941050" cy="721941"/>
            </a:xfrm>
          </p:grpSpPr>
          <p:pic>
            <p:nvPicPr>
              <p:cNvPr id="61" name="Image 60">
                <a:extLst>
                  <a:ext uri="{FF2B5EF4-FFF2-40B4-BE49-F238E27FC236}">
                    <a16:creationId xmlns:a16="http://schemas.microsoft.com/office/drawing/2014/main" id="{6EA0CD36-D9A5-4E7C-B533-501A27DF23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8469" y="2875809"/>
                <a:ext cx="1048083" cy="621509"/>
              </a:xfrm>
              <a:prstGeom prst="rect">
                <a:avLst/>
              </a:prstGeom>
            </p:spPr>
          </p:pic>
          <p:sp>
            <p:nvSpPr>
              <p:cNvPr id="62" name="ZoneTexte 61">
                <a:extLst>
                  <a:ext uri="{FF2B5EF4-FFF2-40B4-BE49-F238E27FC236}">
                    <a16:creationId xmlns:a16="http://schemas.microsoft.com/office/drawing/2014/main" id="{40442256-1078-4EA4-92B0-530A3D578330}"/>
                  </a:ext>
                </a:extLst>
              </p:cNvPr>
              <p:cNvSpPr txBox="1"/>
              <p:nvPr/>
            </p:nvSpPr>
            <p:spPr>
              <a:xfrm>
                <a:off x="3997246" y="3228418"/>
                <a:ext cx="972273" cy="369332"/>
              </a:xfrm>
              <a:prstGeom prst="rect">
                <a:avLst/>
              </a:prstGeom>
              <a:noFill/>
            </p:spPr>
            <p:txBody>
              <a:bodyPr wrap="square" rtlCol="0">
                <a:spAutoFit/>
              </a:bodyPr>
              <a:lstStyle/>
              <a:p>
                <a:r>
                  <a:rPr lang="fr-FR" dirty="0">
                    <a:solidFill>
                      <a:srgbClr val="4C4C4C"/>
                    </a:solidFill>
                    <a:latin typeface="Times New Roman" panose="02020603050405020304" pitchFamily="18" charset="0"/>
                    <a:cs typeface="Times New Roman" panose="02020603050405020304" pitchFamily="18" charset="0"/>
                  </a:rPr>
                  <a:t>2016</a:t>
                </a:r>
              </a:p>
            </p:txBody>
          </p:sp>
        </p:grpSp>
        <p:sp>
          <p:nvSpPr>
            <p:cNvPr id="60" name="ZoneTexte 59">
              <a:extLst>
                <a:ext uri="{FF2B5EF4-FFF2-40B4-BE49-F238E27FC236}">
                  <a16:creationId xmlns:a16="http://schemas.microsoft.com/office/drawing/2014/main" id="{24C99395-49B4-4931-A4AC-16AA5E8B50EB}"/>
                </a:ext>
              </a:extLst>
            </p:cNvPr>
            <p:cNvSpPr txBox="1"/>
            <p:nvPr/>
          </p:nvSpPr>
          <p:spPr>
            <a:xfrm>
              <a:off x="2431583" y="3489952"/>
              <a:ext cx="2768475" cy="246221"/>
            </a:xfrm>
            <a:prstGeom prst="rect">
              <a:avLst/>
            </a:prstGeom>
            <a:noFill/>
          </p:spPr>
          <p:txBody>
            <a:bodyPr wrap="square" rtlCol="0">
              <a:spAutoFit/>
            </a:bodyPr>
            <a:lstStyle/>
            <a:p>
              <a:pPr algn="ctr"/>
              <a:r>
                <a:rPr lang="fr-FR" sz="1000" dirty="0">
                  <a:solidFill>
                    <a:srgbClr val="4E4E4E"/>
                  </a:solidFill>
                </a:rPr>
                <a:t>Hôpital Edouard Herriot (69)</a:t>
              </a:r>
            </a:p>
          </p:txBody>
        </p:sp>
      </p:grpSp>
      <p:grpSp>
        <p:nvGrpSpPr>
          <p:cNvPr id="63" name="Groupe 62">
            <a:extLst>
              <a:ext uri="{FF2B5EF4-FFF2-40B4-BE49-F238E27FC236}">
                <a16:creationId xmlns:a16="http://schemas.microsoft.com/office/drawing/2014/main" id="{58DFC537-ADA3-4368-873D-2F7C2D0A2571}"/>
              </a:ext>
            </a:extLst>
          </p:cNvPr>
          <p:cNvGrpSpPr/>
          <p:nvPr/>
        </p:nvGrpSpPr>
        <p:grpSpPr>
          <a:xfrm>
            <a:off x="4959021" y="1120941"/>
            <a:ext cx="2768475" cy="860364"/>
            <a:chOff x="2431583" y="2875809"/>
            <a:chExt cx="2768475" cy="860364"/>
          </a:xfrm>
        </p:grpSpPr>
        <p:grpSp>
          <p:nvGrpSpPr>
            <p:cNvPr id="64" name="Groupe 63">
              <a:extLst>
                <a:ext uri="{FF2B5EF4-FFF2-40B4-BE49-F238E27FC236}">
                  <a16:creationId xmlns:a16="http://schemas.microsoft.com/office/drawing/2014/main" id="{E2F97FAF-AB5A-4791-8D48-F950C2823251}"/>
                </a:ext>
              </a:extLst>
            </p:cNvPr>
            <p:cNvGrpSpPr/>
            <p:nvPr/>
          </p:nvGrpSpPr>
          <p:grpSpPr>
            <a:xfrm>
              <a:off x="3028469" y="2875809"/>
              <a:ext cx="1941050" cy="721941"/>
              <a:chOff x="3028469" y="2875809"/>
              <a:chExt cx="1941050" cy="721941"/>
            </a:xfrm>
          </p:grpSpPr>
          <p:pic>
            <p:nvPicPr>
              <p:cNvPr id="87" name="Image 86">
                <a:extLst>
                  <a:ext uri="{FF2B5EF4-FFF2-40B4-BE49-F238E27FC236}">
                    <a16:creationId xmlns:a16="http://schemas.microsoft.com/office/drawing/2014/main" id="{8F6D511D-E5C4-44AD-98B5-A31E385E4D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8469" y="2875809"/>
                <a:ext cx="1048083" cy="621509"/>
              </a:xfrm>
              <a:prstGeom prst="rect">
                <a:avLst/>
              </a:prstGeom>
            </p:spPr>
          </p:pic>
          <p:sp>
            <p:nvSpPr>
              <p:cNvPr id="88" name="ZoneTexte 87">
                <a:extLst>
                  <a:ext uri="{FF2B5EF4-FFF2-40B4-BE49-F238E27FC236}">
                    <a16:creationId xmlns:a16="http://schemas.microsoft.com/office/drawing/2014/main" id="{DFEF9DE7-B06C-49BA-BB55-1F3C1D8ED1D3}"/>
                  </a:ext>
                </a:extLst>
              </p:cNvPr>
              <p:cNvSpPr txBox="1"/>
              <p:nvPr/>
            </p:nvSpPr>
            <p:spPr>
              <a:xfrm>
                <a:off x="3997246" y="3228418"/>
                <a:ext cx="972273" cy="369332"/>
              </a:xfrm>
              <a:prstGeom prst="rect">
                <a:avLst/>
              </a:prstGeom>
              <a:noFill/>
            </p:spPr>
            <p:txBody>
              <a:bodyPr wrap="square" rtlCol="0">
                <a:spAutoFit/>
              </a:bodyPr>
              <a:lstStyle/>
              <a:p>
                <a:r>
                  <a:rPr lang="fr-FR" dirty="0">
                    <a:solidFill>
                      <a:srgbClr val="4C4C4C"/>
                    </a:solidFill>
                    <a:latin typeface="Times New Roman" panose="02020603050405020304" pitchFamily="18" charset="0"/>
                    <a:cs typeface="Times New Roman" panose="02020603050405020304" pitchFamily="18" charset="0"/>
                  </a:rPr>
                  <a:t>2015</a:t>
                </a:r>
              </a:p>
            </p:txBody>
          </p:sp>
        </p:grpSp>
        <p:sp>
          <p:nvSpPr>
            <p:cNvPr id="86" name="ZoneTexte 85">
              <a:extLst>
                <a:ext uri="{FF2B5EF4-FFF2-40B4-BE49-F238E27FC236}">
                  <a16:creationId xmlns:a16="http://schemas.microsoft.com/office/drawing/2014/main" id="{623CFCAD-5A17-4927-B6C1-E2406CA773FC}"/>
                </a:ext>
              </a:extLst>
            </p:cNvPr>
            <p:cNvSpPr txBox="1"/>
            <p:nvPr/>
          </p:nvSpPr>
          <p:spPr>
            <a:xfrm>
              <a:off x="2431583" y="3489952"/>
              <a:ext cx="2768475" cy="246221"/>
            </a:xfrm>
            <a:prstGeom prst="rect">
              <a:avLst/>
            </a:prstGeom>
            <a:noFill/>
          </p:spPr>
          <p:txBody>
            <a:bodyPr wrap="square" rtlCol="0">
              <a:spAutoFit/>
            </a:bodyPr>
            <a:lstStyle/>
            <a:p>
              <a:pPr algn="ctr"/>
              <a:r>
                <a:rPr lang="fr-FR" sz="1000" dirty="0">
                  <a:solidFill>
                    <a:srgbClr val="4E4E4E"/>
                  </a:solidFill>
                </a:rPr>
                <a:t>Hôpital d’Ajaccio (20)</a:t>
              </a:r>
            </a:p>
          </p:txBody>
        </p:sp>
      </p:grpSp>
      <p:grpSp>
        <p:nvGrpSpPr>
          <p:cNvPr id="10" name="Groupe 9">
            <a:extLst>
              <a:ext uri="{FF2B5EF4-FFF2-40B4-BE49-F238E27FC236}">
                <a16:creationId xmlns:a16="http://schemas.microsoft.com/office/drawing/2014/main" id="{A371AAD0-AC60-4395-86B3-EE98B4170C42}"/>
              </a:ext>
            </a:extLst>
          </p:cNvPr>
          <p:cNvGrpSpPr/>
          <p:nvPr/>
        </p:nvGrpSpPr>
        <p:grpSpPr>
          <a:xfrm>
            <a:off x="7395680" y="3696889"/>
            <a:ext cx="1816854" cy="2248856"/>
            <a:chOff x="7395680" y="3227315"/>
            <a:chExt cx="1816854" cy="2248856"/>
          </a:xfrm>
        </p:grpSpPr>
        <p:pic>
          <p:nvPicPr>
            <p:cNvPr id="8" name="Image 7">
              <a:extLst>
                <a:ext uri="{FF2B5EF4-FFF2-40B4-BE49-F238E27FC236}">
                  <a16:creationId xmlns:a16="http://schemas.microsoft.com/office/drawing/2014/main" id="{AED646E7-2EB8-44CB-BEF3-488DD983EE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5680" y="3227315"/>
              <a:ext cx="1816854" cy="1866083"/>
            </a:xfrm>
            <a:prstGeom prst="rect">
              <a:avLst/>
            </a:prstGeom>
          </p:spPr>
        </p:pic>
        <p:sp>
          <p:nvSpPr>
            <p:cNvPr id="9" name="ZoneTexte 8">
              <a:extLst>
                <a:ext uri="{FF2B5EF4-FFF2-40B4-BE49-F238E27FC236}">
                  <a16:creationId xmlns:a16="http://schemas.microsoft.com/office/drawing/2014/main" id="{7BAD0024-A83C-439B-AB42-C3174ADC61EF}"/>
                </a:ext>
              </a:extLst>
            </p:cNvPr>
            <p:cNvSpPr txBox="1"/>
            <p:nvPr/>
          </p:nvSpPr>
          <p:spPr>
            <a:xfrm>
              <a:off x="7690989" y="4876007"/>
              <a:ext cx="1377555" cy="600164"/>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1</a:t>
              </a:r>
              <a:r>
                <a:rPr lang="fr-FR" sz="1100" baseline="30000" dirty="0">
                  <a:latin typeface="Arial" panose="020B0604020202020204" pitchFamily="34" charset="0"/>
                  <a:cs typeface="Arial" panose="020B0604020202020204" pitchFamily="34" charset="0"/>
                </a:rPr>
                <a:t>ère</a:t>
              </a:r>
              <a:r>
                <a:rPr lang="fr-FR" sz="1100" dirty="0">
                  <a:latin typeface="Arial" panose="020B0604020202020204" pitchFamily="34" charset="0"/>
                  <a:cs typeface="Arial" panose="020B0604020202020204" pitchFamily="34" charset="0"/>
                </a:rPr>
                <a:t> maquette BIM </a:t>
              </a:r>
            </a:p>
            <a:p>
              <a:pPr algn="ctr"/>
              <a:r>
                <a:rPr lang="fr-FR" sz="1100" b="1" dirty="0">
                  <a:latin typeface="Arial" panose="020B0604020202020204" pitchFamily="34" charset="0"/>
                  <a:cs typeface="Arial" panose="020B0604020202020204" pitchFamily="34" charset="0"/>
                </a:rPr>
                <a:t>« As </a:t>
              </a:r>
              <a:r>
                <a:rPr lang="fr-FR" sz="1100" b="1" dirty="0" err="1">
                  <a:latin typeface="Arial" panose="020B0604020202020204" pitchFamily="34" charset="0"/>
                  <a:cs typeface="Arial" panose="020B0604020202020204" pitchFamily="34" charset="0"/>
                </a:rPr>
                <a:t>Built</a:t>
              </a:r>
              <a:r>
                <a:rPr lang="fr-FR" sz="1100" b="1" dirty="0">
                  <a:latin typeface="Arial" panose="020B0604020202020204" pitchFamily="34" charset="0"/>
                  <a:cs typeface="Arial" panose="020B0604020202020204" pitchFamily="34" charset="0"/>
                </a:rPr>
                <a:t> » </a:t>
              </a:r>
            </a:p>
            <a:p>
              <a:pPr algn="ctr"/>
              <a:r>
                <a:rPr lang="fr-FR" sz="1100" dirty="0">
                  <a:latin typeface="Arial" panose="020B0604020202020204" pitchFamily="34" charset="0"/>
                  <a:cs typeface="Arial" panose="020B0604020202020204" pitchFamily="34" charset="0"/>
                </a:rPr>
                <a:t>en France 2019</a:t>
              </a:r>
            </a:p>
          </p:txBody>
        </p:sp>
      </p:grpSp>
      <p:grpSp>
        <p:nvGrpSpPr>
          <p:cNvPr id="14" name="Groupe 13">
            <a:extLst>
              <a:ext uri="{FF2B5EF4-FFF2-40B4-BE49-F238E27FC236}">
                <a16:creationId xmlns:a16="http://schemas.microsoft.com/office/drawing/2014/main" id="{0F67DE92-CC5C-44A9-8E76-FF89D957E96C}"/>
              </a:ext>
            </a:extLst>
          </p:cNvPr>
          <p:cNvGrpSpPr/>
          <p:nvPr/>
        </p:nvGrpSpPr>
        <p:grpSpPr>
          <a:xfrm>
            <a:off x="9363853" y="4019481"/>
            <a:ext cx="2532074" cy="1639604"/>
            <a:chOff x="9212534" y="3764125"/>
            <a:chExt cx="2532074" cy="1639604"/>
          </a:xfrm>
        </p:grpSpPr>
        <p:pic>
          <p:nvPicPr>
            <p:cNvPr id="12" name="Image 11">
              <a:extLst>
                <a:ext uri="{FF2B5EF4-FFF2-40B4-BE49-F238E27FC236}">
                  <a16:creationId xmlns:a16="http://schemas.microsoft.com/office/drawing/2014/main" id="{388808CC-613A-4EDD-B74D-DF59B5C79A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54018" y="3764125"/>
              <a:ext cx="1948982" cy="914104"/>
            </a:xfrm>
            <a:prstGeom prst="rect">
              <a:avLst/>
            </a:prstGeom>
          </p:spPr>
        </p:pic>
        <p:sp>
          <p:nvSpPr>
            <p:cNvPr id="13" name="ZoneTexte 12">
              <a:extLst>
                <a:ext uri="{FF2B5EF4-FFF2-40B4-BE49-F238E27FC236}">
                  <a16:creationId xmlns:a16="http://schemas.microsoft.com/office/drawing/2014/main" id="{8C411645-A058-431E-9A2D-087453497E2B}"/>
                </a:ext>
              </a:extLst>
            </p:cNvPr>
            <p:cNvSpPr txBox="1"/>
            <p:nvPr/>
          </p:nvSpPr>
          <p:spPr>
            <a:xfrm>
              <a:off x="9212534" y="4657371"/>
              <a:ext cx="2532074" cy="746358"/>
            </a:xfrm>
            <a:prstGeom prst="rect">
              <a:avLst/>
            </a:prstGeom>
            <a:noFill/>
          </p:spPr>
          <p:txBody>
            <a:bodyPr wrap="square" rtlCol="0">
              <a:spAutoFit/>
            </a:bodyPr>
            <a:lstStyle/>
            <a:p>
              <a:pPr algn="ctr"/>
              <a:r>
                <a:rPr lang="fr-FR" sz="1600" b="1" dirty="0">
                  <a:latin typeface="GulimChe" panose="020B0609000101010101" pitchFamily="49" charset="-127"/>
                  <a:ea typeface="GulimChe" panose="020B0609000101010101" pitchFamily="49" charset="-127"/>
                </a:rPr>
                <a:t>KOSMO</a:t>
              </a:r>
              <a:r>
                <a:rPr lang="fr-FR" sz="1600" dirty="0">
                  <a:latin typeface="GulimChe" panose="020B0609000101010101" pitchFamily="49" charset="-127"/>
                  <a:ea typeface="GulimChe" panose="020B0609000101010101" pitchFamily="49" charset="-127"/>
                </a:rPr>
                <a:t> </a:t>
              </a:r>
            </a:p>
            <a:p>
              <a:pPr algn="ctr"/>
              <a:r>
                <a:rPr lang="fr-FR" sz="1050" dirty="0">
                  <a:latin typeface="GulimChe" panose="020B0609000101010101" pitchFamily="49" charset="-127"/>
                  <a:ea typeface="GulimChe" panose="020B0609000101010101" pitchFamily="49" charset="-127"/>
                </a:rPr>
                <a:t>« BEST REFURBISHED BUILDING »</a:t>
              </a:r>
            </a:p>
            <a:p>
              <a:pPr algn="ctr"/>
              <a:r>
                <a:rPr lang="fr-FR" sz="1600" dirty="0">
                  <a:latin typeface="GulimChe" panose="020B0609000101010101" pitchFamily="49" charset="-127"/>
                  <a:ea typeface="GulimChe" panose="020B0609000101010101" pitchFamily="49" charset="-127"/>
                </a:rPr>
                <a:t>2019</a:t>
              </a:r>
            </a:p>
          </p:txBody>
        </p:sp>
      </p:grpSp>
      <p:grpSp>
        <p:nvGrpSpPr>
          <p:cNvPr id="16" name="Groupe 15">
            <a:extLst>
              <a:ext uri="{FF2B5EF4-FFF2-40B4-BE49-F238E27FC236}">
                <a16:creationId xmlns:a16="http://schemas.microsoft.com/office/drawing/2014/main" id="{0F9A8F8B-0A75-448E-8198-1A20FEAE65A4}"/>
              </a:ext>
            </a:extLst>
          </p:cNvPr>
          <p:cNvGrpSpPr/>
          <p:nvPr/>
        </p:nvGrpSpPr>
        <p:grpSpPr>
          <a:xfrm>
            <a:off x="5289661" y="4061787"/>
            <a:ext cx="2207296" cy="1289638"/>
            <a:chOff x="5421036" y="3702278"/>
            <a:chExt cx="2207296" cy="1289638"/>
          </a:xfrm>
        </p:grpSpPr>
        <p:grpSp>
          <p:nvGrpSpPr>
            <p:cNvPr id="6" name="Groupe 5">
              <a:extLst>
                <a:ext uri="{FF2B5EF4-FFF2-40B4-BE49-F238E27FC236}">
                  <a16:creationId xmlns:a16="http://schemas.microsoft.com/office/drawing/2014/main" id="{5638207A-3AE2-4FE0-B897-18553D6BB601}"/>
                </a:ext>
              </a:extLst>
            </p:cNvPr>
            <p:cNvGrpSpPr/>
            <p:nvPr/>
          </p:nvGrpSpPr>
          <p:grpSpPr>
            <a:xfrm>
              <a:off x="5421036" y="3702278"/>
              <a:ext cx="2207296" cy="1289638"/>
              <a:chOff x="8280915" y="3533907"/>
              <a:chExt cx="2207296" cy="1289638"/>
            </a:xfrm>
          </p:grpSpPr>
          <p:sp>
            <p:nvSpPr>
              <p:cNvPr id="3" name="ZoneTexte 2">
                <a:extLst>
                  <a:ext uri="{FF2B5EF4-FFF2-40B4-BE49-F238E27FC236}">
                    <a16:creationId xmlns:a16="http://schemas.microsoft.com/office/drawing/2014/main" id="{B5605629-C3B3-486F-B1C6-C84827E3FB25}"/>
                  </a:ext>
                </a:extLst>
              </p:cNvPr>
              <p:cNvSpPr txBox="1"/>
              <p:nvPr/>
            </p:nvSpPr>
            <p:spPr>
              <a:xfrm>
                <a:off x="8280915" y="3533907"/>
                <a:ext cx="2207296" cy="830997"/>
              </a:xfrm>
              <a:prstGeom prst="rect">
                <a:avLst/>
              </a:prstGeom>
              <a:noFill/>
            </p:spPr>
            <p:txBody>
              <a:bodyPr wrap="square" rtlCol="0">
                <a:spAutoFit/>
              </a:bodyPr>
              <a:lstStyle/>
              <a:p>
                <a:r>
                  <a:rPr lang="fr-FR" sz="4800" dirty="0">
                    <a:solidFill>
                      <a:schemeClr val="bg1">
                        <a:lumMod val="50000"/>
                      </a:schemeClr>
                    </a:solidFill>
                    <a:latin typeface="Franklin Gothic Heavy" panose="020B0903020102020204" pitchFamily="34" charset="0"/>
                  </a:rPr>
                  <a:t>BIM</a:t>
                </a:r>
              </a:p>
            </p:txBody>
          </p:sp>
          <p:sp>
            <p:nvSpPr>
              <p:cNvPr id="89" name="ZoneTexte 88">
                <a:extLst>
                  <a:ext uri="{FF2B5EF4-FFF2-40B4-BE49-F238E27FC236}">
                    <a16:creationId xmlns:a16="http://schemas.microsoft.com/office/drawing/2014/main" id="{82971999-4424-4D17-B8F1-2EEEAF4BBE92}"/>
                  </a:ext>
                </a:extLst>
              </p:cNvPr>
              <p:cNvSpPr txBox="1"/>
              <p:nvPr/>
            </p:nvSpPr>
            <p:spPr>
              <a:xfrm>
                <a:off x="8304107" y="4132431"/>
                <a:ext cx="1340636" cy="292388"/>
              </a:xfrm>
              <a:prstGeom prst="rect">
                <a:avLst/>
              </a:prstGeom>
              <a:noFill/>
            </p:spPr>
            <p:txBody>
              <a:bodyPr wrap="square" rtlCol="0">
                <a:spAutoFit/>
              </a:bodyPr>
              <a:lstStyle/>
              <a:p>
                <a:r>
                  <a:rPr lang="fr-FR" sz="1300" dirty="0">
                    <a:solidFill>
                      <a:schemeClr val="bg1">
                        <a:lumMod val="50000"/>
                      </a:schemeClr>
                    </a:solidFill>
                    <a:latin typeface="Franklin Gothic Heavy" panose="020B0903020102020204" pitchFamily="34" charset="0"/>
                  </a:rPr>
                  <a:t>INFLUENCERS </a:t>
                </a:r>
              </a:p>
            </p:txBody>
          </p:sp>
          <p:sp>
            <p:nvSpPr>
              <p:cNvPr id="90" name="ZoneTexte 89">
                <a:extLst>
                  <a:ext uri="{FF2B5EF4-FFF2-40B4-BE49-F238E27FC236}">
                    <a16:creationId xmlns:a16="http://schemas.microsoft.com/office/drawing/2014/main" id="{BC9970CA-B419-4C42-BE25-0143682125F5}"/>
                  </a:ext>
                </a:extLst>
              </p:cNvPr>
              <p:cNvSpPr txBox="1"/>
              <p:nvPr/>
            </p:nvSpPr>
            <p:spPr>
              <a:xfrm rot="5400000">
                <a:off x="9185396" y="4055163"/>
                <a:ext cx="1121267" cy="415498"/>
              </a:xfrm>
              <a:prstGeom prst="rect">
                <a:avLst/>
              </a:prstGeom>
              <a:noFill/>
            </p:spPr>
            <p:txBody>
              <a:bodyPr wrap="square" rtlCol="0">
                <a:spAutoFit/>
              </a:bodyPr>
              <a:lstStyle/>
              <a:p>
                <a:r>
                  <a:rPr lang="fr-FR" sz="2100" dirty="0">
                    <a:solidFill>
                      <a:schemeClr val="bg1">
                        <a:lumMod val="50000"/>
                      </a:schemeClr>
                    </a:solidFill>
                    <a:latin typeface="GulimChe" panose="020B0503020000020004" pitchFamily="49" charset="-127"/>
                    <a:ea typeface="GulimChe" panose="020B0503020000020004" pitchFamily="49" charset="-127"/>
                  </a:rPr>
                  <a:t>2019 </a:t>
                </a:r>
              </a:p>
            </p:txBody>
          </p:sp>
          <p:cxnSp>
            <p:nvCxnSpPr>
              <p:cNvPr id="5" name="Connecteur droit 4">
                <a:extLst>
                  <a:ext uri="{FF2B5EF4-FFF2-40B4-BE49-F238E27FC236}">
                    <a16:creationId xmlns:a16="http://schemas.microsoft.com/office/drawing/2014/main" id="{A423B765-BAD7-4309-B103-3FE90B04A6D7}"/>
                  </a:ext>
                </a:extLst>
              </p:cNvPr>
              <p:cNvCxnSpPr/>
              <p:nvPr/>
            </p:nvCxnSpPr>
            <p:spPr>
              <a:xfrm>
                <a:off x="9564059" y="3764124"/>
                <a:ext cx="0" cy="573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id="{513FED01-57B5-43DE-9FAA-D731B7F7E70B}"/>
                </a:ext>
              </a:extLst>
            </p:cNvPr>
            <p:cNvSpPr txBox="1"/>
            <p:nvPr/>
          </p:nvSpPr>
          <p:spPr>
            <a:xfrm>
              <a:off x="5444228" y="4654054"/>
              <a:ext cx="1816854" cy="276999"/>
            </a:xfrm>
            <a:prstGeom prst="rect">
              <a:avLst/>
            </a:prstGeom>
            <a:noFill/>
          </p:spPr>
          <p:txBody>
            <a:bodyPr wrap="square" rtlCol="0">
              <a:spAutoFit/>
            </a:bodyPr>
            <a:lstStyle/>
            <a:p>
              <a:r>
                <a:rPr lang="fr-FR" sz="1200" dirty="0">
                  <a:latin typeface="Bahnschrift Light" panose="020B0502040204020203" pitchFamily="34" charset="0"/>
                </a:rPr>
                <a:t>Catégorie Entreprise</a:t>
              </a:r>
            </a:p>
          </p:txBody>
        </p:sp>
      </p:grpSp>
    </p:spTree>
    <p:extLst>
      <p:ext uri="{BB962C8B-B14F-4D97-AF65-F5344CB8AC3E}">
        <p14:creationId xmlns:p14="http://schemas.microsoft.com/office/powerpoint/2010/main" val="723318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46</a:t>
            </a:fld>
            <a:endParaRPr lang="fr-FR" dirty="0"/>
          </a:p>
        </p:txBody>
      </p:sp>
      <p:sp>
        <p:nvSpPr>
          <p:cNvPr id="29" name="Espace réservé du texte 90">
            <a:extLst>
              <a:ext uri="{FF2B5EF4-FFF2-40B4-BE49-F238E27FC236}">
                <a16:creationId xmlns:a16="http://schemas.microsoft.com/office/drawing/2014/main" id="{F9501E55-4EDC-49ED-AF69-527A814EA5E8}"/>
              </a:ext>
            </a:extLst>
          </p:cNvPr>
          <p:cNvSpPr txBox="1">
            <a:spLocks/>
          </p:cNvSpPr>
          <p:nvPr/>
        </p:nvSpPr>
        <p:spPr>
          <a:xfrm>
            <a:off x="873918" y="3030531"/>
            <a:ext cx="3294088"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pPr>
            <a:r>
              <a:rPr lang="fr-FR" sz="2200" cap="all" dirty="0">
                <a:latin typeface="Arial Black" panose="020B0604020202020204" pitchFamily="34" charset="0"/>
                <a:cs typeface="Arial Black" panose="020B0604020202020204" pitchFamily="34" charset="0"/>
              </a:rPr>
              <a:t>CHIFFRES CLES</a:t>
            </a:r>
          </a:p>
        </p:txBody>
      </p:sp>
      <p:pic>
        <p:nvPicPr>
          <p:cNvPr id="30" name="Image 25">
            <a:extLst>
              <a:ext uri="{FF2B5EF4-FFF2-40B4-BE49-F238E27FC236}">
                <a16:creationId xmlns:a16="http://schemas.microsoft.com/office/drawing/2014/main" id="{162AF324-8BC2-4865-8AF5-86923EAD2B9F}"/>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0800000" flipH="1">
            <a:off x="4310179" y="438127"/>
            <a:ext cx="209272" cy="59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Espace réservé du texte 2">
            <a:extLst>
              <a:ext uri="{FF2B5EF4-FFF2-40B4-BE49-F238E27FC236}">
                <a16:creationId xmlns:a16="http://schemas.microsoft.com/office/drawing/2014/main" id="{4A93FD23-EAC1-4CF9-91C1-CB790B4FF2DA}"/>
              </a:ext>
            </a:extLst>
          </p:cNvPr>
          <p:cNvSpPr txBox="1">
            <a:spLocks/>
          </p:cNvSpPr>
          <p:nvPr/>
        </p:nvSpPr>
        <p:spPr>
          <a:xfrm>
            <a:off x="873919" y="3413008"/>
            <a:ext cx="2779268" cy="382477"/>
          </a:xfrm>
          <a:prstGeom prst="rect">
            <a:avLst/>
          </a:prstGeom>
        </p:spPr>
        <p:txBody>
          <a:bodyPr vert="horz" lIns="91440" tIns="0" rIns="90000" bIns="14400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rgbClr val="00BCFD"/>
                </a:solidFill>
                <a:latin typeface="+mn-lt"/>
                <a:ea typeface="+mn-ea"/>
                <a:cs typeface="Arial" panose="020B0604020202020204" pitchFamily="34" charset="0"/>
              </a:defRPr>
            </a:lvl1pPr>
            <a:lvl2pPr marL="252000" indent="-180000" algn="l" defTabSz="914400" rtl="0" eaLnBrk="1" latinLnBrk="0" hangingPunct="1">
              <a:lnSpc>
                <a:spcPct val="100000"/>
              </a:lnSpc>
              <a:spcBef>
                <a:spcPts val="500"/>
              </a:spcBef>
              <a:buFontTx/>
              <a:buBlip>
                <a:blip r:embed="rId3"/>
              </a:buBlip>
              <a:defRPr sz="1200" kern="1200">
                <a:solidFill>
                  <a:schemeClr val="tx1"/>
                </a:solidFill>
                <a:latin typeface="+mn-lt"/>
                <a:ea typeface="+mn-ea"/>
                <a:cs typeface="Arial" panose="020B0604020202020204" pitchFamily="34" charset="0"/>
              </a:defRPr>
            </a:lvl2pPr>
            <a:lvl3pPr marL="432000" indent="-108000" algn="l" defTabSz="914400" rtl="0" eaLnBrk="1" latinLnBrk="0" hangingPunct="1">
              <a:lnSpc>
                <a:spcPct val="100000"/>
              </a:lnSpc>
              <a:spcBef>
                <a:spcPts val="500"/>
              </a:spcBef>
              <a:buFontTx/>
              <a:buBlip>
                <a:blip r:embed="rId4"/>
              </a:buBlip>
              <a:defRPr sz="1100" kern="1200">
                <a:solidFill>
                  <a:schemeClr val="tx1"/>
                </a:solidFill>
                <a:latin typeface="+mn-lt"/>
                <a:ea typeface="+mn-ea"/>
                <a:cs typeface="Arial" panose="020B0604020202020204" pitchFamily="34" charset="0"/>
              </a:defRPr>
            </a:lvl3pPr>
            <a:lvl4pPr marL="540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4pPr>
            <a:lvl5pPr marL="684000" indent="-108000" algn="l" defTabSz="914400" rtl="0" eaLnBrk="1" latinLnBrk="0" hangingPunct="1">
              <a:lnSpc>
                <a:spcPct val="100000"/>
              </a:lnSpc>
              <a:spcBef>
                <a:spcPts val="500"/>
              </a:spcBef>
              <a:buFont typeface="Arial" panose="020B0604020202020204" pitchFamily="34" charset="0"/>
              <a:buChar char="•"/>
              <a:defRPr sz="105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2019</a:t>
            </a:r>
          </a:p>
        </p:txBody>
      </p:sp>
      <p:grpSp>
        <p:nvGrpSpPr>
          <p:cNvPr id="2" name="Groupe 1">
            <a:extLst>
              <a:ext uri="{FF2B5EF4-FFF2-40B4-BE49-F238E27FC236}">
                <a16:creationId xmlns:a16="http://schemas.microsoft.com/office/drawing/2014/main" id="{2249F6AE-AD06-4C53-B6D5-4D1556620936}"/>
              </a:ext>
            </a:extLst>
          </p:cNvPr>
          <p:cNvGrpSpPr/>
          <p:nvPr/>
        </p:nvGrpSpPr>
        <p:grpSpPr>
          <a:xfrm>
            <a:off x="4562611" y="1141133"/>
            <a:ext cx="6940991" cy="1465931"/>
            <a:chOff x="4562611" y="647668"/>
            <a:chExt cx="7164720" cy="1513182"/>
          </a:xfrm>
        </p:grpSpPr>
        <p:sp>
          <p:nvSpPr>
            <p:cNvPr id="66" name="Rectangle à coins arrondis 157">
              <a:extLst>
                <a:ext uri="{FF2B5EF4-FFF2-40B4-BE49-F238E27FC236}">
                  <a16:creationId xmlns:a16="http://schemas.microsoft.com/office/drawing/2014/main" id="{0E25A531-FD52-4559-8C99-268F75DF333A}"/>
                </a:ext>
              </a:extLst>
            </p:cNvPr>
            <p:cNvSpPr/>
            <p:nvPr/>
          </p:nvSpPr>
          <p:spPr>
            <a:xfrm>
              <a:off x="4562611" y="647669"/>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67" name="Rectangle à coins arrondis 157">
              <a:extLst>
                <a:ext uri="{FF2B5EF4-FFF2-40B4-BE49-F238E27FC236}">
                  <a16:creationId xmlns:a16="http://schemas.microsoft.com/office/drawing/2014/main" id="{AB24B524-4FFC-4FF5-BCDE-4E8D435C8E43}"/>
                </a:ext>
              </a:extLst>
            </p:cNvPr>
            <p:cNvSpPr/>
            <p:nvPr/>
          </p:nvSpPr>
          <p:spPr>
            <a:xfrm>
              <a:off x="7022617" y="647668"/>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68" name="Rectangle à coins arrondis 157">
              <a:extLst>
                <a:ext uri="{FF2B5EF4-FFF2-40B4-BE49-F238E27FC236}">
                  <a16:creationId xmlns:a16="http://schemas.microsoft.com/office/drawing/2014/main" id="{6052CBEF-203D-4482-A229-C2861662CE56}"/>
                </a:ext>
              </a:extLst>
            </p:cNvPr>
            <p:cNvSpPr/>
            <p:nvPr/>
          </p:nvSpPr>
          <p:spPr>
            <a:xfrm>
              <a:off x="9482623" y="660411"/>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4317A1AD-0522-4129-BBB4-7C23029992B1}"/>
                </a:ext>
              </a:extLst>
            </p:cNvPr>
            <p:cNvSpPr/>
            <p:nvPr/>
          </p:nvSpPr>
          <p:spPr>
            <a:xfrm>
              <a:off x="4562611" y="736167"/>
              <a:ext cx="2244708" cy="1261884"/>
            </a:xfrm>
            <a:prstGeom prst="rect">
              <a:avLst/>
            </a:prstGeom>
          </p:spPr>
          <p:txBody>
            <a:bodyPr wrap="square">
              <a:spAutoFit/>
            </a:bodyPr>
            <a:lstStyle/>
            <a:p>
              <a:pPr algn="ctr">
                <a:defRPr/>
              </a:pPr>
              <a:r>
                <a:rPr lang="fr-FR" sz="3200" b="1" dirty="0">
                  <a:solidFill>
                    <a:schemeClr val="bg1"/>
                  </a:solidFill>
                  <a:latin typeface="Arial" panose="020B0604020202020204" pitchFamily="34" charset="0"/>
                  <a:cs typeface="Arial" panose="020B0604020202020204" pitchFamily="34" charset="0"/>
                </a:rPr>
                <a:t>7M m² </a:t>
              </a:r>
            </a:p>
            <a:p>
              <a:pPr algn="ctr">
                <a:defRPr/>
              </a:pPr>
              <a:r>
                <a:rPr lang="fr-FR" sz="2200" dirty="0">
                  <a:solidFill>
                    <a:schemeClr val="bg1"/>
                  </a:solidFill>
                  <a:latin typeface="Arial" panose="020B0604020202020204" pitchFamily="34" charset="0"/>
                  <a:cs typeface="Arial" panose="020B0604020202020204" pitchFamily="34" charset="0"/>
                </a:rPr>
                <a:t>modélisés </a:t>
              </a:r>
            </a:p>
            <a:p>
              <a:pPr algn="ctr">
                <a:defRPr/>
              </a:pPr>
              <a:r>
                <a:rPr lang="fr-FR" sz="2200" dirty="0">
                  <a:solidFill>
                    <a:schemeClr val="bg1"/>
                  </a:solidFill>
                  <a:latin typeface="Arial" panose="020B0604020202020204" pitchFamily="34" charset="0"/>
                  <a:cs typeface="Arial" panose="020B0604020202020204" pitchFamily="34" charset="0"/>
                </a:rPr>
                <a:t>en BIM</a:t>
              </a:r>
            </a:p>
          </p:txBody>
        </p:sp>
        <p:sp>
          <p:nvSpPr>
            <p:cNvPr id="70" name="Rectangle 69">
              <a:extLst>
                <a:ext uri="{FF2B5EF4-FFF2-40B4-BE49-F238E27FC236}">
                  <a16:creationId xmlns:a16="http://schemas.microsoft.com/office/drawing/2014/main" id="{217B9177-124A-4DF8-B473-5D14A59A10F5}"/>
                </a:ext>
              </a:extLst>
            </p:cNvPr>
            <p:cNvSpPr/>
            <p:nvPr/>
          </p:nvSpPr>
          <p:spPr>
            <a:xfrm>
              <a:off x="9482623" y="890240"/>
              <a:ext cx="2244708" cy="1077218"/>
            </a:xfrm>
            <a:prstGeom prst="rect">
              <a:avLst/>
            </a:prstGeom>
          </p:spPr>
          <p:txBody>
            <a:bodyPr wrap="square">
              <a:spAutoFit/>
            </a:bodyPr>
            <a:lstStyle/>
            <a:p>
              <a:pPr algn="ctr">
                <a:defRPr/>
              </a:pPr>
              <a:r>
                <a:rPr lang="fr-FR" sz="4000" b="1" dirty="0">
                  <a:solidFill>
                    <a:schemeClr val="bg1"/>
                  </a:solidFill>
                  <a:latin typeface="Arial" panose="020B0604020202020204" pitchFamily="34" charset="0"/>
                  <a:cs typeface="Arial" panose="020B0604020202020204" pitchFamily="34" charset="0"/>
                </a:rPr>
                <a:t>280 </a:t>
              </a:r>
            </a:p>
            <a:p>
              <a:pPr algn="ctr">
                <a:defRPr/>
              </a:pPr>
              <a:r>
                <a:rPr lang="fr-FR" sz="2200" dirty="0">
                  <a:solidFill>
                    <a:schemeClr val="bg1"/>
                  </a:solidFill>
                  <a:latin typeface="Arial" panose="020B0604020202020204" pitchFamily="34" charset="0"/>
                  <a:cs typeface="Arial" panose="020B0604020202020204" pitchFamily="34" charset="0"/>
                </a:rPr>
                <a:t>projets gagnés</a:t>
              </a:r>
            </a:p>
          </p:txBody>
        </p:sp>
        <p:sp>
          <p:nvSpPr>
            <p:cNvPr id="71" name="Rectangle 70">
              <a:extLst>
                <a:ext uri="{FF2B5EF4-FFF2-40B4-BE49-F238E27FC236}">
                  <a16:creationId xmlns:a16="http://schemas.microsoft.com/office/drawing/2014/main" id="{AB4AEB45-5900-43ED-9FAB-CFBC4D6A8416}"/>
                </a:ext>
              </a:extLst>
            </p:cNvPr>
            <p:cNvSpPr/>
            <p:nvPr/>
          </p:nvSpPr>
          <p:spPr>
            <a:xfrm>
              <a:off x="7017720" y="674611"/>
              <a:ext cx="2244707" cy="1239019"/>
            </a:xfrm>
            <a:prstGeom prst="rect">
              <a:avLst/>
            </a:prstGeom>
          </p:spPr>
          <p:txBody>
            <a:bodyPr wrap="square">
              <a:spAutoFit/>
            </a:bodyPr>
            <a:lstStyle/>
            <a:p>
              <a:pPr algn="ctr">
                <a:defRPr/>
              </a:pPr>
              <a:r>
                <a:rPr lang="fr-FR" sz="3600" b="1" dirty="0">
                  <a:solidFill>
                    <a:schemeClr val="bg1"/>
                  </a:solidFill>
                  <a:latin typeface="Arial" panose="020B0604020202020204" pitchFamily="34" charset="0"/>
                  <a:cs typeface="Arial" panose="020B0604020202020204" pitchFamily="34" charset="0"/>
                </a:rPr>
                <a:t>41T CO2</a:t>
              </a:r>
              <a:endParaRPr lang="fr-FR" sz="1100" b="1" dirty="0">
                <a:solidFill>
                  <a:schemeClr val="bg1"/>
                </a:solidFill>
                <a:latin typeface="Arial" panose="020B0604020202020204" pitchFamily="34" charset="0"/>
                <a:cs typeface="Arial" panose="020B0604020202020204" pitchFamily="34" charset="0"/>
              </a:endParaRPr>
            </a:p>
            <a:p>
              <a:pPr algn="ctr">
                <a:defRPr/>
              </a:pPr>
              <a:r>
                <a:rPr lang="fr-FR" sz="1200" dirty="0">
                  <a:solidFill>
                    <a:schemeClr val="bg1"/>
                  </a:solidFill>
                  <a:latin typeface="Arial" panose="020B0604020202020204" pitchFamily="34" charset="0"/>
                  <a:cs typeface="Arial" panose="020B0604020202020204" pitchFamily="34" charset="0"/>
                </a:rPr>
                <a:t>une économie carbone </a:t>
              </a:r>
            </a:p>
            <a:p>
              <a:pPr algn="ctr">
                <a:defRPr/>
              </a:pPr>
              <a:r>
                <a:rPr lang="fr-FR" sz="1200" dirty="0">
                  <a:solidFill>
                    <a:schemeClr val="bg1"/>
                  </a:solidFill>
                  <a:latin typeface="Arial" panose="020B0604020202020204" pitchFamily="34" charset="0"/>
                  <a:cs typeface="Arial" panose="020B0604020202020204" pitchFamily="34" charset="0"/>
                </a:rPr>
                <a:t>projetée avec </a:t>
              </a:r>
              <a:r>
                <a:rPr lang="fr-FR" sz="1200" dirty="0" err="1">
                  <a:solidFill>
                    <a:schemeClr val="bg1"/>
                  </a:solidFill>
                  <a:latin typeface="Arial" panose="020B0604020202020204" pitchFamily="34" charset="0"/>
                  <a:cs typeface="Arial" panose="020B0604020202020204" pitchFamily="34" charset="0"/>
                </a:rPr>
                <a:t>ValoBIM</a:t>
              </a:r>
              <a:r>
                <a:rPr lang="fr-FR" sz="1200" dirty="0">
                  <a:solidFill>
                    <a:schemeClr val="bg1"/>
                  </a:solidFill>
                  <a:latin typeface="Arial" panose="020B0604020202020204" pitchFamily="34" charset="0"/>
                  <a:cs typeface="Arial" panose="020B0604020202020204" pitchFamily="34" charset="0"/>
                </a:rPr>
                <a:t>® </a:t>
              </a:r>
            </a:p>
            <a:p>
              <a:pPr algn="ctr">
                <a:defRPr/>
              </a:pPr>
              <a:r>
                <a:rPr lang="fr-FR" sz="1200" dirty="0">
                  <a:solidFill>
                    <a:schemeClr val="bg1"/>
                  </a:solidFill>
                  <a:latin typeface="Arial" panose="020B0604020202020204" pitchFamily="34" charset="0"/>
                  <a:cs typeface="Arial" panose="020B0604020202020204" pitchFamily="34" charset="0"/>
                </a:rPr>
                <a:t>pour 2000 m²</a:t>
              </a:r>
            </a:p>
          </p:txBody>
        </p:sp>
      </p:grpSp>
      <p:grpSp>
        <p:nvGrpSpPr>
          <p:cNvPr id="72" name="Groupe 71">
            <a:extLst>
              <a:ext uri="{FF2B5EF4-FFF2-40B4-BE49-F238E27FC236}">
                <a16:creationId xmlns:a16="http://schemas.microsoft.com/office/drawing/2014/main" id="{F1DE668C-94D1-46F5-9EF7-332172AB2E53}"/>
              </a:ext>
            </a:extLst>
          </p:cNvPr>
          <p:cNvGrpSpPr/>
          <p:nvPr/>
        </p:nvGrpSpPr>
        <p:grpSpPr>
          <a:xfrm>
            <a:off x="4557866" y="2740538"/>
            <a:ext cx="6940990" cy="1465931"/>
            <a:chOff x="4562611" y="647668"/>
            <a:chExt cx="7164719" cy="1513182"/>
          </a:xfrm>
        </p:grpSpPr>
        <p:sp>
          <p:nvSpPr>
            <p:cNvPr id="73" name="Rectangle à coins arrondis 157">
              <a:extLst>
                <a:ext uri="{FF2B5EF4-FFF2-40B4-BE49-F238E27FC236}">
                  <a16:creationId xmlns:a16="http://schemas.microsoft.com/office/drawing/2014/main" id="{08782332-AC7F-40DB-A1F0-3BA32B8A7AAC}"/>
                </a:ext>
              </a:extLst>
            </p:cNvPr>
            <p:cNvSpPr/>
            <p:nvPr/>
          </p:nvSpPr>
          <p:spPr>
            <a:xfrm>
              <a:off x="4562611" y="647669"/>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74" name="Rectangle à coins arrondis 157">
              <a:extLst>
                <a:ext uri="{FF2B5EF4-FFF2-40B4-BE49-F238E27FC236}">
                  <a16:creationId xmlns:a16="http://schemas.microsoft.com/office/drawing/2014/main" id="{A62C198D-CBFF-44E9-93CF-1EB6EB58E06B}"/>
                </a:ext>
              </a:extLst>
            </p:cNvPr>
            <p:cNvSpPr/>
            <p:nvPr/>
          </p:nvSpPr>
          <p:spPr>
            <a:xfrm>
              <a:off x="7022617" y="647668"/>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75" name="Rectangle à coins arrondis 157">
              <a:extLst>
                <a:ext uri="{FF2B5EF4-FFF2-40B4-BE49-F238E27FC236}">
                  <a16:creationId xmlns:a16="http://schemas.microsoft.com/office/drawing/2014/main" id="{709A46F2-B2E3-4DAC-922F-9FD6EF96ECCB}"/>
                </a:ext>
              </a:extLst>
            </p:cNvPr>
            <p:cNvSpPr/>
            <p:nvPr/>
          </p:nvSpPr>
          <p:spPr>
            <a:xfrm>
              <a:off x="9482623" y="660411"/>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grpSp>
      <p:grpSp>
        <p:nvGrpSpPr>
          <p:cNvPr id="79" name="Groupe 78">
            <a:extLst>
              <a:ext uri="{FF2B5EF4-FFF2-40B4-BE49-F238E27FC236}">
                <a16:creationId xmlns:a16="http://schemas.microsoft.com/office/drawing/2014/main" id="{FB0607A1-8686-4794-B8F9-E0597ED92E5E}"/>
              </a:ext>
            </a:extLst>
          </p:cNvPr>
          <p:cNvGrpSpPr/>
          <p:nvPr/>
        </p:nvGrpSpPr>
        <p:grpSpPr>
          <a:xfrm>
            <a:off x="4564037" y="4328940"/>
            <a:ext cx="6940990" cy="1465931"/>
            <a:chOff x="4562611" y="647668"/>
            <a:chExt cx="7164719" cy="1513182"/>
          </a:xfrm>
        </p:grpSpPr>
        <p:sp>
          <p:nvSpPr>
            <p:cNvPr id="80" name="Rectangle à coins arrondis 157">
              <a:extLst>
                <a:ext uri="{FF2B5EF4-FFF2-40B4-BE49-F238E27FC236}">
                  <a16:creationId xmlns:a16="http://schemas.microsoft.com/office/drawing/2014/main" id="{EDD16585-151D-46FF-BF07-1049DFF298AE}"/>
                </a:ext>
              </a:extLst>
            </p:cNvPr>
            <p:cNvSpPr/>
            <p:nvPr/>
          </p:nvSpPr>
          <p:spPr>
            <a:xfrm>
              <a:off x="4562611" y="647669"/>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81" name="Rectangle à coins arrondis 157">
              <a:extLst>
                <a:ext uri="{FF2B5EF4-FFF2-40B4-BE49-F238E27FC236}">
                  <a16:creationId xmlns:a16="http://schemas.microsoft.com/office/drawing/2014/main" id="{6A4B607D-219E-45A7-B314-CDAF0C7DE7FC}"/>
                </a:ext>
              </a:extLst>
            </p:cNvPr>
            <p:cNvSpPr/>
            <p:nvPr/>
          </p:nvSpPr>
          <p:spPr>
            <a:xfrm>
              <a:off x="7022617" y="647668"/>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sp>
          <p:nvSpPr>
            <p:cNvPr id="82" name="Rectangle à coins arrondis 157">
              <a:extLst>
                <a:ext uri="{FF2B5EF4-FFF2-40B4-BE49-F238E27FC236}">
                  <a16:creationId xmlns:a16="http://schemas.microsoft.com/office/drawing/2014/main" id="{06FD2B72-58DE-42DF-B345-C7476C169CDB}"/>
                </a:ext>
              </a:extLst>
            </p:cNvPr>
            <p:cNvSpPr/>
            <p:nvPr/>
          </p:nvSpPr>
          <p:spPr>
            <a:xfrm>
              <a:off x="9482623" y="660411"/>
              <a:ext cx="2244707" cy="1500439"/>
            </a:xfrm>
            <a:prstGeom prst="roundRect">
              <a:avLst>
                <a:gd name="adj" fmla="val 0"/>
              </a:avLst>
            </a:prstGeom>
            <a:gradFill>
              <a:gsLst>
                <a:gs pos="0">
                  <a:schemeClr val="accent1"/>
                </a:gs>
                <a:gs pos="100000">
                  <a:schemeClr val="accent2"/>
                </a:gs>
              </a:gsLst>
              <a:lin ang="2700000" scaled="1"/>
            </a:gradFill>
            <a:ln w="25400" cap="flat" cmpd="sng" algn="ctr">
              <a:noFill/>
              <a:prstDash val="solid"/>
            </a:ln>
            <a:effectLst/>
          </p:spPr>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b="1" i="0" u="none" strike="noStrike" kern="0" cap="none" spc="0" normalizeH="0" baseline="0" noProof="0" dirty="0">
                <a:ln>
                  <a:noFill/>
                </a:ln>
                <a:solidFill>
                  <a:schemeClr val="bg1"/>
                </a:solidFill>
                <a:effectLst/>
                <a:uLnTx/>
                <a:uFillTx/>
                <a:latin typeface="Arial"/>
                <a:ea typeface="+mn-ea"/>
                <a:cs typeface="+mn-cs"/>
              </a:endParaRPr>
            </a:p>
          </p:txBody>
        </p:sp>
      </p:grpSp>
      <p:sp>
        <p:nvSpPr>
          <p:cNvPr id="91" name="ZoneTexte 90">
            <a:extLst>
              <a:ext uri="{FF2B5EF4-FFF2-40B4-BE49-F238E27FC236}">
                <a16:creationId xmlns:a16="http://schemas.microsoft.com/office/drawing/2014/main" id="{B4AE997C-6CD2-40D8-8BF3-B45B28743545}"/>
              </a:ext>
            </a:extLst>
          </p:cNvPr>
          <p:cNvSpPr txBox="1"/>
          <p:nvPr/>
        </p:nvSpPr>
        <p:spPr>
          <a:xfrm>
            <a:off x="4607399" y="2716193"/>
            <a:ext cx="2120337" cy="1446550"/>
          </a:xfrm>
          <a:prstGeom prst="rect">
            <a:avLst/>
          </a:prstGeom>
          <a:noFill/>
        </p:spPr>
        <p:txBody>
          <a:bodyPr wrap="square" rtlCol="0">
            <a:spAutoFit/>
          </a:bodyPr>
          <a:lstStyle/>
          <a:p>
            <a:r>
              <a:rPr lang="fr-FR" sz="4000" b="1" dirty="0">
                <a:solidFill>
                  <a:schemeClr val="bg1"/>
                </a:solidFill>
              </a:rPr>
              <a:t>6% </a:t>
            </a:r>
            <a:r>
              <a:rPr lang="fr-FR" sz="1600" dirty="0">
                <a:solidFill>
                  <a:schemeClr val="bg1"/>
                </a:solidFill>
              </a:rPr>
              <a:t>de gain financier  sur l'ensemble des coûts de la conception</a:t>
            </a:r>
            <a:endParaRPr lang="fr-FR" sz="3600" b="1" dirty="0">
              <a:solidFill>
                <a:schemeClr val="bg1"/>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8A03E055-1BB4-4841-A544-58A4E64C2282}"/>
              </a:ext>
            </a:extLst>
          </p:cNvPr>
          <p:cNvSpPr/>
          <p:nvPr/>
        </p:nvSpPr>
        <p:spPr>
          <a:xfrm>
            <a:off x="7027836" y="2825032"/>
            <a:ext cx="2087832" cy="1046440"/>
          </a:xfrm>
          <a:prstGeom prst="rect">
            <a:avLst/>
          </a:prstGeom>
        </p:spPr>
        <p:txBody>
          <a:bodyPr wrap="square">
            <a:spAutoFit/>
          </a:bodyPr>
          <a:lstStyle/>
          <a:p>
            <a:pPr algn="ctr"/>
            <a:r>
              <a:rPr lang="fr-FR" sz="4400" b="1" dirty="0">
                <a:solidFill>
                  <a:schemeClr val="bg1"/>
                </a:solidFill>
              </a:rPr>
              <a:t>9% </a:t>
            </a:r>
            <a:r>
              <a:rPr lang="fr-FR" dirty="0">
                <a:solidFill>
                  <a:schemeClr val="bg1"/>
                </a:solidFill>
              </a:rPr>
              <a:t>des coûts de chantier réduits </a:t>
            </a:r>
          </a:p>
        </p:txBody>
      </p:sp>
      <p:sp>
        <p:nvSpPr>
          <p:cNvPr id="93" name="Rectangle 92">
            <a:extLst>
              <a:ext uri="{FF2B5EF4-FFF2-40B4-BE49-F238E27FC236}">
                <a16:creationId xmlns:a16="http://schemas.microsoft.com/office/drawing/2014/main" id="{6F930FF1-4D19-4455-9545-64C9607241FA}"/>
              </a:ext>
            </a:extLst>
          </p:cNvPr>
          <p:cNvSpPr/>
          <p:nvPr/>
        </p:nvSpPr>
        <p:spPr>
          <a:xfrm>
            <a:off x="9384842" y="2778254"/>
            <a:ext cx="2053414" cy="1323439"/>
          </a:xfrm>
          <a:prstGeom prst="rect">
            <a:avLst/>
          </a:prstGeom>
        </p:spPr>
        <p:txBody>
          <a:bodyPr wrap="square">
            <a:spAutoFit/>
          </a:bodyPr>
          <a:lstStyle/>
          <a:p>
            <a:pPr algn="ctr"/>
            <a:r>
              <a:rPr lang="fr-FR" sz="4400" b="1" dirty="0">
                <a:solidFill>
                  <a:schemeClr val="bg1"/>
                </a:solidFill>
              </a:rPr>
              <a:t>10% </a:t>
            </a:r>
            <a:r>
              <a:rPr lang="fr-FR" dirty="0">
                <a:solidFill>
                  <a:schemeClr val="bg1"/>
                </a:solidFill>
              </a:rPr>
              <a:t>de réduction sur la durée des chantiers</a:t>
            </a:r>
          </a:p>
        </p:txBody>
      </p:sp>
      <p:sp>
        <p:nvSpPr>
          <p:cNvPr id="95" name="Rectangle 94">
            <a:extLst>
              <a:ext uri="{FF2B5EF4-FFF2-40B4-BE49-F238E27FC236}">
                <a16:creationId xmlns:a16="http://schemas.microsoft.com/office/drawing/2014/main" id="{22DEC1A8-0EB0-4878-BDD1-ABEE13E7FCB3}"/>
              </a:ext>
            </a:extLst>
          </p:cNvPr>
          <p:cNvSpPr/>
          <p:nvPr/>
        </p:nvSpPr>
        <p:spPr>
          <a:xfrm>
            <a:off x="4533019" y="4367864"/>
            <a:ext cx="2174613" cy="1446550"/>
          </a:xfrm>
          <a:prstGeom prst="rect">
            <a:avLst/>
          </a:prstGeom>
        </p:spPr>
        <p:txBody>
          <a:bodyPr wrap="square">
            <a:spAutoFit/>
          </a:bodyPr>
          <a:lstStyle/>
          <a:p>
            <a:pPr algn="ctr"/>
            <a:r>
              <a:rPr lang="fr-FR" sz="4000" b="1" dirty="0">
                <a:solidFill>
                  <a:schemeClr val="bg1"/>
                </a:solidFill>
              </a:rPr>
              <a:t>12% </a:t>
            </a:r>
            <a:r>
              <a:rPr lang="fr-FR" sz="1600" dirty="0">
                <a:solidFill>
                  <a:schemeClr val="bg1"/>
                </a:solidFill>
              </a:rPr>
              <a:t>de réduction des coûts </a:t>
            </a:r>
          </a:p>
          <a:p>
            <a:pPr algn="ctr"/>
            <a:r>
              <a:rPr lang="fr-FR" sz="1600" dirty="0">
                <a:solidFill>
                  <a:schemeClr val="bg1"/>
                </a:solidFill>
              </a:rPr>
              <a:t>totaux sur cycle de vie grâce au BIM</a:t>
            </a:r>
          </a:p>
        </p:txBody>
      </p:sp>
      <p:grpSp>
        <p:nvGrpSpPr>
          <p:cNvPr id="96" name="Groupe 95">
            <a:extLst>
              <a:ext uri="{FF2B5EF4-FFF2-40B4-BE49-F238E27FC236}">
                <a16:creationId xmlns:a16="http://schemas.microsoft.com/office/drawing/2014/main" id="{ABEFB79F-7E53-4C45-95A2-9FC7500342AC}"/>
              </a:ext>
            </a:extLst>
          </p:cNvPr>
          <p:cNvGrpSpPr/>
          <p:nvPr/>
        </p:nvGrpSpPr>
        <p:grpSpPr>
          <a:xfrm>
            <a:off x="7066936" y="4484875"/>
            <a:ext cx="2009632" cy="707886"/>
            <a:chOff x="315696" y="9565955"/>
            <a:chExt cx="3266138" cy="707886"/>
          </a:xfrm>
        </p:grpSpPr>
        <p:sp>
          <p:nvSpPr>
            <p:cNvPr id="97" name="ZoneTexte 96">
              <a:extLst>
                <a:ext uri="{FF2B5EF4-FFF2-40B4-BE49-F238E27FC236}">
                  <a16:creationId xmlns:a16="http://schemas.microsoft.com/office/drawing/2014/main" id="{8DABA00D-405E-412F-B6B6-7511BA08146C}"/>
                </a:ext>
              </a:extLst>
            </p:cNvPr>
            <p:cNvSpPr txBox="1"/>
            <p:nvPr/>
          </p:nvSpPr>
          <p:spPr>
            <a:xfrm>
              <a:off x="315696" y="9565955"/>
              <a:ext cx="1455070" cy="707886"/>
            </a:xfrm>
            <a:prstGeom prst="rect">
              <a:avLst/>
            </a:prstGeom>
            <a:noFill/>
          </p:spPr>
          <p:txBody>
            <a:bodyPr wrap="square" rtlCol="0">
              <a:spAutoFit/>
            </a:bodyPr>
            <a:lstStyle/>
            <a:p>
              <a:r>
                <a:rPr lang="fr-FR" sz="4000" b="1" dirty="0">
                  <a:solidFill>
                    <a:schemeClr val="bg1"/>
                  </a:solidFill>
                  <a:latin typeface="Arial" panose="020B0604020202020204" pitchFamily="34" charset="0"/>
                  <a:cs typeface="Arial" panose="020B0604020202020204" pitchFamily="34" charset="0"/>
                </a:rPr>
                <a:t>66%</a:t>
              </a:r>
            </a:p>
          </p:txBody>
        </p:sp>
        <p:sp>
          <p:nvSpPr>
            <p:cNvPr id="98" name="ZoneTexte 97">
              <a:extLst>
                <a:ext uri="{FF2B5EF4-FFF2-40B4-BE49-F238E27FC236}">
                  <a16:creationId xmlns:a16="http://schemas.microsoft.com/office/drawing/2014/main" id="{0AD4347F-80DB-4A05-83E2-31E32C620D30}"/>
                </a:ext>
              </a:extLst>
            </p:cNvPr>
            <p:cNvSpPr txBox="1"/>
            <p:nvPr/>
          </p:nvSpPr>
          <p:spPr>
            <a:xfrm>
              <a:off x="1457549" y="9720969"/>
              <a:ext cx="2124285" cy="415498"/>
            </a:xfrm>
            <a:prstGeom prst="rect">
              <a:avLst/>
            </a:prstGeom>
            <a:noFill/>
          </p:spPr>
          <p:txBody>
            <a:bodyPr wrap="square" rtlCol="0">
              <a:spAutoFit/>
            </a:bodyPr>
            <a:lstStyle/>
            <a:p>
              <a:r>
                <a:rPr lang="fr-FR" sz="1050" dirty="0">
                  <a:solidFill>
                    <a:schemeClr val="bg1"/>
                  </a:solidFill>
                  <a:latin typeface="Arial" panose="020B0604020202020204" pitchFamily="34" charset="0"/>
                  <a:cs typeface="Arial" panose="020B0604020202020204" pitchFamily="34" charset="0"/>
                </a:rPr>
                <a:t>Le </a:t>
              </a:r>
              <a:r>
                <a:rPr lang="fr-FR" sz="1050" b="1" dirty="0">
                  <a:solidFill>
                    <a:schemeClr val="bg1"/>
                  </a:solidFill>
                  <a:latin typeface="Arial" panose="020B0604020202020204" pitchFamily="34" charset="0"/>
                  <a:cs typeface="Arial" panose="020B0604020202020204" pitchFamily="34" charset="0"/>
                </a:rPr>
                <a:t>taux de réutilisation </a:t>
              </a:r>
              <a:r>
                <a:rPr lang="fr-FR" sz="1050" dirty="0">
                  <a:solidFill>
                    <a:schemeClr val="bg1"/>
                  </a:solidFill>
                  <a:latin typeface="Arial" panose="020B0604020202020204" pitchFamily="34" charset="0"/>
                  <a:cs typeface="Arial" panose="020B0604020202020204" pitchFamily="34" charset="0"/>
                </a:rPr>
                <a:t>global envisageable des composants </a:t>
              </a:r>
            </a:p>
          </p:txBody>
        </p:sp>
      </p:grpSp>
      <p:grpSp>
        <p:nvGrpSpPr>
          <p:cNvPr id="99" name="Groupe 98">
            <a:extLst>
              <a:ext uri="{FF2B5EF4-FFF2-40B4-BE49-F238E27FC236}">
                <a16:creationId xmlns:a16="http://schemas.microsoft.com/office/drawing/2014/main" id="{C00B17DC-BBB2-41CA-BB24-D5D95402DE55}"/>
              </a:ext>
            </a:extLst>
          </p:cNvPr>
          <p:cNvGrpSpPr/>
          <p:nvPr/>
        </p:nvGrpSpPr>
        <p:grpSpPr>
          <a:xfrm>
            <a:off x="9542650" y="4583374"/>
            <a:ext cx="2107842" cy="794392"/>
            <a:chOff x="525009" y="8671638"/>
            <a:chExt cx="1951441" cy="794392"/>
          </a:xfrm>
        </p:grpSpPr>
        <p:sp>
          <p:nvSpPr>
            <p:cNvPr id="100" name="ZoneTexte 99">
              <a:extLst>
                <a:ext uri="{FF2B5EF4-FFF2-40B4-BE49-F238E27FC236}">
                  <a16:creationId xmlns:a16="http://schemas.microsoft.com/office/drawing/2014/main" id="{71A7095D-634E-4542-A3F3-8C5E9320EF21}"/>
                </a:ext>
              </a:extLst>
            </p:cNvPr>
            <p:cNvSpPr txBox="1"/>
            <p:nvPr/>
          </p:nvSpPr>
          <p:spPr>
            <a:xfrm>
              <a:off x="525009" y="8671638"/>
              <a:ext cx="1858048" cy="707886"/>
            </a:xfrm>
            <a:prstGeom prst="rect">
              <a:avLst/>
            </a:prstGeom>
            <a:noFill/>
          </p:spPr>
          <p:txBody>
            <a:bodyPr wrap="square" rtlCol="0">
              <a:spAutoFit/>
            </a:bodyPr>
            <a:lstStyle/>
            <a:p>
              <a:r>
                <a:rPr lang="fr-FR" sz="4000" b="1" dirty="0">
                  <a:solidFill>
                    <a:schemeClr val="bg1"/>
                  </a:solidFill>
                  <a:latin typeface="Arial" panose="020B0604020202020204" pitchFamily="34" charset="0"/>
                  <a:cs typeface="Arial" panose="020B0604020202020204" pitchFamily="34" charset="0"/>
                </a:rPr>
                <a:t>20 000</a:t>
              </a:r>
            </a:p>
          </p:txBody>
        </p:sp>
        <p:sp>
          <p:nvSpPr>
            <p:cNvPr id="101" name="ZoneTexte 100">
              <a:extLst>
                <a:ext uri="{FF2B5EF4-FFF2-40B4-BE49-F238E27FC236}">
                  <a16:creationId xmlns:a16="http://schemas.microsoft.com/office/drawing/2014/main" id="{47D1B094-5C95-4FEE-8FB5-F51F160615DB}"/>
                </a:ext>
              </a:extLst>
            </p:cNvPr>
            <p:cNvSpPr txBox="1"/>
            <p:nvPr/>
          </p:nvSpPr>
          <p:spPr>
            <a:xfrm>
              <a:off x="541020" y="9204420"/>
              <a:ext cx="1935430" cy="261610"/>
            </a:xfrm>
            <a:prstGeom prst="rect">
              <a:avLst/>
            </a:prstGeom>
            <a:noFill/>
          </p:spPr>
          <p:txBody>
            <a:bodyPr wrap="square" rtlCol="0">
              <a:spAutoFit/>
            </a:bodyPr>
            <a:lstStyle/>
            <a:p>
              <a:r>
                <a:rPr lang="fr-FR" sz="1100" dirty="0">
                  <a:solidFill>
                    <a:schemeClr val="bg1"/>
                  </a:solidFill>
                  <a:latin typeface="Arial" panose="020B0604020202020204" pitchFamily="34" charset="0"/>
                  <a:cs typeface="Arial" panose="020B0604020202020204" pitchFamily="34" charset="0"/>
                </a:rPr>
                <a:t>Le nombre de m² audités</a:t>
              </a:r>
            </a:p>
          </p:txBody>
        </p:sp>
      </p:grpSp>
    </p:spTree>
    <p:extLst>
      <p:ext uri="{BB962C8B-B14F-4D97-AF65-F5344CB8AC3E}">
        <p14:creationId xmlns:p14="http://schemas.microsoft.com/office/powerpoint/2010/main" val="86094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5</a:t>
            </a:fld>
            <a:endParaRPr lang="fr-FR" dirty="0"/>
          </a:p>
        </p:txBody>
      </p:sp>
      <p:sp>
        <p:nvSpPr>
          <p:cNvPr id="155" name="Espace réservé du texte 90">
            <a:extLst>
              <a:ext uri="{FF2B5EF4-FFF2-40B4-BE49-F238E27FC236}">
                <a16:creationId xmlns:a16="http://schemas.microsoft.com/office/drawing/2014/main" id="{1913FE3D-FA27-41D7-A1F1-1B48A8D184B5}"/>
              </a:ext>
            </a:extLst>
          </p:cNvPr>
          <p:cNvSpPr txBox="1">
            <a:spLocks/>
          </p:cNvSpPr>
          <p:nvPr/>
        </p:nvSpPr>
        <p:spPr>
          <a:xfrm>
            <a:off x="873917" y="877661"/>
            <a:ext cx="10098883"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CONTRIBUTIONS AUX ENJEUX D’ENGIE Solutions </a:t>
            </a:r>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Text Placeholder 3">
            <a:extLst>
              <a:ext uri="{FF2B5EF4-FFF2-40B4-BE49-F238E27FC236}">
                <a16:creationId xmlns:a16="http://schemas.microsoft.com/office/drawing/2014/main" id="{6FDD26D6-DF45-407E-AE64-14BF56690D88}"/>
              </a:ext>
            </a:extLst>
          </p:cNvPr>
          <p:cNvSpPr txBox="1">
            <a:spLocks/>
          </p:cNvSpPr>
          <p:nvPr/>
        </p:nvSpPr>
        <p:spPr bwMode="gray">
          <a:xfrm>
            <a:off x="7881310" y="3606289"/>
            <a:ext cx="3285132" cy="846386"/>
          </a:xfrm>
          <a:prstGeom prst="rect">
            <a:avLst/>
          </a:prstGeom>
        </p:spPr>
        <p:txBody>
          <a:bodyPr vert="horz" wrap="square" lIns="0" tIns="0" rIns="0" bIns="0" rtlCol="0" anchor="t" anchorCtr="0">
            <a:spAutoFit/>
          </a:bodyPr>
          <a:lstStyle>
            <a:lvl1pPr marL="0" indent="0" algn="ctr" defTabSz="914400"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1600" kern="1200" baseline="0">
                <a:solidFill>
                  <a:schemeClr val="tx1">
                    <a:lumMod val="95000"/>
                    <a:lumOff val="5000"/>
                  </a:schemeClr>
                </a:solidFill>
                <a:latin typeface="+mn-lt"/>
                <a:ea typeface="+mn-ea"/>
                <a:cs typeface="+mn-cs"/>
              </a:defRPr>
            </a:lvl1pPr>
            <a:lvl2pPr marL="457200" indent="0" algn="l" defTabSz="914400" rtl="0" eaLnBrk="1" latinLnBrk="0" hangingPunct="1">
              <a:lnSpc>
                <a:spcPct val="105000"/>
              </a:lnSpc>
              <a:spcBef>
                <a:spcPts val="600"/>
              </a:spcBef>
              <a:spcAft>
                <a:spcPts val="600"/>
              </a:spcAft>
              <a:buClr>
                <a:schemeClr val="tx1"/>
              </a:buClr>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baseline="0">
                <a:solidFill>
                  <a:schemeClr val="tx1"/>
                </a:solidFill>
                <a:latin typeface="+mn-lt"/>
                <a:ea typeface="+mn-ea"/>
                <a:cs typeface="+mn-cs"/>
              </a:defRPr>
            </a:lvl4pPr>
            <a:lvl5pPr marL="18288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AAFF"/>
              </a:buClr>
              <a:buSzPct val="80000"/>
              <a:buFont typeface="Wingdings" panose="05000000000000000000" pitchFamily="2" charset="2"/>
              <a:buChar char="§"/>
              <a:tabLst/>
              <a:defRPr/>
            </a:pPr>
            <a:r>
              <a:rPr kumimoji="0" lang="fr-FR" sz="110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Equiper un site d’une GTB permet d’économiser 20 % d’énergie</a:t>
            </a:r>
          </a:p>
          <a:p>
            <a:pPr marL="228600" marR="0" lvl="0" indent="-228600" algn="l" defTabSz="914400" rtl="0" eaLnBrk="1" fontAlgn="auto" latinLnBrk="0" hangingPunct="1">
              <a:lnSpc>
                <a:spcPct val="100000"/>
              </a:lnSpc>
              <a:spcBef>
                <a:spcPts val="0"/>
              </a:spcBef>
              <a:spcAft>
                <a:spcPts val="0"/>
              </a:spcAft>
              <a:buClr>
                <a:srgbClr val="00AAFF"/>
              </a:buClr>
              <a:buSzPct val="80000"/>
              <a:buFont typeface="Wingdings" panose="05000000000000000000" pitchFamily="2" charset="2"/>
              <a:buChar char="§"/>
              <a:tabLst/>
              <a:defRPr/>
            </a:pPr>
            <a:r>
              <a:rPr kumimoji="0" lang="fr-FR" sz="110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Optimiser les ressources à l’échelle d’une ville (intégration </a:t>
            </a:r>
            <a:r>
              <a:rPr kumimoji="0" lang="fr-FR" sz="1100" u="none" strike="noStrike" kern="1200" cap="none" spc="0" normalizeH="0" baseline="0" noProof="0" dirty="0" err="1">
                <a:ln>
                  <a:noFill/>
                </a:ln>
                <a:solidFill>
                  <a:schemeClr val="tx1">
                    <a:lumMod val="65000"/>
                    <a:lumOff val="35000"/>
                  </a:schemeClr>
                </a:solidFill>
                <a:effectLst/>
                <a:uLnTx/>
                <a:uFillTx/>
                <a:latin typeface="Arial" panose="020B0604020202020204" pitchFamily="34" charset="0"/>
                <a:cs typeface="Arial" panose="020B0604020202020204" pitchFamily="34" charset="0"/>
              </a:rPr>
              <a:t>Livin</a:t>
            </a:r>
            <a:r>
              <a:rPr kumimoji="0" lang="fr-FR" sz="110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ou d’un ensemble de bâtiments  (intégration Smart O&amp;M)</a:t>
            </a:r>
          </a:p>
        </p:txBody>
      </p:sp>
      <p:sp>
        <p:nvSpPr>
          <p:cNvPr id="66" name="Text Placeholder 3">
            <a:extLst>
              <a:ext uri="{FF2B5EF4-FFF2-40B4-BE49-F238E27FC236}">
                <a16:creationId xmlns:a16="http://schemas.microsoft.com/office/drawing/2014/main" id="{8BFB650C-6AB3-4C1B-AF1B-3DC618FD4784}"/>
              </a:ext>
            </a:extLst>
          </p:cNvPr>
          <p:cNvSpPr txBox="1">
            <a:spLocks/>
          </p:cNvSpPr>
          <p:nvPr/>
        </p:nvSpPr>
        <p:spPr bwMode="gray">
          <a:xfrm>
            <a:off x="7888322" y="4766805"/>
            <a:ext cx="3285133" cy="677108"/>
          </a:xfrm>
          <a:prstGeom prst="rect">
            <a:avLst/>
          </a:prstGeom>
        </p:spPr>
        <p:txBody>
          <a:bodyPr vert="horz" wrap="square" lIns="0" tIns="0" rIns="0" bIns="0" rtlCol="0" anchor="t" anchorCtr="0">
            <a:spAutoFit/>
          </a:bodyPr>
          <a:lstStyle>
            <a:lvl1pPr marL="0" indent="0" algn="ctr" defTabSz="914400"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1600" kern="1200" baseline="0">
                <a:solidFill>
                  <a:schemeClr val="tx1">
                    <a:lumMod val="95000"/>
                    <a:lumOff val="5000"/>
                  </a:schemeClr>
                </a:solidFill>
                <a:latin typeface="+mn-lt"/>
                <a:ea typeface="+mn-ea"/>
                <a:cs typeface="+mn-cs"/>
              </a:defRPr>
            </a:lvl1pPr>
            <a:lvl2pPr marL="457200" indent="0" algn="l" defTabSz="914400" rtl="0" eaLnBrk="1" latinLnBrk="0" hangingPunct="1">
              <a:lnSpc>
                <a:spcPct val="105000"/>
              </a:lnSpc>
              <a:spcBef>
                <a:spcPts val="600"/>
              </a:spcBef>
              <a:spcAft>
                <a:spcPts val="600"/>
              </a:spcAft>
              <a:buClr>
                <a:schemeClr val="tx1"/>
              </a:buClr>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baseline="0">
                <a:solidFill>
                  <a:schemeClr val="tx1"/>
                </a:solidFill>
                <a:latin typeface="+mn-lt"/>
                <a:ea typeface="+mn-ea"/>
                <a:cs typeface="+mn-cs"/>
              </a:defRPr>
            </a:lvl4pPr>
            <a:lvl5pPr marL="18288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AAFF"/>
              </a:buClr>
              <a:buSzPct val="80000"/>
              <a:buFont typeface="Wingdings" panose="05000000000000000000" pitchFamily="2" charset="2"/>
              <a:buChar char="§"/>
              <a:tabLst/>
              <a:defRPr/>
            </a:pPr>
            <a:r>
              <a:rPr kumimoji="0" lang="fr-FR" sz="110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Simuler des projets d’aménagement avec des maquettes BIM</a:t>
            </a:r>
          </a:p>
          <a:p>
            <a:pPr marL="228600" marR="0" lvl="0" indent="-228600" algn="l" defTabSz="914400" rtl="0" eaLnBrk="1" fontAlgn="auto" latinLnBrk="0" hangingPunct="1">
              <a:lnSpc>
                <a:spcPct val="100000"/>
              </a:lnSpc>
              <a:spcBef>
                <a:spcPts val="0"/>
              </a:spcBef>
              <a:spcAft>
                <a:spcPts val="0"/>
              </a:spcAft>
              <a:buClr>
                <a:srgbClr val="00AAFF"/>
              </a:buClr>
              <a:buSzPct val="80000"/>
              <a:buFont typeface="Wingdings" panose="05000000000000000000" pitchFamily="2" charset="2"/>
              <a:buChar char="§"/>
              <a:tabLst/>
              <a:defRPr/>
            </a:pPr>
            <a:r>
              <a:rPr kumimoji="0" lang="fr-FR" sz="110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Simuler des environnements de travail complexes (simulateur ISD)</a:t>
            </a:r>
            <a:endParaRPr kumimoji="0" lang="en-US" sz="110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endParaRPr>
          </a:p>
        </p:txBody>
      </p:sp>
      <p:sp>
        <p:nvSpPr>
          <p:cNvPr id="68" name="Text Placeholder 3">
            <a:extLst>
              <a:ext uri="{FF2B5EF4-FFF2-40B4-BE49-F238E27FC236}">
                <a16:creationId xmlns:a16="http://schemas.microsoft.com/office/drawing/2014/main" id="{8BDD4887-1415-437F-BC07-4C8A6A89A42C}"/>
              </a:ext>
            </a:extLst>
          </p:cNvPr>
          <p:cNvSpPr txBox="1">
            <a:spLocks/>
          </p:cNvSpPr>
          <p:nvPr/>
        </p:nvSpPr>
        <p:spPr bwMode="gray">
          <a:xfrm>
            <a:off x="1018664" y="2212419"/>
            <a:ext cx="3024000" cy="185948"/>
          </a:xfrm>
          <a:prstGeom prst="rect">
            <a:avLst/>
          </a:prstGeom>
        </p:spPr>
        <p:txBody>
          <a:bodyPr vert="horz" wrap="square" lIns="0" tIns="0" rIns="0" bIns="0" rtlCol="0" anchor="t" anchorCtr="0">
            <a:spAutoFit/>
          </a:bodyPr>
          <a:lstStyle>
            <a:lvl1pPr marL="0" indent="0" algn="ctr" defTabSz="914400"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1600" kern="1200" baseline="0">
                <a:solidFill>
                  <a:schemeClr val="tx1">
                    <a:lumMod val="95000"/>
                    <a:lumOff val="5000"/>
                  </a:schemeClr>
                </a:solidFill>
                <a:latin typeface="+mn-lt"/>
                <a:ea typeface="+mn-ea"/>
                <a:cs typeface="+mn-cs"/>
              </a:defRPr>
            </a:lvl1pPr>
            <a:lvl2pPr marL="457200" indent="0" algn="l" defTabSz="914400" rtl="0" eaLnBrk="1" latinLnBrk="0" hangingPunct="1">
              <a:lnSpc>
                <a:spcPct val="105000"/>
              </a:lnSpc>
              <a:spcBef>
                <a:spcPts val="600"/>
              </a:spcBef>
              <a:spcAft>
                <a:spcPts val="600"/>
              </a:spcAft>
              <a:buClr>
                <a:schemeClr val="tx1"/>
              </a:buClr>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baseline="0">
                <a:solidFill>
                  <a:schemeClr val="tx1"/>
                </a:solidFill>
                <a:latin typeface="+mn-lt"/>
                <a:ea typeface="+mn-ea"/>
                <a:cs typeface="+mn-cs"/>
              </a:defRPr>
            </a:lvl4pPr>
            <a:lvl5pPr marL="18288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ct val="20000"/>
              </a:spcBef>
              <a:spcAft>
                <a:spcPts val="600"/>
              </a:spcAft>
              <a:buClr>
                <a:srgbClr val="00AAFF"/>
              </a:buClr>
              <a:buSzPct val="80000"/>
              <a:buFont typeface="Wingdings" panose="05000000000000000000" pitchFamily="2" charset="2"/>
              <a:buNone/>
              <a:tabLst/>
              <a:defRPr/>
            </a:pPr>
            <a:r>
              <a:rPr kumimoji="0" lang="fr-FR" sz="1200" b="1" i="0" u="none" strike="noStrike" kern="1200" cap="none" spc="0" normalizeH="0" baseline="0" dirty="0">
                <a:ln>
                  <a:noFill/>
                </a:ln>
                <a:solidFill>
                  <a:srgbClr val="424242"/>
                </a:solidFill>
                <a:effectLst/>
                <a:uLnTx/>
                <a:uFillTx/>
                <a:latin typeface="Arial Black" panose="020B0A04020102020204" pitchFamily="34" charset="0"/>
                <a:cs typeface="Arial" panose="020B0604020202020204" pitchFamily="34" charset="0"/>
              </a:rPr>
              <a:t>3 Enjeux d’ENGIE Solutions :</a:t>
            </a:r>
          </a:p>
        </p:txBody>
      </p:sp>
      <p:sp>
        <p:nvSpPr>
          <p:cNvPr id="69" name="Text Placeholder 3">
            <a:extLst>
              <a:ext uri="{FF2B5EF4-FFF2-40B4-BE49-F238E27FC236}">
                <a16:creationId xmlns:a16="http://schemas.microsoft.com/office/drawing/2014/main" id="{F00BAB3B-47A8-4176-AE3E-8E493CF2E210}"/>
              </a:ext>
            </a:extLst>
          </p:cNvPr>
          <p:cNvSpPr txBox="1">
            <a:spLocks/>
          </p:cNvSpPr>
          <p:nvPr/>
        </p:nvSpPr>
        <p:spPr bwMode="gray">
          <a:xfrm>
            <a:off x="7892224" y="2625828"/>
            <a:ext cx="3285133" cy="677108"/>
          </a:xfrm>
          <a:prstGeom prst="rect">
            <a:avLst/>
          </a:prstGeom>
        </p:spPr>
        <p:txBody>
          <a:bodyPr vert="horz" wrap="square" lIns="0" tIns="0" rIns="0" bIns="0" rtlCol="0" anchor="t" anchorCtr="0">
            <a:spAutoFit/>
          </a:bodyPr>
          <a:lstStyle>
            <a:lvl1pPr marL="0" indent="0" algn="ctr" defTabSz="914400"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1600" kern="1200" baseline="0">
                <a:solidFill>
                  <a:schemeClr val="tx1">
                    <a:lumMod val="95000"/>
                    <a:lumOff val="5000"/>
                  </a:schemeClr>
                </a:solidFill>
                <a:latin typeface="+mn-lt"/>
                <a:ea typeface="+mn-ea"/>
                <a:cs typeface="+mn-cs"/>
              </a:defRPr>
            </a:lvl1pPr>
            <a:lvl2pPr marL="457200" indent="0" algn="l" defTabSz="914400" rtl="0" eaLnBrk="1" latinLnBrk="0" hangingPunct="1">
              <a:lnSpc>
                <a:spcPct val="105000"/>
              </a:lnSpc>
              <a:spcBef>
                <a:spcPts val="600"/>
              </a:spcBef>
              <a:spcAft>
                <a:spcPts val="600"/>
              </a:spcAft>
              <a:buClr>
                <a:schemeClr val="tx1"/>
              </a:buClr>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baseline="0">
                <a:solidFill>
                  <a:schemeClr val="tx1"/>
                </a:solidFill>
                <a:latin typeface="+mn-lt"/>
                <a:ea typeface="+mn-ea"/>
                <a:cs typeface="+mn-cs"/>
              </a:defRPr>
            </a:lvl4pPr>
            <a:lvl5pPr marL="18288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00AAFF"/>
              </a:buClr>
              <a:buSzPct val="80000"/>
              <a:buFont typeface="Wingdings" panose="05000000000000000000" pitchFamily="2" charset="2"/>
              <a:buChar char="§"/>
              <a:tabLst/>
              <a:defRPr/>
            </a:pPr>
            <a:r>
              <a:rPr kumimoji="0" lang="fr-FR" sz="1100" u="none" strike="noStrike" kern="1200" cap="none" spc="0" normalizeH="0" baseline="0" noProof="0" dirty="0" err="1">
                <a:ln>
                  <a:noFill/>
                </a:ln>
                <a:solidFill>
                  <a:schemeClr val="tx1">
                    <a:lumMod val="65000"/>
                    <a:lumOff val="35000"/>
                  </a:schemeClr>
                </a:solidFill>
                <a:effectLst/>
                <a:uLnTx/>
                <a:uFillTx/>
                <a:latin typeface="Arial" panose="020B0604020202020204" pitchFamily="34" charset="0"/>
                <a:cs typeface="Arial" panose="020B0604020202020204" pitchFamily="34" charset="0"/>
              </a:rPr>
              <a:t>Hyperviser</a:t>
            </a:r>
            <a:r>
              <a:rPr kumimoji="0" lang="fr-FR" sz="110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 les parcs solaires pour contrôler leur bon fonctionnement</a:t>
            </a:r>
          </a:p>
          <a:p>
            <a:pPr marL="171450" marR="0" lvl="0" indent="-171450" algn="l" defTabSz="914400" rtl="0" eaLnBrk="1" fontAlgn="auto" latinLnBrk="0" hangingPunct="1">
              <a:lnSpc>
                <a:spcPct val="100000"/>
              </a:lnSpc>
              <a:spcBef>
                <a:spcPts val="0"/>
              </a:spcBef>
              <a:spcAft>
                <a:spcPts val="0"/>
              </a:spcAft>
              <a:buClr>
                <a:srgbClr val="00AAFF"/>
              </a:buClr>
              <a:buSzPct val="80000"/>
              <a:buFont typeface="Wingdings" panose="05000000000000000000" pitchFamily="2" charset="2"/>
              <a:buChar char="§"/>
              <a:tabLst/>
              <a:defRPr/>
            </a:pPr>
            <a:r>
              <a:rPr kumimoji="0" lang="fr-FR" sz="110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cs typeface="Arial" panose="020B0604020202020204" pitchFamily="34" charset="0"/>
              </a:rPr>
              <a:t>Optimiser le contenu carbone et le réemploi des matériaux via les maquettes BIM</a:t>
            </a:r>
          </a:p>
        </p:txBody>
      </p:sp>
      <p:sp>
        <p:nvSpPr>
          <p:cNvPr id="22" name="Text Placeholder 3">
            <a:extLst>
              <a:ext uri="{FF2B5EF4-FFF2-40B4-BE49-F238E27FC236}">
                <a16:creationId xmlns:a16="http://schemas.microsoft.com/office/drawing/2014/main" id="{9B65CCBF-80EA-4425-BC52-BBB215DEB049}"/>
              </a:ext>
            </a:extLst>
          </p:cNvPr>
          <p:cNvSpPr txBox="1">
            <a:spLocks/>
          </p:cNvSpPr>
          <p:nvPr/>
        </p:nvSpPr>
        <p:spPr bwMode="gray">
          <a:xfrm>
            <a:off x="7888322" y="2217092"/>
            <a:ext cx="3769787" cy="185948"/>
          </a:xfrm>
          <a:prstGeom prst="rect">
            <a:avLst/>
          </a:prstGeom>
        </p:spPr>
        <p:txBody>
          <a:bodyPr vert="horz" wrap="square" lIns="0" tIns="0" rIns="0" bIns="0" rtlCol="0" anchor="t" anchorCtr="0">
            <a:spAutoFit/>
          </a:bodyPr>
          <a:lstStyle>
            <a:lvl1pPr marL="0" indent="0" algn="ctr" defTabSz="914400"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1600" kern="1200" baseline="0">
                <a:solidFill>
                  <a:schemeClr val="tx1">
                    <a:lumMod val="95000"/>
                    <a:lumOff val="5000"/>
                  </a:schemeClr>
                </a:solidFill>
                <a:latin typeface="+mn-lt"/>
                <a:ea typeface="+mn-ea"/>
                <a:cs typeface="+mn-cs"/>
              </a:defRPr>
            </a:lvl1pPr>
            <a:lvl2pPr marL="457200" indent="0" algn="l" defTabSz="914400" rtl="0" eaLnBrk="1" latinLnBrk="0" hangingPunct="1">
              <a:lnSpc>
                <a:spcPct val="105000"/>
              </a:lnSpc>
              <a:spcBef>
                <a:spcPts val="600"/>
              </a:spcBef>
              <a:spcAft>
                <a:spcPts val="600"/>
              </a:spcAft>
              <a:buClr>
                <a:schemeClr val="tx1"/>
              </a:buClr>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baseline="0">
                <a:solidFill>
                  <a:schemeClr val="tx1"/>
                </a:solidFill>
                <a:latin typeface="+mn-lt"/>
                <a:ea typeface="+mn-ea"/>
                <a:cs typeface="+mn-cs"/>
              </a:defRPr>
            </a:lvl4pPr>
            <a:lvl5pPr marL="18288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marR="0" lvl="0" indent="0" algn="l" defTabSz="914400" rtl="0" eaLnBrk="1" fontAlgn="auto" latinLnBrk="0" hangingPunct="1">
              <a:lnSpc>
                <a:spcPct val="105000"/>
              </a:lnSpc>
              <a:spcBef>
                <a:spcPct val="20000"/>
              </a:spcBef>
              <a:spcAft>
                <a:spcPts val="600"/>
              </a:spcAft>
              <a:buClr>
                <a:srgbClr val="00AAFF"/>
              </a:buClr>
              <a:buSzPct val="80000"/>
              <a:buFont typeface="Wingdings" panose="05000000000000000000" pitchFamily="2" charset="2"/>
              <a:buNone/>
              <a:tabLst/>
              <a:defRPr/>
            </a:pPr>
            <a:r>
              <a:rPr kumimoji="0" lang="fr-FR" sz="1200" b="1" i="0" u="none" strike="noStrike" kern="1200" cap="none" spc="0" normalizeH="0" baseline="0" dirty="0">
                <a:ln>
                  <a:noFill/>
                </a:ln>
                <a:solidFill>
                  <a:srgbClr val="424242"/>
                </a:solidFill>
                <a:effectLst/>
                <a:uLnTx/>
                <a:uFillTx/>
                <a:latin typeface="Arial Black" panose="020B0A04020102020204" pitchFamily="34" charset="0"/>
                <a:cs typeface="Arial" panose="020B0604020202020204" pitchFamily="34" charset="0"/>
              </a:rPr>
              <a:t>ENGIE Solutions Digitales :</a:t>
            </a:r>
          </a:p>
        </p:txBody>
      </p:sp>
      <p:sp>
        <p:nvSpPr>
          <p:cNvPr id="18" name="Rectangle 17">
            <a:extLst>
              <a:ext uri="{FF2B5EF4-FFF2-40B4-BE49-F238E27FC236}">
                <a16:creationId xmlns:a16="http://schemas.microsoft.com/office/drawing/2014/main" id="{C1A5DA8E-8FA2-4741-8774-829348B9119B}"/>
              </a:ext>
            </a:extLst>
          </p:cNvPr>
          <p:cNvSpPr/>
          <p:nvPr/>
        </p:nvSpPr>
        <p:spPr>
          <a:xfrm>
            <a:off x="1025558" y="2625828"/>
            <a:ext cx="3024000" cy="803172"/>
          </a:xfrm>
          <a:prstGeom prst="rect">
            <a:avLst/>
          </a:prstGeom>
          <a:solidFill>
            <a:srgbClr val="01B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90000"/>
              </a:lnSpc>
              <a:buClr>
                <a:srgbClr val="00AAFF"/>
              </a:buClr>
              <a:buSzPct val="80000"/>
              <a:defRPr/>
            </a:pPr>
            <a:endParaRPr lang="fr-FR" sz="1200" b="1" dirty="0">
              <a:solidFill>
                <a:prstClr val="white"/>
              </a:solidFill>
              <a:latin typeface="Arial" panose="020B0604020202020204" pitchFamily="34" charset="0"/>
              <a:cs typeface="Arial" panose="020B0604020202020204" pitchFamily="34" charset="0"/>
            </a:endParaRPr>
          </a:p>
          <a:p>
            <a:pPr lvl="0" algn="ctr">
              <a:lnSpc>
                <a:spcPct val="90000"/>
              </a:lnSpc>
              <a:buClr>
                <a:srgbClr val="00AAFF"/>
              </a:buClr>
              <a:buSzPct val="80000"/>
              <a:defRPr/>
            </a:pPr>
            <a:r>
              <a:rPr lang="fr-FR" sz="1200" b="1" dirty="0">
                <a:solidFill>
                  <a:prstClr val="white"/>
                </a:solidFill>
                <a:latin typeface="Arial" panose="020B0604020202020204" pitchFamily="34" charset="0"/>
                <a:cs typeface="Arial" panose="020B0604020202020204" pitchFamily="34" charset="0"/>
              </a:rPr>
              <a:t>Verdir l’usage des énergies et des ressources</a:t>
            </a:r>
          </a:p>
        </p:txBody>
      </p:sp>
      <p:sp>
        <p:nvSpPr>
          <p:cNvPr id="21" name="Rectangle 20">
            <a:extLst>
              <a:ext uri="{FF2B5EF4-FFF2-40B4-BE49-F238E27FC236}">
                <a16:creationId xmlns:a16="http://schemas.microsoft.com/office/drawing/2014/main" id="{9F2DFBB8-1A46-4606-8520-1C425590D643}"/>
              </a:ext>
            </a:extLst>
          </p:cNvPr>
          <p:cNvSpPr/>
          <p:nvPr/>
        </p:nvSpPr>
        <p:spPr>
          <a:xfrm>
            <a:off x="1025558" y="3646069"/>
            <a:ext cx="3024000" cy="760196"/>
          </a:xfrm>
          <a:prstGeom prst="rect">
            <a:avLst/>
          </a:prstGeom>
          <a:solidFill>
            <a:srgbClr val="01B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90000"/>
              </a:lnSpc>
              <a:buClr>
                <a:srgbClr val="00AAFF"/>
              </a:buClr>
              <a:buSzPct val="80000"/>
              <a:defRPr/>
            </a:pPr>
            <a:endParaRPr lang="fr-FR" sz="1200" b="1" dirty="0">
              <a:solidFill>
                <a:prstClr val="white"/>
              </a:solidFill>
              <a:latin typeface="Arial" panose="020B0604020202020204" pitchFamily="34" charset="0"/>
              <a:cs typeface="Arial" panose="020B0604020202020204" pitchFamily="34" charset="0"/>
            </a:endParaRPr>
          </a:p>
          <a:p>
            <a:pPr algn="ctr"/>
            <a:r>
              <a:rPr lang="fr-FR" sz="1200" b="1" dirty="0">
                <a:latin typeface="Arial" panose="020B0604020202020204" pitchFamily="34" charset="0"/>
                <a:cs typeface="Arial" panose="020B0604020202020204" pitchFamily="34" charset="0"/>
              </a:rPr>
              <a:t>Optimiser l’usage de ces énergies et ressources</a:t>
            </a:r>
          </a:p>
        </p:txBody>
      </p:sp>
      <p:sp>
        <p:nvSpPr>
          <p:cNvPr id="23" name="Rectangle 22">
            <a:extLst>
              <a:ext uri="{FF2B5EF4-FFF2-40B4-BE49-F238E27FC236}">
                <a16:creationId xmlns:a16="http://schemas.microsoft.com/office/drawing/2014/main" id="{FAE023AC-0AF8-4069-85F9-93E73AF87F04}"/>
              </a:ext>
            </a:extLst>
          </p:cNvPr>
          <p:cNvSpPr/>
          <p:nvPr/>
        </p:nvSpPr>
        <p:spPr>
          <a:xfrm>
            <a:off x="1018663" y="4629773"/>
            <a:ext cx="3024000" cy="951172"/>
          </a:xfrm>
          <a:prstGeom prst="rect">
            <a:avLst/>
          </a:prstGeom>
          <a:solidFill>
            <a:srgbClr val="01B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200" b="1" dirty="0">
              <a:latin typeface="Arial" panose="020B0604020202020204" pitchFamily="34" charset="0"/>
              <a:cs typeface="Arial" panose="020B0604020202020204" pitchFamily="34" charset="0"/>
            </a:endParaRPr>
          </a:p>
          <a:p>
            <a:pPr algn="ctr"/>
            <a:r>
              <a:rPr lang="fr-FR" sz="1200" b="1" dirty="0">
                <a:latin typeface="Arial" panose="020B0604020202020204" pitchFamily="34" charset="0"/>
                <a:cs typeface="Arial" panose="020B0604020202020204" pitchFamily="34" charset="0"/>
              </a:rPr>
              <a:t>Réinventer les environnements de vie et de travail</a:t>
            </a:r>
          </a:p>
        </p:txBody>
      </p:sp>
      <p:grpSp>
        <p:nvGrpSpPr>
          <p:cNvPr id="5" name="Groupe 4">
            <a:extLst>
              <a:ext uri="{FF2B5EF4-FFF2-40B4-BE49-F238E27FC236}">
                <a16:creationId xmlns:a16="http://schemas.microsoft.com/office/drawing/2014/main" id="{D1C04C99-753B-4604-AEB0-086655EC0B48}"/>
              </a:ext>
            </a:extLst>
          </p:cNvPr>
          <p:cNvGrpSpPr/>
          <p:nvPr/>
        </p:nvGrpSpPr>
        <p:grpSpPr>
          <a:xfrm>
            <a:off x="4899057" y="3061972"/>
            <a:ext cx="2393876" cy="1980637"/>
            <a:chOff x="4673019" y="3061972"/>
            <a:chExt cx="2393876" cy="1980637"/>
          </a:xfrm>
        </p:grpSpPr>
        <p:sp>
          <p:nvSpPr>
            <p:cNvPr id="65" name="Text Placeholder 3">
              <a:extLst>
                <a:ext uri="{FF2B5EF4-FFF2-40B4-BE49-F238E27FC236}">
                  <a16:creationId xmlns:a16="http://schemas.microsoft.com/office/drawing/2014/main" id="{3630A0C9-5CFB-4782-915C-B8DD187525E7}"/>
                </a:ext>
              </a:extLst>
            </p:cNvPr>
            <p:cNvSpPr txBox="1">
              <a:spLocks/>
            </p:cNvSpPr>
            <p:nvPr/>
          </p:nvSpPr>
          <p:spPr bwMode="gray">
            <a:xfrm>
              <a:off x="4673019" y="3061972"/>
              <a:ext cx="2287073" cy="1341586"/>
            </a:xfrm>
            <a:prstGeom prst="rect">
              <a:avLst/>
            </a:prstGeom>
            <a:noFill/>
            <a:ln>
              <a:noFill/>
            </a:ln>
          </p:spPr>
          <p:txBody>
            <a:bodyPr vert="horz" wrap="square" lIns="0" tIns="0" rIns="0" bIns="0" rtlCol="0" anchor="t" anchorCtr="0">
              <a:spAutoFit/>
            </a:bodyPr>
            <a:lstStyle>
              <a:lvl1pPr marL="0" indent="0" algn="ctr" defTabSz="914400"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1600" kern="1200" baseline="0">
                  <a:solidFill>
                    <a:schemeClr val="tx1">
                      <a:lumMod val="95000"/>
                      <a:lumOff val="5000"/>
                    </a:schemeClr>
                  </a:solidFill>
                  <a:latin typeface="+mn-lt"/>
                  <a:ea typeface="+mn-ea"/>
                  <a:cs typeface="+mn-cs"/>
                </a:defRPr>
              </a:lvl1pPr>
              <a:lvl2pPr marL="457200" indent="0" algn="l" defTabSz="914400" rtl="0" eaLnBrk="1" latinLnBrk="0" hangingPunct="1">
                <a:lnSpc>
                  <a:spcPct val="105000"/>
                </a:lnSpc>
                <a:spcBef>
                  <a:spcPts val="600"/>
                </a:spcBef>
                <a:spcAft>
                  <a:spcPts val="600"/>
                </a:spcAft>
                <a:buClr>
                  <a:schemeClr val="tx1"/>
                </a:buClr>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baseline="0">
                  <a:solidFill>
                    <a:schemeClr val="tx1"/>
                  </a:solidFill>
                  <a:latin typeface="+mn-lt"/>
                  <a:ea typeface="+mn-ea"/>
                  <a:cs typeface="+mn-cs"/>
                </a:defRPr>
              </a:lvl4pPr>
              <a:lvl5pPr marL="1828800" indent="0" algn="l" defTabSz="914400" rtl="0" eaLnBrk="1" latinLnBrk="0" hangingPunct="1">
                <a:lnSpc>
                  <a:spcPct val="105000"/>
                </a:lnSpc>
                <a:spcBef>
                  <a:spcPts val="600"/>
                </a:spcBef>
                <a:spcAft>
                  <a:spcPts val="600"/>
                </a:spcAft>
                <a:buClr>
                  <a:schemeClr val="tx1"/>
                </a:buClr>
                <a:buSzPct val="100000"/>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fr-FR" sz="1400" b="1" dirty="0">
                  <a:latin typeface="Arial" panose="020B0604020202020204" pitchFamily="34" charset="0"/>
                  <a:cs typeface="Arial" panose="020B0604020202020204" pitchFamily="34" charset="0"/>
                </a:rPr>
                <a:t>Apporter les briques digitales permettant de construire des solutions plus intégrées et à forte valeur ajoutée au service de vos enjeux </a:t>
              </a:r>
            </a:p>
          </p:txBody>
        </p:sp>
        <p:sp>
          <p:nvSpPr>
            <p:cNvPr id="24" name="Flèche : bas 23">
              <a:extLst>
                <a:ext uri="{FF2B5EF4-FFF2-40B4-BE49-F238E27FC236}">
                  <a16:creationId xmlns:a16="http://schemas.microsoft.com/office/drawing/2014/main" id="{C9B52A67-1C46-471A-B585-89A539AC36C4}"/>
                </a:ext>
              </a:extLst>
            </p:cNvPr>
            <p:cNvSpPr/>
            <p:nvPr/>
          </p:nvSpPr>
          <p:spPr>
            <a:xfrm rot="16200000">
              <a:off x="5675090" y="3650804"/>
              <a:ext cx="496536" cy="2287074"/>
            </a:xfrm>
            <a:prstGeom prst="downArrow">
              <a:avLst>
                <a:gd name="adj1" fmla="val 50000"/>
                <a:gd name="adj2" fmla="val 85759"/>
              </a:avLst>
            </a:prstGeom>
            <a:solidFill>
              <a:srgbClr val="23D2B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fr-FR" dirty="0"/>
            </a:p>
          </p:txBody>
        </p:sp>
      </p:grpSp>
    </p:spTree>
    <p:extLst>
      <p:ext uri="{BB962C8B-B14F-4D97-AF65-F5344CB8AC3E}">
        <p14:creationId xmlns:p14="http://schemas.microsoft.com/office/powerpoint/2010/main" val="43641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6</a:t>
            </a:fld>
            <a:endParaRPr lang="fr-FR" dirty="0"/>
          </a:p>
        </p:txBody>
      </p:sp>
      <p:sp>
        <p:nvSpPr>
          <p:cNvPr id="155" name="Espace réservé du texte 90">
            <a:extLst>
              <a:ext uri="{FF2B5EF4-FFF2-40B4-BE49-F238E27FC236}">
                <a16:creationId xmlns:a16="http://schemas.microsoft.com/office/drawing/2014/main" id="{1913FE3D-FA27-41D7-A1F1-1B48A8D184B5}"/>
              </a:ext>
            </a:extLst>
          </p:cNvPr>
          <p:cNvSpPr txBox="1">
            <a:spLocks/>
          </p:cNvSpPr>
          <p:nvPr/>
        </p:nvSpPr>
        <p:spPr>
          <a:xfrm>
            <a:off x="873917" y="904015"/>
            <a:ext cx="11616786" cy="356123"/>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000" cap="all" dirty="0">
                <a:latin typeface="Arial Black" panose="020B0604020202020204" pitchFamily="34" charset="0"/>
                <a:cs typeface="Arial Black" panose="020B0604020202020204" pitchFamily="34" charset="0"/>
              </a:rPr>
              <a:t>NOTRE CONTRIBUTIONS AUX ENJEUX DES VILLES ET COLLECTIVITES</a:t>
            </a:r>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Espace réservé du texte 14">
            <a:extLst>
              <a:ext uri="{FF2B5EF4-FFF2-40B4-BE49-F238E27FC236}">
                <a16:creationId xmlns:a16="http://schemas.microsoft.com/office/drawing/2014/main" id="{49686868-3781-4AAC-9F4D-9D21E0818349}"/>
              </a:ext>
            </a:extLst>
          </p:cNvPr>
          <p:cNvSpPr txBox="1">
            <a:spLocks/>
          </p:cNvSpPr>
          <p:nvPr/>
        </p:nvSpPr>
        <p:spPr>
          <a:xfrm>
            <a:off x="873917" y="2646411"/>
            <a:ext cx="3154619" cy="3039564"/>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Tx/>
              <a:buBlip>
                <a:blip r:embed="rId3"/>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1">
                    <a:lumMod val="65000"/>
                    <a:lumOff val="35000"/>
                  </a:schemeClr>
                </a:solidFill>
              </a:rPr>
              <a:t>En optimisant et verdissant les infrastructures énergétiques </a:t>
            </a:r>
          </a:p>
          <a:p>
            <a:pPr marL="0" indent="0">
              <a:buNone/>
            </a:pPr>
            <a:endParaRPr lang="fr-FR" sz="1400" dirty="0">
              <a:solidFill>
                <a:schemeClr val="tx1">
                  <a:lumMod val="65000"/>
                  <a:lumOff val="35000"/>
                </a:schemeClr>
              </a:solidFill>
            </a:endParaRPr>
          </a:p>
          <a:p>
            <a:r>
              <a:rPr lang="fr-FR" sz="1400" dirty="0">
                <a:solidFill>
                  <a:schemeClr val="tx1">
                    <a:lumMod val="65000"/>
                    <a:lumOff val="35000"/>
                  </a:schemeClr>
                </a:solidFill>
              </a:rPr>
              <a:t>En fluidifiant, sécurisant et verdissant la mobilité</a:t>
            </a:r>
          </a:p>
          <a:p>
            <a:pPr marL="0" indent="0">
              <a:buNone/>
            </a:pPr>
            <a:endParaRPr lang="fr-FR" sz="1400" dirty="0">
              <a:solidFill>
                <a:schemeClr val="tx1">
                  <a:lumMod val="65000"/>
                  <a:lumOff val="35000"/>
                </a:schemeClr>
              </a:solidFill>
            </a:endParaRPr>
          </a:p>
          <a:p>
            <a:r>
              <a:rPr lang="fr-FR" sz="1400" dirty="0">
                <a:solidFill>
                  <a:schemeClr val="tx1">
                    <a:lumMod val="65000"/>
                    <a:lumOff val="35000"/>
                  </a:schemeClr>
                </a:solidFill>
              </a:rPr>
              <a:t>En aménageant, construisant ou en rénovant un espace urbain zéro carbone</a:t>
            </a:r>
          </a:p>
          <a:p>
            <a:pPr marL="0" indent="0">
              <a:buNone/>
            </a:pPr>
            <a:endParaRPr lang="fr-FR" sz="1400" dirty="0">
              <a:solidFill>
                <a:schemeClr val="tx1">
                  <a:lumMod val="65000"/>
                  <a:lumOff val="35000"/>
                </a:schemeClr>
              </a:solidFill>
            </a:endParaRPr>
          </a:p>
          <a:p>
            <a:r>
              <a:rPr lang="fr-FR" sz="1400" dirty="0">
                <a:solidFill>
                  <a:schemeClr val="tx1">
                    <a:lumMod val="65000"/>
                    <a:lumOff val="35000"/>
                  </a:schemeClr>
                </a:solidFill>
              </a:rPr>
              <a:t>En déployant des infrastructures et services digitaux pour rendre les territoires intelligents</a:t>
            </a:r>
          </a:p>
          <a:p>
            <a:pPr marL="0" indent="0">
              <a:buNone/>
            </a:pPr>
            <a:endParaRPr lang="fr-FR" dirty="0"/>
          </a:p>
          <a:p>
            <a:pPr marL="0" indent="0">
              <a:buNone/>
            </a:pPr>
            <a:endParaRPr lang="fr-FR" dirty="0"/>
          </a:p>
          <a:p>
            <a:endParaRPr lang="fr-FR" dirty="0"/>
          </a:p>
          <a:p>
            <a:endParaRPr lang="fr-FR" dirty="0"/>
          </a:p>
        </p:txBody>
      </p:sp>
      <p:sp>
        <p:nvSpPr>
          <p:cNvPr id="16" name="Espace réservé du texte 14">
            <a:extLst>
              <a:ext uri="{FF2B5EF4-FFF2-40B4-BE49-F238E27FC236}">
                <a16:creationId xmlns:a16="http://schemas.microsoft.com/office/drawing/2014/main" id="{0A1FBBBA-43B2-43A2-97FB-268E97F8F42E}"/>
              </a:ext>
            </a:extLst>
          </p:cNvPr>
          <p:cNvSpPr txBox="1">
            <a:spLocks/>
          </p:cNvSpPr>
          <p:nvPr/>
        </p:nvSpPr>
        <p:spPr>
          <a:xfrm>
            <a:off x="4724400" y="2736110"/>
            <a:ext cx="2743201" cy="2725846"/>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Tx/>
              <a:buBlip>
                <a:blip r:embed="rId3"/>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1">
                    <a:lumMod val="65000"/>
                    <a:lumOff val="35000"/>
                  </a:schemeClr>
                </a:solidFill>
              </a:rPr>
              <a:t>Automatisme</a:t>
            </a:r>
          </a:p>
          <a:p>
            <a:pPr marL="0" indent="0">
              <a:buNone/>
            </a:pPr>
            <a:endParaRPr lang="fr-FR" sz="1400" dirty="0">
              <a:solidFill>
                <a:schemeClr val="tx1">
                  <a:lumMod val="65000"/>
                  <a:lumOff val="35000"/>
                </a:schemeClr>
              </a:solidFill>
            </a:endParaRPr>
          </a:p>
          <a:p>
            <a:pPr marL="0" indent="0">
              <a:buFontTx/>
              <a:buNone/>
            </a:pPr>
            <a:endParaRPr lang="fr-FR" sz="1400" dirty="0">
              <a:solidFill>
                <a:schemeClr val="tx1">
                  <a:lumMod val="65000"/>
                  <a:lumOff val="35000"/>
                </a:schemeClr>
              </a:solidFill>
            </a:endParaRPr>
          </a:p>
          <a:p>
            <a:r>
              <a:rPr lang="fr-FR" sz="1400" dirty="0">
                <a:solidFill>
                  <a:schemeClr val="tx1">
                    <a:lumMod val="65000"/>
                    <a:lumOff val="35000"/>
                  </a:schemeClr>
                </a:solidFill>
              </a:rPr>
              <a:t>Hypervision flux vidéo et Data</a:t>
            </a:r>
          </a:p>
          <a:p>
            <a:pPr marL="0" indent="0">
              <a:buFontTx/>
              <a:buNone/>
            </a:pPr>
            <a:endParaRPr lang="fr-FR" sz="1400" dirty="0">
              <a:solidFill>
                <a:schemeClr val="tx1">
                  <a:lumMod val="65000"/>
                  <a:lumOff val="35000"/>
                </a:schemeClr>
              </a:solidFill>
            </a:endParaRPr>
          </a:p>
          <a:p>
            <a:pPr marL="0" indent="0">
              <a:buFontTx/>
              <a:buNone/>
            </a:pPr>
            <a:endParaRPr lang="fr-FR" sz="1400" dirty="0">
              <a:solidFill>
                <a:schemeClr val="tx1">
                  <a:lumMod val="65000"/>
                  <a:lumOff val="35000"/>
                </a:schemeClr>
              </a:solidFill>
            </a:endParaRPr>
          </a:p>
          <a:p>
            <a:r>
              <a:rPr lang="fr-FR" sz="1400" dirty="0" err="1">
                <a:solidFill>
                  <a:schemeClr val="tx1">
                    <a:lumMod val="65000"/>
                    <a:lumOff val="35000"/>
                  </a:schemeClr>
                </a:solidFill>
              </a:rPr>
              <a:t>ValoBIM</a:t>
            </a:r>
            <a:r>
              <a:rPr lang="fr-FR" sz="1400" dirty="0">
                <a:solidFill>
                  <a:schemeClr val="tx1">
                    <a:lumMod val="65000"/>
                    <a:lumOff val="35000"/>
                  </a:schemeClr>
                </a:solidFill>
              </a:rPr>
              <a:t>® BIM/CIM/GIM</a:t>
            </a:r>
          </a:p>
          <a:p>
            <a:pPr marL="0" indent="0">
              <a:buFontTx/>
              <a:buNone/>
            </a:pPr>
            <a:endParaRPr lang="fr-FR" sz="1400" dirty="0">
              <a:solidFill>
                <a:schemeClr val="tx1">
                  <a:lumMod val="65000"/>
                  <a:lumOff val="35000"/>
                </a:schemeClr>
              </a:solidFill>
            </a:endParaRPr>
          </a:p>
          <a:p>
            <a:pPr marL="0" indent="0">
              <a:buFontTx/>
              <a:buNone/>
            </a:pPr>
            <a:r>
              <a:rPr lang="fr-FR" sz="1400" dirty="0">
                <a:solidFill>
                  <a:schemeClr val="tx1">
                    <a:lumMod val="65000"/>
                    <a:lumOff val="35000"/>
                  </a:schemeClr>
                </a:solidFill>
              </a:rPr>
              <a:t> </a:t>
            </a:r>
          </a:p>
          <a:p>
            <a:r>
              <a:rPr lang="fr-FR" sz="1400" dirty="0">
                <a:solidFill>
                  <a:schemeClr val="tx1">
                    <a:lumMod val="65000"/>
                    <a:lumOff val="35000"/>
                  </a:schemeClr>
                </a:solidFill>
              </a:rPr>
              <a:t>Smart city - Belvédère</a:t>
            </a:r>
          </a:p>
          <a:p>
            <a:endParaRPr lang="fr-FR" dirty="0"/>
          </a:p>
          <a:p>
            <a:pPr marL="0" indent="0">
              <a:buNone/>
            </a:pPr>
            <a:endParaRPr lang="fr-FR" dirty="0"/>
          </a:p>
          <a:p>
            <a:endParaRPr lang="fr-FR" dirty="0"/>
          </a:p>
          <a:p>
            <a:endParaRPr lang="fr-FR" dirty="0"/>
          </a:p>
        </p:txBody>
      </p:sp>
      <p:sp>
        <p:nvSpPr>
          <p:cNvPr id="17" name="Espace réservé du texte 14">
            <a:extLst>
              <a:ext uri="{FF2B5EF4-FFF2-40B4-BE49-F238E27FC236}">
                <a16:creationId xmlns:a16="http://schemas.microsoft.com/office/drawing/2014/main" id="{8661EEE2-AE62-4491-93B8-036A7E9A7FFC}"/>
              </a:ext>
            </a:extLst>
          </p:cNvPr>
          <p:cNvSpPr txBox="1">
            <a:spLocks/>
          </p:cNvSpPr>
          <p:nvPr/>
        </p:nvSpPr>
        <p:spPr>
          <a:xfrm>
            <a:off x="8581084" y="2646411"/>
            <a:ext cx="2985243" cy="3137605"/>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Tx/>
              <a:buBlip>
                <a:blip r:embed="rId3"/>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1">
                    <a:lumMod val="65000"/>
                    <a:lumOff val="35000"/>
                  </a:schemeClr>
                </a:solidFill>
              </a:rPr>
              <a:t>CPCU – Réseaux de chaleur</a:t>
            </a:r>
          </a:p>
          <a:p>
            <a:pPr marL="0" indent="0">
              <a:buFontTx/>
              <a:buNone/>
            </a:pPr>
            <a:endParaRPr lang="fr-FR" sz="1400" dirty="0">
              <a:solidFill>
                <a:schemeClr val="tx1">
                  <a:lumMod val="65000"/>
                  <a:lumOff val="35000"/>
                </a:schemeClr>
              </a:solidFill>
            </a:endParaRPr>
          </a:p>
          <a:p>
            <a:pPr marL="0" indent="0">
              <a:buFontTx/>
              <a:buNone/>
            </a:pPr>
            <a:endParaRPr lang="fr-FR" sz="1400" dirty="0">
              <a:solidFill>
                <a:schemeClr val="tx1">
                  <a:lumMod val="65000"/>
                  <a:lumOff val="35000"/>
                </a:schemeClr>
              </a:solidFill>
            </a:endParaRPr>
          </a:p>
          <a:p>
            <a:r>
              <a:rPr lang="fr-FR" sz="1400" dirty="0">
                <a:solidFill>
                  <a:schemeClr val="tx1">
                    <a:lumMod val="65000"/>
                    <a:lumOff val="35000"/>
                  </a:schemeClr>
                </a:solidFill>
              </a:rPr>
              <a:t>EFFIA, RATP, SNCF</a:t>
            </a:r>
          </a:p>
          <a:p>
            <a:pPr marL="0" indent="0">
              <a:buFontTx/>
              <a:buNone/>
            </a:pPr>
            <a:endParaRPr lang="fr-FR" sz="1400" dirty="0">
              <a:solidFill>
                <a:schemeClr val="tx1">
                  <a:lumMod val="65000"/>
                  <a:lumOff val="35000"/>
                </a:schemeClr>
              </a:solidFill>
            </a:endParaRPr>
          </a:p>
          <a:p>
            <a:pPr marL="0" indent="0">
              <a:buFontTx/>
              <a:buNone/>
            </a:pPr>
            <a:endParaRPr lang="fr-FR" sz="1400" dirty="0">
              <a:solidFill>
                <a:schemeClr val="tx1">
                  <a:lumMod val="65000"/>
                  <a:lumOff val="35000"/>
                </a:schemeClr>
              </a:solidFill>
            </a:endParaRPr>
          </a:p>
          <a:p>
            <a:r>
              <a:rPr lang="fr-FR" sz="1400" dirty="0">
                <a:solidFill>
                  <a:schemeClr val="tx1">
                    <a:lumMod val="65000"/>
                    <a:lumOff val="35000"/>
                  </a:schemeClr>
                </a:solidFill>
              </a:rPr>
              <a:t>Bordeaux Belvédère </a:t>
            </a:r>
          </a:p>
          <a:p>
            <a:endParaRPr lang="fr-FR" sz="1400" dirty="0">
              <a:solidFill>
                <a:schemeClr val="tx1">
                  <a:lumMod val="65000"/>
                  <a:lumOff val="35000"/>
                </a:schemeClr>
              </a:solidFill>
            </a:endParaRPr>
          </a:p>
          <a:p>
            <a:pPr marL="0" indent="0">
              <a:buNone/>
            </a:pPr>
            <a:endParaRPr lang="fr-FR" sz="1400" dirty="0">
              <a:solidFill>
                <a:schemeClr val="tx1">
                  <a:lumMod val="65000"/>
                  <a:lumOff val="35000"/>
                </a:schemeClr>
              </a:solidFill>
            </a:endParaRPr>
          </a:p>
          <a:p>
            <a:r>
              <a:rPr lang="fr-FR" sz="1400" dirty="0">
                <a:solidFill>
                  <a:schemeClr val="tx1">
                    <a:lumMod val="65000"/>
                    <a:lumOff val="35000"/>
                  </a:schemeClr>
                </a:solidFill>
              </a:rPr>
              <a:t>Angers</a:t>
            </a:r>
          </a:p>
          <a:p>
            <a:endParaRPr lang="fr-FR" sz="1400" dirty="0">
              <a:solidFill>
                <a:schemeClr val="tx1">
                  <a:lumMod val="65000"/>
                  <a:lumOff val="35000"/>
                </a:schemeClr>
              </a:solidFill>
            </a:endParaRPr>
          </a:p>
          <a:p>
            <a:pPr marL="0" indent="0">
              <a:buNone/>
            </a:pPr>
            <a:endParaRPr lang="fr-FR" dirty="0"/>
          </a:p>
          <a:p>
            <a:endParaRPr lang="fr-FR" dirty="0"/>
          </a:p>
          <a:p>
            <a:endParaRPr lang="fr-FR" dirty="0"/>
          </a:p>
        </p:txBody>
      </p:sp>
      <p:sp>
        <p:nvSpPr>
          <p:cNvPr id="18" name="Espace réservé du texte 2">
            <a:extLst>
              <a:ext uri="{FF2B5EF4-FFF2-40B4-BE49-F238E27FC236}">
                <a16:creationId xmlns:a16="http://schemas.microsoft.com/office/drawing/2014/main" id="{6E664E8F-6C8F-42A9-BFEB-B5723B1BC86A}"/>
              </a:ext>
            </a:extLst>
          </p:cNvPr>
          <p:cNvSpPr txBox="1">
            <a:spLocks/>
          </p:cNvSpPr>
          <p:nvPr/>
        </p:nvSpPr>
        <p:spPr bwMode="gray">
          <a:xfrm>
            <a:off x="873917" y="1627602"/>
            <a:ext cx="2736999" cy="720000"/>
          </a:xfrm>
          <a:prstGeom prst="roundRect">
            <a:avLst>
              <a:gd name="adj" fmla="val 50000"/>
            </a:avLst>
          </a:prstGeom>
          <a:solidFill>
            <a:srgbClr val="01BCFC"/>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0"/>
              </a:spcAft>
              <a:buClr>
                <a:schemeClr val="accent1"/>
              </a:buClr>
              <a:buSzPct val="80000"/>
              <a:buFont typeface="Wingdings" panose="05000000000000000000" pitchFamily="2" charset="2"/>
              <a:buNone/>
              <a:defRPr sz="1500" kern="1200">
                <a:solidFill>
                  <a:schemeClr val="bg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AAFF"/>
              </a:buClr>
              <a:buSzPct val="80000"/>
              <a:buFont typeface="Wingdings" panose="05000000000000000000" pitchFamily="2" charset="2"/>
              <a:buNone/>
              <a:tabLst/>
              <a:defRPr/>
            </a:pPr>
            <a:r>
              <a:rPr kumimoji="0" lang="fr-FR" sz="1400" b="1" i="0" u="none" strike="noStrike" kern="1200" cap="none" spc="0" normalizeH="0" baseline="0" noProof="0" dirty="0">
                <a:ln>
                  <a:noFill/>
                </a:ln>
                <a:solidFill>
                  <a:prstClr val="white"/>
                </a:solidFill>
                <a:effectLst/>
                <a:uLnTx/>
                <a:uFillTx/>
                <a:latin typeface="Arial Black" panose="020B0A04020102020204" pitchFamily="34" charset="0"/>
              </a:rPr>
              <a:t>CLIENTS = ENJEUX</a:t>
            </a:r>
          </a:p>
        </p:txBody>
      </p:sp>
      <p:sp>
        <p:nvSpPr>
          <p:cNvPr id="19" name="Espace réservé du texte 2">
            <a:extLst>
              <a:ext uri="{FF2B5EF4-FFF2-40B4-BE49-F238E27FC236}">
                <a16:creationId xmlns:a16="http://schemas.microsoft.com/office/drawing/2014/main" id="{B9369BFE-AFEC-4E07-81B1-37CDBEA8D98C}"/>
              </a:ext>
            </a:extLst>
          </p:cNvPr>
          <p:cNvSpPr txBox="1">
            <a:spLocks/>
          </p:cNvSpPr>
          <p:nvPr/>
        </p:nvSpPr>
        <p:spPr bwMode="gray">
          <a:xfrm>
            <a:off x="4724400" y="1683258"/>
            <a:ext cx="2736999" cy="720000"/>
          </a:xfrm>
          <a:prstGeom prst="roundRect">
            <a:avLst>
              <a:gd name="adj" fmla="val 50000"/>
            </a:avLst>
          </a:prstGeom>
          <a:solidFill>
            <a:srgbClr val="01BCFC"/>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0"/>
              </a:spcAft>
              <a:buClr>
                <a:schemeClr val="accent1"/>
              </a:buClr>
              <a:buSzPct val="80000"/>
              <a:buFont typeface="Wingdings" panose="05000000000000000000" pitchFamily="2" charset="2"/>
              <a:buNone/>
              <a:defRPr sz="1500" kern="1200">
                <a:solidFill>
                  <a:schemeClr val="bg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AAFF"/>
              </a:buClr>
              <a:buSzPct val="80000"/>
              <a:buFont typeface="Wingdings" panose="05000000000000000000" pitchFamily="2" charset="2"/>
              <a:buNone/>
              <a:tabLst/>
              <a:defRPr/>
            </a:pPr>
            <a:r>
              <a:rPr kumimoji="0" lang="fr-FR" sz="1400" b="1" i="0" u="none" strike="noStrike" kern="1200" cap="none" spc="0" normalizeH="0" baseline="0" noProof="0" dirty="0">
                <a:ln>
                  <a:noFill/>
                </a:ln>
                <a:solidFill>
                  <a:prstClr val="white"/>
                </a:solidFill>
                <a:effectLst/>
                <a:uLnTx/>
                <a:uFillTx/>
                <a:latin typeface="Arial Black" panose="020B0A04020102020204" pitchFamily="34" charset="0"/>
              </a:rPr>
              <a:t>SOLUTIONS ESD</a:t>
            </a:r>
          </a:p>
        </p:txBody>
      </p:sp>
      <p:sp>
        <p:nvSpPr>
          <p:cNvPr id="20" name="Espace réservé du texte 2">
            <a:extLst>
              <a:ext uri="{FF2B5EF4-FFF2-40B4-BE49-F238E27FC236}">
                <a16:creationId xmlns:a16="http://schemas.microsoft.com/office/drawing/2014/main" id="{DF847114-DD40-4420-A42C-33F3868D9CBB}"/>
              </a:ext>
            </a:extLst>
          </p:cNvPr>
          <p:cNvSpPr txBox="1">
            <a:spLocks/>
          </p:cNvSpPr>
          <p:nvPr/>
        </p:nvSpPr>
        <p:spPr bwMode="gray">
          <a:xfrm>
            <a:off x="8581084" y="1683258"/>
            <a:ext cx="2736999" cy="720000"/>
          </a:xfrm>
          <a:prstGeom prst="roundRect">
            <a:avLst>
              <a:gd name="adj" fmla="val 50000"/>
            </a:avLst>
          </a:prstGeom>
          <a:solidFill>
            <a:srgbClr val="01BCFC"/>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0"/>
              </a:spcAft>
              <a:buClr>
                <a:schemeClr val="accent1"/>
              </a:buClr>
              <a:buSzPct val="80000"/>
              <a:buFont typeface="Wingdings" panose="05000000000000000000" pitchFamily="2" charset="2"/>
              <a:buNone/>
              <a:defRPr sz="1500" kern="1200">
                <a:solidFill>
                  <a:schemeClr val="bg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AAFF"/>
              </a:buClr>
              <a:buSzPct val="80000"/>
              <a:buFont typeface="Wingdings" panose="05000000000000000000" pitchFamily="2" charset="2"/>
              <a:buNone/>
              <a:tabLst/>
              <a:defRPr/>
            </a:pPr>
            <a:r>
              <a:rPr lang="fr-FR" sz="1400" b="1" dirty="0">
                <a:solidFill>
                  <a:prstClr val="white"/>
                </a:solidFill>
                <a:latin typeface="Arial Black" panose="020B0A04020102020204" pitchFamily="34" charset="0"/>
              </a:rPr>
              <a:t>REFERENCES ESD</a:t>
            </a:r>
            <a:endParaRPr kumimoji="0" lang="fr-FR" sz="1400" b="1" i="0" u="none" strike="noStrike" kern="1200" cap="none" spc="0" normalizeH="0" baseline="0" noProof="0" dirty="0">
              <a:ln>
                <a:noFill/>
              </a:ln>
              <a:solidFill>
                <a:prstClr val="white"/>
              </a:solidFill>
              <a:effectLst/>
              <a:uLnTx/>
              <a:uFillTx/>
              <a:latin typeface="Arial Black" panose="020B0A04020102020204" pitchFamily="34" charset="0"/>
            </a:endParaRPr>
          </a:p>
        </p:txBody>
      </p:sp>
      <p:cxnSp>
        <p:nvCxnSpPr>
          <p:cNvPr id="21" name="Connecteur droit 20">
            <a:extLst>
              <a:ext uri="{FF2B5EF4-FFF2-40B4-BE49-F238E27FC236}">
                <a16:creationId xmlns:a16="http://schemas.microsoft.com/office/drawing/2014/main" id="{43424F6B-6BDD-4BCF-8275-9841F6B89F98}"/>
              </a:ext>
            </a:extLst>
          </p:cNvPr>
          <p:cNvCxnSpPr/>
          <p:nvPr/>
        </p:nvCxnSpPr>
        <p:spPr>
          <a:xfrm>
            <a:off x="595223" y="3252158"/>
            <a:ext cx="10852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03DD364-59E2-4EAA-8C46-5915968E3C49}"/>
              </a:ext>
            </a:extLst>
          </p:cNvPr>
          <p:cNvCxnSpPr/>
          <p:nvPr/>
        </p:nvCxnSpPr>
        <p:spPr>
          <a:xfrm>
            <a:off x="595223" y="4215213"/>
            <a:ext cx="10852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93B7325-1696-469F-B011-85A8B2E15CB2}"/>
              </a:ext>
            </a:extLst>
          </p:cNvPr>
          <p:cNvCxnSpPr/>
          <p:nvPr/>
        </p:nvCxnSpPr>
        <p:spPr>
          <a:xfrm>
            <a:off x="595223" y="5299266"/>
            <a:ext cx="1085203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58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7</a:t>
            </a:fld>
            <a:endParaRPr lang="fr-FR" dirty="0"/>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Espace réservé du texte 90">
            <a:extLst>
              <a:ext uri="{FF2B5EF4-FFF2-40B4-BE49-F238E27FC236}">
                <a16:creationId xmlns:a16="http://schemas.microsoft.com/office/drawing/2014/main" id="{A95088F5-3533-43F9-9419-BAD8697951B6}"/>
              </a:ext>
            </a:extLst>
          </p:cNvPr>
          <p:cNvSpPr txBox="1">
            <a:spLocks/>
          </p:cNvSpPr>
          <p:nvPr/>
        </p:nvSpPr>
        <p:spPr>
          <a:xfrm>
            <a:off x="873917" y="904015"/>
            <a:ext cx="10876121" cy="356123"/>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000" cap="all" dirty="0">
                <a:latin typeface="Arial Black" panose="020B0604020202020204" pitchFamily="34" charset="0"/>
                <a:cs typeface="Arial Black" panose="020B0604020202020204" pitchFamily="34" charset="0"/>
              </a:rPr>
              <a:t>NOTRE CONTRIBUTION AUX ENJEUX DES INDUSTRIES</a:t>
            </a:r>
          </a:p>
        </p:txBody>
      </p:sp>
      <p:sp>
        <p:nvSpPr>
          <p:cNvPr id="15" name="Espace réservé du texte 2">
            <a:extLst>
              <a:ext uri="{FF2B5EF4-FFF2-40B4-BE49-F238E27FC236}">
                <a16:creationId xmlns:a16="http://schemas.microsoft.com/office/drawing/2014/main" id="{082C66AA-1D44-403A-88F7-B01B409B5723}"/>
              </a:ext>
            </a:extLst>
          </p:cNvPr>
          <p:cNvSpPr txBox="1">
            <a:spLocks/>
          </p:cNvSpPr>
          <p:nvPr/>
        </p:nvSpPr>
        <p:spPr bwMode="gray">
          <a:xfrm>
            <a:off x="873917" y="1627602"/>
            <a:ext cx="2736999" cy="720000"/>
          </a:xfrm>
          <a:prstGeom prst="roundRect">
            <a:avLst>
              <a:gd name="adj" fmla="val 50000"/>
            </a:avLst>
          </a:prstGeom>
          <a:solidFill>
            <a:srgbClr val="01BCFC"/>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0"/>
              </a:spcAft>
              <a:buClr>
                <a:schemeClr val="accent1"/>
              </a:buClr>
              <a:buSzPct val="80000"/>
              <a:buFont typeface="Wingdings" panose="05000000000000000000" pitchFamily="2" charset="2"/>
              <a:buNone/>
              <a:defRPr sz="1500" kern="1200">
                <a:solidFill>
                  <a:schemeClr val="bg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AAFF"/>
              </a:buClr>
              <a:buSzPct val="80000"/>
              <a:buFont typeface="Wingdings" panose="05000000000000000000" pitchFamily="2" charset="2"/>
              <a:buNone/>
              <a:tabLst/>
              <a:defRPr/>
            </a:pPr>
            <a:r>
              <a:rPr kumimoji="0" lang="fr-FR" sz="1400" b="1" i="0" u="none" strike="noStrike" kern="1200" cap="none" spc="0" normalizeH="0" baseline="0" noProof="0" dirty="0">
                <a:ln>
                  <a:noFill/>
                </a:ln>
                <a:solidFill>
                  <a:prstClr val="white"/>
                </a:solidFill>
                <a:effectLst/>
                <a:uLnTx/>
                <a:uFillTx/>
                <a:latin typeface="Arial Black" panose="020B0A04020102020204" pitchFamily="34" charset="0"/>
              </a:rPr>
              <a:t>CLIENTS = ENJEUX</a:t>
            </a:r>
          </a:p>
        </p:txBody>
      </p:sp>
      <p:sp>
        <p:nvSpPr>
          <p:cNvPr id="17" name="Espace réservé du texte 2">
            <a:extLst>
              <a:ext uri="{FF2B5EF4-FFF2-40B4-BE49-F238E27FC236}">
                <a16:creationId xmlns:a16="http://schemas.microsoft.com/office/drawing/2014/main" id="{4725B0B3-82D5-4987-A4E9-3BED583D6B6C}"/>
              </a:ext>
            </a:extLst>
          </p:cNvPr>
          <p:cNvSpPr txBox="1">
            <a:spLocks/>
          </p:cNvSpPr>
          <p:nvPr/>
        </p:nvSpPr>
        <p:spPr bwMode="gray">
          <a:xfrm>
            <a:off x="4724400" y="1683258"/>
            <a:ext cx="2736999" cy="720000"/>
          </a:xfrm>
          <a:prstGeom prst="roundRect">
            <a:avLst>
              <a:gd name="adj" fmla="val 50000"/>
            </a:avLst>
          </a:prstGeom>
          <a:solidFill>
            <a:srgbClr val="01BCFC"/>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0"/>
              </a:spcAft>
              <a:buClr>
                <a:schemeClr val="accent1"/>
              </a:buClr>
              <a:buSzPct val="80000"/>
              <a:buFont typeface="Wingdings" panose="05000000000000000000" pitchFamily="2" charset="2"/>
              <a:buNone/>
              <a:defRPr sz="1500" kern="1200">
                <a:solidFill>
                  <a:schemeClr val="bg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AAFF"/>
              </a:buClr>
              <a:buSzPct val="80000"/>
              <a:buFont typeface="Wingdings" panose="05000000000000000000" pitchFamily="2" charset="2"/>
              <a:buNone/>
              <a:tabLst/>
              <a:defRPr/>
            </a:pPr>
            <a:r>
              <a:rPr kumimoji="0" lang="fr-FR" sz="1400" b="1" i="0" u="none" strike="noStrike" kern="1200" cap="none" spc="0" normalizeH="0" baseline="0" noProof="0" dirty="0">
                <a:ln>
                  <a:noFill/>
                </a:ln>
                <a:solidFill>
                  <a:prstClr val="white"/>
                </a:solidFill>
                <a:effectLst/>
                <a:uLnTx/>
                <a:uFillTx/>
                <a:latin typeface="Arial Black" panose="020B0A04020102020204" pitchFamily="34" charset="0"/>
              </a:rPr>
              <a:t>SOLUTIONS ESD</a:t>
            </a:r>
          </a:p>
        </p:txBody>
      </p:sp>
      <p:sp>
        <p:nvSpPr>
          <p:cNvPr id="18" name="Espace réservé du texte 2">
            <a:extLst>
              <a:ext uri="{FF2B5EF4-FFF2-40B4-BE49-F238E27FC236}">
                <a16:creationId xmlns:a16="http://schemas.microsoft.com/office/drawing/2014/main" id="{BA0A39A5-CB1B-4F2F-A149-51DFC58D5B17}"/>
              </a:ext>
            </a:extLst>
          </p:cNvPr>
          <p:cNvSpPr txBox="1">
            <a:spLocks/>
          </p:cNvSpPr>
          <p:nvPr/>
        </p:nvSpPr>
        <p:spPr bwMode="gray">
          <a:xfrm>
            <a:off x="8581084" y="1683258"/>
            <a:ext cx="2736999" cy="720000"/>
          </a:xfrm>
          <a:prstGeom prst="roundRect">
            <a:avLst>
              <a:gd name="adj" fmla="val 50000"/>
            </a:avLst>
          </a:prstGeom>
          <a:solidFill>
            <a:srgbClr val="01BCFC"/>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0"/>
              </a:spcAft>
              <a:buClr>
                <a:schemeClr val="accent1"/>
              </a:buClr>
              <a:buSzPct val="80000"/>
              <a:buFont typeface="Wingdings" panose="05000000000000000000" pitchFamily="2" charset="2"/>
              <a:buNone/>
              <a:defRPr sz="1500" kern="1200">
                <a:solidFill>
                  <a:schemeClr val="bg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AAFF"/>
              </a:buClr>
              <a:buSzPct val="80000"/>
              <a:buFont typeface="Wingdings" panose="05000000000000000000" pitchFamily="2" charset="2"/>
              <a:buNone/>
              <a:tabLst/>
              <a:defRPr/>
            </a:pPr>
            <a:r>
              <a:rPr lang="fr-FR" sz="1400" b="1" dirty="0">
                <a:solidFill>
                  <a:prstClr val="white"/>
                </a:solidFill>
                <a:latin typeface="Arial Black" panose="020B0A04020102020204" pitchFamily="34" charset="0"/>
              </a:rPr>
              <a:t>REFERENCES ESD</a:t>
            </a:r>
            <a:endParaRPr kumimoji="0" lang="fr-FR" sz="1400" b="1" i="0" u="none" strike="noStrike" kern="1200" cap="none" spc="0" normalizeH="0" baseline="0" noProof="0" dirty="0">
              <a:ln>
                <a:noFill/>
              </a:ln>
              <a:solidFill>
                <a:prstClr val="white"/>
              </a:solidFill>
              <a:effectLst/>
              <a:uLnTx/>
              <a:uFillTx/>
              <a:latin typeface="Arial Black" panose="020B0A04020102020204" pitchFamily="34" charset="0"/>
            </a:endParaRPr>
          </a:p>
        </p:txBody>
      </p:sp>
      <p:sp>
        <p:nvSpPr>
          <p:cNvPr id="11" name="Espace réservé du texte 14">
            <a:extLst>
              <a:ext uri="{FF2B5EF4-FFF2-40B4-BE49-F238E27FC236}">
                <a16:creationId xmlns:a16="http://schemas.microsoft.com/office/drawing/2014/main" id="{E2028811-A406-450A-B921-D08EADDBF298}"/>
              </a:ext>
            </a:extLst>
          </p:cNvPr>
          <p:cNvSpPr txBox="1">
            <a:spLocks/>
          </p:cNvSpPr>
          <p:nvPr/>
        </p:nvSpPr>
        <p:spPr>
          <a:xfrm>
            <a:off x="896570" y="2684374"/>
            <a:ext cx="3154619" cy="2103137"/>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Tx/>
              <a:buBlip>
                <a:blip r:embed="rId3"/>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1">
                    <a:lumMod val="65000"/>
                    <a:lumOff val="35000"/>
                  </a:schemeClr>
                </a:solidFill>
              </a:rPr>
              <a:t>Garantir la performance durable</a:t>
            </a:r>
            <a:br>
              <a:rPr lang="fr-FR" sz="1400" dirty="0">
                <a:solidFill>
                  <a:schemeClr val="tx1">
                    <a:lumMod val="65000"/>
                    <a:lumOff val="35000"/>
                  </a:schemeClr>
                </a:solidFill>
              </a:rPr>
            </a:br>
            <a:r>
              <a:rPr lang="fr-FR" sz="1400" dirty="0">
                <a:solidFill>
                  <a:schemeClr val="tx1">
                    <a:lumMod val="65000"/>
                    <a:lumOff val="35000"/>
                  </a:schemeClr>
                </a:solidFill>
              </a:rPr>
              <a:t>des process industriels</a:t>
            </a:r>
          </a:p>
          <a:p>
            <a:r>
              <a:rPr lang="fr-FR" sz="1400" dirty="0">
                <a:solidFill>
                  <a:schemeClr val="tx1">
                    <a:lumMod val="65000"/>
                    <a:lumOff val="35000"/>
                  </a:schemeClr>
                </a:solidFill>
              </a:rPr>
              <a:t>Offrir des environnements</a:t>
            </a:r>
            <a:br>
              <a:rPr lang="fr-FR" sz="1400" dirty="0">
                <a:solidFill>
                  <a:schemeClr val="tx1">
                    <a:lumMod val="65000"/>
                    <a:lumOff val="35000"/>
                  </a:schemeClr>
                </a:solidFill>
              </a:rPr>
            </a:br>
            <a:r>
              <a:rPr lang="fr-FR" sz="1400" dirty="0">
                <a:solidFill>
                  <a:schemeClr val="tx1">
                    <a:lumMod val="65000"/>
                    <a:lumOff val="35000"/>
                  </a:schemeClr>
                </a:solidFill>
              </a:rPr>
              <a:t>de travail performants</a:t>
            </a:r>
          </a:p>
          <a:p>
            <a:r>
              <a:rPr lang="fr-FR" sz="1400" dirty="0">
                <a:solidFill>
                  <a:schemeClr val="tx1">
                    <a:lumMod val="65000"/>
                    <a:lumOff val="35000"/>
                  </a:schemeClr>
                </a:solidFill>
              </a:rPr>
              <a:t>Proposer une expérience utilisateur enrichie et développer l’exemplarité</a:t>
            </a:r>
          </a:p>
          <a:p>
            <a:r>
              <a:rPr lang="fr-FR" sz="1400" dirty="0">
                <a:solidFill>
                  <a:schemeClr val="tx1">
                    <a:lumMod val="65000"/>
                    <a:lumOff val="35000"/>
                  </a:schemeClr>
                </a:solidFill>
              </a:rPr>
              <a:t>Fournir et manager les ressources </a:t>
            </a:r>
            <a:br>
              <a:rPr lang="fr-FR" sz="1400" dirty="0">
                <a:solidFill>
                  <a:schemeClr val="tx1">
                    <a:lumMod val="65000"/>
                    <a:lumOff val="35000"/>
                  </a:schemeClr>
                </a:solidFill>
              </a:rPr>
            </a:br>
            <a:r>
              <a:rPr lang="fr-FR" sz="1400" dirty="0">
                <a:solidFill>
                  <a:schemeClr val="tx1">
                    <a:lumMod val="65000"/>
                    <a:lumOff val="35000"/>
                  </a:schemeClr>
                </a:solidFill>
              </a:rPr>
              <a:t>et énergies bas carbone - Proposer des solutions zéro carbone compétitives et respectueuses de l’environnement </a:t>
            </a:r>
          </a:p>
          <a:p>
            <a:r>
              <a:rPr lang="fr-FR" sz="1400" dirty="0">
                <a:solidFill>
                  <a:schemeClr val="tx1">
                    <a:lumMod val="65000"/>
                    <a:lumOff val="35000"/>
                  </a:schemeClr>
                </a:solidFill>
              </a:rPr>
              <a:t>Vous accompagner dans vos projets </a:t>
            </a:r>
            <a:br>
              <a:rPr lang="fr-FR" sz="1400" dirty="0">
                <a:solidFill>
                  <a:schemeClr val="tx1">
                    <a:lumMod val="65000"/>
                    <a:lumOff val="35000"/>
                  </a:schemeClr>
                </a:solidFill>
              </a:rPr>
            </a:br>
            <a:r>
              <a:rPr lang="fr-FR" sz="1400" dirty="0">
                <a:solidFill>
                  <a:schemeClr val="tx1">
                    <a:lumMod val="65000"/>
                    <a:lumOff val="35000"/>
                  </a:schemeClr>
                </a:solidFill>
              </a:rPr>
              <a:t>de développement et de transformation</a:t>
            </a:r>
          </a:p>
          <a:p>
            <a:pPr marL="0" indent="0">
              <a:buNone/>
            </a:pPr>
            <a:endParaRPr lang="fr-FR" dirty="0"/>
          </a:p>
          <a:p>
            <a:pPr marL="0" indent="0">
              <a:buNone/>
            </a:pPr>
            <a:endParaRPr lang="fr-FR" dirty="0"/>
          </a:p>
          <a:p>
            <a:endParaRPr lang="fr-FR" dirty="0"/>
          </a:p>
          <a:p>
            <a:endParaRPr lang="fr-FR" dirty="0"/>
          </a:p>
        </p:txBody>
      </p:sp>
      <p:sp>
        <p:nvSpPr>
          <p:cNvPr id="19" name="Espace réservé du texte 14">
            <a:extLst>
              <a:ext uri="{FF2B5EF4-FFF2-40B4-BE49-F238E27FC236}">
                <a16:creationId xmlns:a16="http://schemas.microsoft.com/office/drawing/2014/main" id="{5557F2FC-3171-41F3-AEFC-D91053EEA393}"/>
              </a:ext>
            </a:extLst>
          </p:cNvPr>
          <p:cNvSpPr txBox="1">
            <a:spLocks/>
          </p:cNvSpPr>
          <p:nvPr/>
        </p:nvSpPr>
        <p:spPr>
          <a:xfrm>
            <a:off x="4986194" y="2698049"/>
            <a:ext cx="3154619" cy="2103137"/>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Tx/>
              <a:buBlip>
                <a:blip r:embed="rId3"/>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fr-FR" sz="1400" dirty="0" err="1">
                <a:solidFill>
                  <a:schemeClr val="tx1">
                    <a:lumMod val="65000"/>
                    <a:lumOff val="35000"/>
                  </a:schemeClr>
                </a:solidFill>
              </a:rPr>
              <a:t>Elhom®Solution</a:t>
            </a:r>
            <a:endParaRPr lang="fr-FR" sz="1400" dirty="0">
              <a:solidFill>
                <a:schemeClr val="tx1">
                  <a:lumMod val="65000"/>
                  <a:lumOff val="35000"/>
                </a:schemeClr>
              </a:solidFill>
            </a:endParaRPr>
          </a:p>
          <a:p>
            <a:pPr marL="0" indent="0">
              <a:spcBef>
                <a:spcPts val="600"/>
              </a:spcBef>
              <a:buNone/>
            </a:pPr>
            <a:endParaRPr lang="fr-FR" sz="1400" dirty="0">
              <a:solidFill>
                <a:schemeClr val="tx1">
                  <a:lumMod val="65000"/>
                  <a:lumOff val="35000"/>
                </a:schemeClr>
              </a:solidFill>
            </a:endParaRPr>
          </a:p>
          <a:p>
            <a:pPr>
              <a:spcBef>
                <a:spcPts val="600"/>
              </a:spcBef>
            </a:pPr>
            <a:r>
              <a:rPr lang="fr-FR" sz="1400" dirty="0" err="1">
                <a:solidFill>
                  <a:schemeClr val="tx1">
                    <a:lumMod val="65000"/>
                    <a:lumOff val="35000"/>
                  </a:schemeClr>
                </a:solidFill>
              </a:rPr>
              <a:t>Axl’air</a:t>
            </a:r>
            <a:endParaRPr lang="fr-FR" sz="1400" dirty="0">
              <a:solidFill>
                <a:schemeClr val="tx1">
                  <a:lumMod val="65000"/>
                  <a:lumOff val="35000"/>
                </a:schemeClr>
              </a:solidFill>
            </a:endParaRPr>
          </a:p>
          <a:p>
            <a:pPr marL="0" indent="0">
              <a:spcBef>
                <a:spcPts val="600"/>
              </a:spcBef>
              <a:buNone/>
            </a:pPr>
            <a:endParaRPr lang="fr-FR" sz="1400" dirty="0">
              <a:solidFill>
                <a:schemeClr val="tx1">
                  <a:lumMod val="65000"/>
                  <a:lumOff val="35000"/>
                </a:schemeClr>
              </a:solidFill>
            </a:endParaRPr>
          </a:p>
          <a:p>
            <a:pPr>
              <a:spcBef>
                <a:spcPts val="600"/>
              </a:spcBef>
            </a:pPr>
            <a:r>
              <a:rPr lang="fr-FR" sz="1400" dirty="0">
                <a:solidFill>
                  <a:schemeClr val="tx1">
                    <a:lumMod val="65000"/>
                    <a:lumOff val="35000"/>
                  </a:schemeClr>
                </a:solidFill>
              </a:rPr>
              <a:t>Simulateur</a:t>
            </a:r>
          </a:p>
          <a:p>
            <a:pPr marL="0" indent="0">
              <a:spcBef>
                <a:spcPts val="600"/>
              </a:spcBef>
              <a:buNone/>
            </a:pPr>
            <a:endParaRPr lang="fr-FR" sz="1400" dirty="0">
              <a:solidFill>
                <a:schemeClr val="tx1">
                  <a:lumMod val="65000"/>
                  <a:lumOff val="35000"/>
                </a:schemeClr>
              </a:solidFill>
            </a:endParaRPr>
          </a:p>
          <a:p>
            <a:pPr>
              <a:spcBef>
                <a:spcPts val="600"/>
              </a:spcBef>
            </a:pPr>
            <a:r>
              <a:rPr lang="fr-FR" sz="1400" dirty="0">
                <a:solidFill>
                  <a:schemeClr val="tx1">
                    <a:lumMod val="65000"/>
                    <a:lumOff val="35000"/>
                  </a:schemeClr>
                </a:solidFill>
              </a:rPr>
              <a:t>Automation</a:t>
            </a:r>
          </a:p>
          <a:p>
            <a:pPr marL="0" indent="0">
              <a:spcBef>
                <a:spcPts val="600"/>
              </a:spcBef>
              <a:buNone/>
            </a:pPr>
            <a:endParaRPr lang="fr-FR" sz="1400" dirty="0">
              <a:solidFill>
                <a:schemeClr val="tx1">
                  <a:lumMod val="65000"/>
                  <a:lumOff val="35000"/>
                </a:schemeClr>
              </a:solidFill>
            </a:endParaRPr>
          </a:p>
          <a:p>
            <a:pPr marL="0" indent="0">
              <a:spcBef>
                <a:spcPts val="600"/>
              </a:spcBef>
              <a:buNone/>
            </a:pPr>
            <a:endParaRPr lang="fr-FR" sz="1400" dirty="0">
              <a:solidFill>
                <a:schemeClr val="tx1">
                  <a:lumMod val="65000"/>
                  <a:lumOff val="35000"/>
                </a:schemeClr>
              </a:solidFill>
            </a:endParaRPr>
          </a:p>
          <a:p>
            <a:pPr marL="0" indent="0">
              <a:spcBef>
                <a:spcPts val="600"/>
              </a:spcBef>
              <a:buNone/>
            </a:pPr>
            <a:endParaRPr lang="fr-FR" sz="1400" dirty="0">
              <a:solidFill>
                <a:schemeClr val="tx1">
                  <a:lumMod val="65000"/>
                  <a:lumOff val="35000"/>
                </a:schemeClr>
              </a:solidFill>
            </a:endParaRPr>
          </a:p>
          <a:p>
            <a:pPr>
              <a:spcBef>
                <a:spcPts val="600"/>
              </a:spcBef>
            </a:pPr>
            <a:r>
              <a:rPr lang="fr-FR" sz="1400" dirty="0">
                <a:solidFill>
                  <a:schemeClr val="tx1">
                    <a:lumMod val="65000"/>
                    <a:lumOff val="35000"/>
                  </a:schemeClr>
                </a:solidFill>
              </a:rPr>
              <a:t>BIM Life</a:t>
            </a:r>
          </a:p>
          <a:p>
            <a:endParaRPr lang="fr-FR" sz="1400" dirty="0">
              <a:solidFill>
                <a:schemeClr val="tx1">
                  <a:lumMod val="65000"/>
                  <a:lumOff val="35000"/>
                </a:schemeClr>
              </a:solidFill>
            </a:endParaRPr>
          </a:p>
          <a:p>
            <a:pPr marL="0" indent="0">
              <a:buNone/>
            </a:pPr>
            <a:endParaRPr lang="fr-FR" dirty="0"/>
          </a:p>
          <a:p>
            <a:pPr marL="0" indent="0">
              <a:buNone/>
            </a:pPr>
            <a:endParaRPr lang="fr-FR" dirty="0"/>
          </a:p>
          <a:p>
            <a:endParaRPr lang="fr-FR" dirty="0"/>
          </a:p>
          <a:p>
            <a:endParaRPr lang="fr-FR" dirty="0"/>
          </a:p>
        </p:txBody>
      </p:sp>
      <p:sp>
        <p:nvSpPr>
          <p:cNvPr id="20" name="Espace réservé du texte 14">
            <a:extLst>
              <a:ext uri="{FF2B5EF4-FFF2-40B4-BE49-F238E27FC236}">
                <a16:creationId xmlns:a16="http://schemas.microsoft.com/office/drawing/2014/main" id="{FB08DEDD-ABC0-4BC4-994F-3F8CB2BB35D9}"/>
              </a:ext>
            </a:extLst>
          </p:cNvPr>
          <p:cNvSpPr txBox="1">
            <a:spLocks/>
          </p:cNvSpPr>
          <p:nvPr/>
        </p:nvSpPr>
        <p:spPr>
          <a:xfrm>
            <a:off x="8698539" y="2793364"/>
            <a:ext cx="3154619" cy="2103137"/>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Tx/>
              <a:buBlip>
                <a:blip r:embed="rId3"/>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fr-FR" sz="1400" dirty="0">
                <a:solidFill>
                  <a:srgbClr val="FF0000"/>
                </a:solidFill>
              </a:rPr>
              <a:t>xxx</a:t>
            </a:r>
          </a:p>
          <a:p>
            <a:pPr marL="0" indent="0">
              <a:spcBef>
                <a:spcPts val="600"/>
              </a:spcBef>
              <a:buNone/>
            </a:pPr>
            <a:endParaRPr lang="fr-FR" sz="1400" dirty="0">
              <a:solidFill>
                <a:schemeClr val="tx1">
                  <a:lumMod val="65000"/>
                  <a:lumOff val="35000"/>
                </a:schemeClr>
              </a:solidFill>
            </a:endParaRPr>
          </a:p>
          <a:p>
            <a:pPr>
              <a:spcBef>
                <a:spcPts val="600"/>
              </a:spcBef>
            </a:pPr>
            <a:r>
              <a:rPr lang="fr-FR" sz="1400" dirty="0">
                <a:solidFill>
                  <a:schemeClr val="tx1">
                    <a:lumMod val="65000"/>
                    <a:lumOff val="35000"/>
                  </a:schemeClr>
                </a:solidFill>
              </a:rPr>
              <a:t>Total</a:t>
            </a:r>
          </a:p>
          <a:p>
            <a:pPr marL="0" indent="0">
              <a:spcBef>
                <a:spcPts val="600"/>
              </a:spcBef>
              <a:buNone/>
            </a:pPr>
            <a:endParaRPr lang="fr-FR" sz="1400" dirty="0">
              <a:solidFill>
                <a:schemeClr val="tx1">
                  <a:lumMod val="65000"/>
                  <a:lumOff val="35000"/>
                </a:schemeClr>
              </a:solidFill>
            </a:endParaRPr>
          </a:p>
          <a:p>
            <a:pPr>
              <a:spcBef>
                <a:spcPts val="600"/>
              </a:spcBef>
            </a:pPr>
            <a:r>
              <a:rPr lang="fr-FR" sz="1400" dirty="0">
                <a:solidFill>
                  <a:srgbClr val="FF0000"/>
                </a:solidFill>
              </a:rPr>
              <a:t>Xx</a:t>
            </a:r>
          </a:p>
          <a:p>
            <a:pPr>
              <a:spcBef>
                <a:spcPts val="600"/>
              </a:spcBef>
            </a:pPr>
            <a:endParaRPr lang="fr-FR" sz="1400" dirty="0">
              <a:solidFill>
                <a:srgbClr val="FF0000"/>
              </a:solidFill>
            </a:endParaRPr>
          </a:p>
          <a:p>
            <a:pPr>
              <a:spcBef>
                <a:spcPts val="600"/>
              </a:spcBef>
            </a:pPr>
            <a:r>
              <a:rPr lang="fr-FR" sz="1400" dirty="0">
                <a:solidFill>
                  <a:schemeClr val="tx1">
                    <a:lumMod val="65000"/>
                    <a:lumOff val="35000"/>
                  </a:schemeClr>
                </a:solidFill>
              </a:rPr>
              <a:t>SOITEC</a:t>
            </a:r>
          </a:p>
          <a:p>
            <a:pPr>
              <a:spcBef>
                <a:spcPts val="600"/>
              </a:spcBef>
            </a:pPr>
            <a:endParaRPr lang="fr-FR" sz="1400" dirty="0">
              <a:solidFill>
                <a:srgbClr val="FF0000"/>
              </a:solidFill>
            </a:endParaRPr>
          </a:p>
          <a:p>
            <a:pPr marL="0" indent="0">
              <a:spcBef>
                <a:spcPts val="600"/>
              </a:spcBef>
              <a:buNone/>
            </a:pPr>
            <a:endParaRPr lang="fr-FR" sz="1400" dirty="0">
              <a:solidFill>
                <a:schemeClr val="tx1">
                  <a:lumMod val="65000"/>
                  <a:lumOff val="35000"/>
                </a:schemeClr>
              </a:solidFill>
            </a:endParaRPr>
          </a:p>
          <a:p>
            <a:pPr marL="0" indent="0">
              <a:spcBef>
                <a:spcPts val="600"/>
              </a:spcBef>
              <a:buNone/>
            </a:pPr>
            <a:endParaRPr lang="fr-FR" sz="1400" dirty="0">
              <a:solidFill>
                <a:schemeClr val="tx1">
                  <a:lumMod val="65000"/>
                  <a:lumOff val="35000"/>
                </a:schemeClr>
              </a:solidFill>
            </a:endParaRPr>
          </a:p>
          <a:p>
            <a:pPr>
              <a:spcBef>
                <a:spcPts val="600"/>
              </a:spcBef>
            </a:pPr>
            <a:r>
              <a:rPr lang="fr-FR" sz="1400" dirty="0">
                <a:solidFill>
                  <a:schemeClr val="tx1">
                    <a:lumMod val="65000"/>
                    <a:lumOff val="35000"/>
                  </a:schemeClr>
                </a:solidFill>
              </a:rPr>
              <a:t>SIEMENS </a:t>
            </a:r>
            <a:r>
              <a:rPr lang="fr-FR" sz="1400" dirty="0" err="1">
                <a:solidFill>
                  <a:schemeClr val="tx1">
                    <a:lumMod val="65000"/>
                    <a:lumOff val="35000"/>
                  </a:schemeClr>
                </a:solidFill>
              </a:rPr>
              <a:t>Gamesa</a:t>
            </a:r>
            <a:endParaRPr lang="fr-FR" sz="1400" dirty="0">
              <a:solidFill>
                <a:schemeClr val="tx1">
                  <a:lumMod val="65000"/>
                  <a:lumOff val="35000"/>
                </a:schemeClr>
              </a:solidFill>
            </a:endParaRPr>
          </a:p>
          <a:p>
            <a:endParaRPr lang="fr-FR" sz="1400" dirty="0">
              <a:solidFill>
                <a:schemeClr val="tx1">
                  <a:lumMod val="65000"/>
                  <a:lumOff val="35000"/>
                </a:schemeClr>
              </a:solidFill>
            </a:endParaRPr>
          </a:p>
          <a:p>
            <a:pPr marL="0" indent="0">
              <a:buNone/>
            </a:pPr>
            <a:endParaRPr lang="fr-FR" dirty="0"/>
          </a:p>
          <a:p>
            <a:pPr marL="0" indent="0">
              <a:buNone/>
            </a:pPr>
            <a:endParaRPr lang="fr-FR" dirty="0"/>
          </a:p>
          <a:p>
            <a:endParaRPr lang="fr-FR" dirty="0"/>
          </a:p>
          <a:p>
            <a:endParaRPr lang="fr-FR" dirty="0"/>
          </a:p>
        </p:txBody>
      </p:sp>
      <p:cxnSp>
        <p:nvCxnSpPr>
          <p:cNvPr id="21" name="Connecteur droit 20">
            <a:extLst>
              <a:ext uri="{FF2B5EF4-FFF2-40B4-BE49-F238E27FC236}">
                <a16:creationId xmlns:a16="http://schemas.microsoft.com/office/drawing/2014/main" id="{B749BFA3-E6EF-47EA-BD0A-488141F18BD4}"/>
              </a:ext>
            </a:extLst>
          </p:cNvPr>
          <p:cNvCxnSpPr/>
          <p:nvPr/>
        </p:nvCxnSpPr>
        <p:spPr>
          <a:xfrm>
            <a:off x="595223" y="3163378"/>
            <a:ext cx="10852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542DC9D-FB45-4F06-96FB-26C4603490EC}"/>
              </a:ext>
            </a:extLst>
          </p:cNvPr>
          <p:cNvCxnSpPr/>
          <p:nvPr/>
        </p:nvCxnSpPr>
        <p:spPr>
          <a:xfrm>
            <a:off x="595223" y="3706395"/>
            <a:ext cx="10852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59F143D-57FD-4A06-B9E9-E3D44D3148EA}"/>
              </a:ext>
            </a:extLst>
          </p:cNvPr>
          <p:cNvCxnSpPr/>
          <p:nvPr/>
        </p:nvCxnSpPr>
        <p:spPr>
          <a:xfrm>
            <a:off x="595223" y="4293801"/>
            <a:ext cx="10852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1C4F5083-FD1A-4356-B248-1380363BD2AD}"/>
              </a:ext>
            </a:extLst>
          </p:cNvPr>
          <p:cNvCxnSpPr/>
          <p:nvPr/>
        </p:nvCxnSpPr>
        <p:spPr>
          <a:xfrm>
            <a:off x="598195" y="5513001"/>
            <a:ext cx="1085203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3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8</a:t>
            </a:fld>
            <a:endParaRPr lang="fr-FR" dirty="0"/>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Espace réservé du texte 90">
            <a:extLst>
              <a:ext uri="{FF2B5EF4-FFF2-40B4-BE49-F238E27FC236}">
                <a16:creationId xmlns:a16="http://schemas.microsoft.com/office/drawing/2014/main" id="{197AD69C-321F-464E-8922-10F5E5C79C6B}"/>
              </a:ext>
            </a:extLst>
          </p:cNvPr>
          <p:cNvSpPr txBox="1">
            <a:spLocks/>
          </p:cNvSpPr>
          <p:nvPr/>
        </p:nvSpPr>
        <p:spPr>
          <a:xfrm>
            <a:off x="660853" y="904015"/>
            <a:ext cx="11616786" cy="356123"/>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000" cap="all" dirty="0">
                <a:latin typeface="Arial Black" panose="020B0604020202020204" pitchFamily="34" charset="0"/>
                <a:cs typeface="Arial Black" panose="020B0604020202020204" pitchFamily="34" charset="0"/>
              </a:rPr>
              <a:t>NOTRE CONTRIBUTION AUX ENJEUX DES CLIENTS TERTIAIRE ET HABITAT</a:t>
            </a:r>
          </a:p>
        </p:txBody>
      </p:sp>
      <p:sp>
        <p:nvSpPr>
          <p:cNvPr id="15" name="Espace réservé du texte 2">
            <a:extLst>
              <a:ext uri="{FF2B5EF4-FFF2-40B4-BE49-F238E27FC236}">
                <a16:creationId xmlns:a16="http://schemas.microsoft.com/office/drawing/2014/main" id="{E3DD01D0-9AB4-4D17-86CD-3A1200109D22}"/>
              </a:ext>
            </a:extLst>
          </p:cNvPr>
          <p:cNvSpPr txBox="1">
            <a:spLocks/>
          </p:cNvSpPr>
          <p:nvPr/>
        </p:nvSpPr>
        <p:spPr bwMode="gray">
          <a:xfrm>
            <a:off x="873917" y="1627602"/>
            <a:ext cx="2736999" cy="720000"/>
          </a:xfrm>
          <a:prstGeom prst="roundRect">
            <a:avLst>
              <a:gd name="adj" fmla="val 50000"/>
            </a:avLst>
          </a:prstGeom>
          <a:solidFill>
            <a:srgbClr val="01BCFC"/>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0"/>
              </a:spcAft>
              <a:buClr>
                <a:schemeClr val="accent1"/>
              </a:buClr>
              <a:buSzPct val="80000"/>
              <a:buFont typeface="Wingdings" panose="05000000000000000000" pitchFamily="2" charset="2"/>
              <a:buNone/>
              <a:defRPr sz="1500" kern="1200">
                <a:solidFill>
                  <a:schemeClr val="bg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AAFF"/>
              </a:buClr>
              <a:buSzPct val="80000"/>
              <a:buFont typeface="Wingdings" panose="05000000000000000000" pitchFamily="2" charset="2"/>
              <a:buNone/>
              <a:tabLst/>
              <a:defRPr/>
            </a:pPr>
            <a:r>
              <a:rPr kumimoji="0" lang="fr-FR" sz="1400" b="1" i="0" u="none" strike="noStrike" kern="1200" cap="none" spc="0" normalizeH="0" baseline="0" noProof="0" dirty="0">
                <a:ln>
                  <a:noFill/>
                </a:ln>
                <a:solidFill>
                  <a:prstClr val="white"/>
                </a:solidFill>
                <a:effectLst/>
                <a:uLnTx/>
                <a:uFillTx/>
                <a:latin typeface="Arial Black" panose="020B0A04020102020204" pitchFamily="34" charset="0"/>
              </a:rPr>
              <a:t>CLIENTS = ENJEUX</a:t>
            </a:r>
          </a:p>
        </p:txBody>
      </p:sp>
      <p:sp>
        <p:nvSpPr>
          <p:cNvPr id="16" name="Espace réservé du texte 2">
            <a:extLst>
              <a:ext uri="{FF2B5EF4-FFF2-40B4-BE49-F238E27FC236}">
                <a16:creationId xmlns:a16="http://schemas.microsoft.com/office/drawing/2014/main" id="{88181F90-E1F6-48F0-A9C8-BDA41C14E079}"/>
              </a:ext>
            </a:extLst>
          </p:cNvPr>
          <p:cNvSpPr txBox="1">
            <a:spLocks/>
          </p:cNvSpPr>
          <p:nvPr/>
        </p:nvSpPr>
        <p:spPr bwMode="gray">
          <a:xfrm>
            <a:off x="4724400" y="1683258"/>
            <a:ext cx="2736999" cy="720000"/>
          </a:xfrm>
          <a:prstGeom prst="roundRect">
            <a:avLst>
              <a:gd name="adj" fmla="val 50000"/>
            </a:avLst>
          </a:prstGeom>
          <a:solidFill>
            <a:srgbClr val="01BCFC"/>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0"/>
              </a:spcAft>
              <a:buClr>
                <a:schemeClr val="accent1"/>
              </a:buClr>
              <a:buSzPct val="80000"/>
              <a:buFont typeface="Wingdings" panose="05000000000000000000" pitchFamily="2" charset="2"/>
              <a:buNone/>
              <a:defRPr sz="1500" kern="1200">
                <a:solidFill>
                  <a:schemeClr val="bg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AAFF"/>
              </a:buClr>
              <a:buSzPct val="80000"/>
              <a:buFont typeface="Wingdings" panose="05000000000000000000" pitchFamily="2" charset="2"/>
              <a:buNone/>
              <a:tabLst/>
              <a:defRPr/>
            </a:pPr>
            <a:r>
              <a:rPr kumimoji="0" lang="fr-FR" sz="1400" b="1" i="0" u="none" strike="noStrike" kern="1200" cap="none" spc="0" normalizeH="0" baseline="0" noProof="0" dirty="0">
                <a:ln>
                  <a:noFill/>
                </a:ln>
                <a:solidFill>
                  <a:prstClr val="white"/>
                </a:solidFill>
                <a:effectLst/>
                <a:uLnTx/>
                <a:uFillTx/>
                <a:latin typeface="Arial Black" panose="020B0A04020102020204" pitchFamily="34" charset="0"/>
              </a:rPr>
              <a:t>SOLUTIONS ESD</a:t>
            </a:r>
          </a:p>
        </p:txBody>
      </p:sp>
      <p:sp>
        <p:nvSpPr>
          <p:cNvPr id="19" name="Espace réservé du texte 2">
            <a:extLst>
              <a:ext uri="{FF2B5EF4-FFF2-40B4-BE49-F238E27FC236}">
                <a16:creationId xmlns:a16="http://schemas.microsoft.com/office/drawing/2014/main" id="{6FBB2F4F-C9E0-4A3B-A1B8-56404F4F135D}"/>
              </a:ext>
            </a:extLst>
          </p:cNvPr>
          <p:cNvSpPr txBox="1">
            <a:spLocks/>
          </p:cNvSpPr>
          <p:nvPr/>
        </p:nvSpPr>
        <p:spPr bwMode="gray">
          <a:xfrm>
            <a:off x="8581084" y="1683258"/>
            <a:ext cx="2736999" cy="720000"/>
          </a:xfrm>
          <a:prstGeom prst="roundRect">
            <a:avLst>
              <a:gd name="adj" fmla="val 50000"/>
            </a:avLst>
          </a:prstGeom>
          <a:solidFill>
            <a:srgbClr val="01BCFC"/>
          </a:solidFill>
        </p:spPr>
        <p:txBody>
          <a:bodyPr vert="horz" lIns="0" tIns="0" rIns="0" bIns="0" rtlCol="0" anchor="ctr" anchorCtr="0">
            <a:noAutofit/>
          </a:bodyPr>
          <a:lstStyle>
            <a:lvl1pPr marL="0" indent="0" algn="ctr" defTabSz="914400" rtl="0" eaLnBrk="1" latinLnBrk="0" hangingPunct="1">
              <a:lnSpc>
                <a:spcPct val="90000"/>
              </a:lnSpc>
              <a:spcBef>
                <a:spcPts val="0"/>
              </a:spcBef>
              <a:spcAft>
                <a:spcPts val="0"/>
              </a:spcAft>
              <a:buClr>
                <a:schemeClr val="accent1"/>
              </a:buClr>
              <a:buSzPct val="80000"/>
              <a:buFont typeface="Wingdings" panose="05000000000000000000" pitchFamily="2" charset="2"/>
              <a:buNone/>
              <a:defRPr sz="1500" kern="1200">
                <a:solidFill>
                  <a:schemeClr val="bg1"/>
                </a:solidFill>
                <a:latin typeface="+mn-lt"/>
                <a:ea typeface="+mn-ea"/>
                <a:cs typeface="+mn-cs"/>
              </a:defRPr>
            </a:lvl1pPr>
            <a:lvl2pPr marL="432000" indent="-252000" algn="l" defTabSz="914400" rtl="0" eaLnBrk="1" latinLnBrk="0" hangingPunct="1">
              <a:lnSpc>
                <a:spcPct val="105000"/>
              </a:lnSpc>
              <a:spcBef>
                <a:spcPts val="600"/>
              </a:spcBef>
              <a:spcAft>
                <a:spcPts val="600"/>
              </a:spcAft>
              <a:buClr>
                <a:schemeClr val="tx1"/>
              </a:buClr>
              <a:buFont typeface="Arial" panose="020B0604020202020204" pitchFamily="34" charset="0"/>
              <a:buChar char="—"/>
              <a:defRPr sz="1300" kern="1200">
                <a:solidFill>
                  <a:schemeClr val="tx1"/>
                </a:solidFill>
                <a:latin typeface="+mn-lt"/>
                <a:ea typeface="+mn-ea"/>
                <a:cs typeface="+mn-cs"/>
              </a:defRPr>
            </a:lvl2pPr>
            <a:lvl3pPr marL="576000" indent="-144000" algn="l" defTabSz="914400" rtl="0" eaLnBrk="1" latinLnBrk="0" hangingPunct="1">
              <a:lnSpc>
                <a:spcPct val="105000"/>
              </a:lnSpc>
              <a:spcBef>
                <a:spcPts val="600"/>
              </a:spcBef>
              <a:spcAft>
                <a:spcPts val="600"/>
              </a:spcAft>
              <a:buClr>
                <a:schemeClr val="tx1"/>
              </a:buClr>
              <a:buSzPct val="100000"/>
              <a:buFont typeface="Arial" panose="020B0604020202020204" pitchFamily="34" charset="0"/>
              <a:buChar char="•"/>
              <a:defRPr sz="1100" kern="1200">
                <a:solidFill>
                  <a:schemeClr val="tx1"/>
                </a:solidFill>
                <a:latin typeface="+mn-lt"/>
                <a:ea typeface="+mn-ea"/>
                <a:cs typeface="+mn-cs"/>
              </a:defRPr>
            </a:lvl3pPr>
            <a:lvl4pPr marL="828000" indent="-252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4pPr>
            <a:lvl5pPr marL="972000" indent="-144000" algn="l" defTabSz="914400" rtl="0" eaLnBrk="1" latinLnBrk="0" hangingPunct="1">
              <a:lnSpc>
                <a:spcPct val="105000"/>
              </a:lnSpc>
              <a:spcBef>
                <a:spcPts val="600"/>
              </a:spcBef>
              <a:spcAft>
                <a:spcPts val="600"/>
              </a:spcAft>
              <a:buClr>
                <a:schemeClr val="tx1"/>
              </a:buClr>
              <a:buSzPct val="100000"/>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0AAFF"/>
              </a:buClr>
              <a:buSzPct val="80000"/>
              <a:buFont typeface="Wingdings" panose="05000000000000000000" pitchFamily="2" charset="2"/>
              <a:buNone/>
              <a:tabLst/>
              <a:defRPr/>
            </a:pPr>
            <a:r>
              <a:rPr lang="fr-FR" sz="1400" b="1" dirty="0">
                <a:solidFill>
                  <a:prstClr val="white"/>
                </a:solidFill>
                <a:latin typeface="Arial Black" panose="020B0A04020102020204" pitchFamily="34" charset="0"/>
              </a:rPr>
              <a:t>REFERENCES ESD</a:t>
            </a:r>
            <a:endParaRPr kumimoji="0" lang="fr-FR" sz="1400" b="1" i="0" u="none" strike="noStrike" kern="1200" cap="none" spc="0" normalizeH="0" baseline="0" noProof="0" dirty="0">
              <a:ln>
                <a:noFill/>
              </a:ln>
              <a:solidFill>
                <a:prstClr val="white"/>
              </a:solidFill>
              <a:effectLst/>
              <a:uLnTx/>
              <a:uFillTx/>
              <a:latin typeface="Arial Black" panose="020B0A04020102020204" pitchFamily="34" charset="0"/>
            </a:endParaRPr>
          </a:p>
        </p:txBody>
      </p:sp>
      <p:sp>
        <p:nvSpPr>
          <p:cNvPr id="20" name="Espace réservé du texte 14">
            <a:extLst>
              <a:ext uri="{FF2B5EF4-FFF2-40B4-BE49-F238E27FC236}">
                <a16:creationId xmlns:a16="http://schemas.microsoft.com/office/drawing/2014/main" id="{F8BC66B8-05CC-4556-BA30-8402F6D59569}"/>
              </a:ext>
            </a:extLst>
          </p:cNvPr>
          <p:cNvSpPr txBox="1">
            <a:spLocks/>
          </p:cNvSpPr>
          <p:nvPr/>
        </p:nvSpPr>
        <p:spPr>
          <a:xfrm>
            <a:off x="873917" y="3255324"/>
            <a:ext cx="3154619" cy="2103137"/>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Tx/>
              <a:buBlip>
                <a:blip r:embed="rId3"/>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1">
                    <a:lumMod val="65000"/>
                    <a:lumOff val="35000"/>
                  </a:schemeClr>
                </a:solidFill>
              </a:rPr>
              <a:t>Solutions d’énergies décarbonées </a:t>
            </a:r>
          </a:p>
          <a:p>
            <a:pPr marL="0" indent="0">
              <a:buNone/>
            </a:pPr>
            <a:endParaRPr lang="fr-FR" sz="1400" dirty="0">
              <a:solidFill>
                <a:schemeClr val="tx1">
                  <a:lumMod val="65000"/>
                  <a:lumOff val="35000"/>
                </a:schemeClr>
              </a:solidFill>
            </a:endParaRPr>
          </a:p>
          <a:p>
            <a:pPr marL="0" indent="0">
              <a:buNone/>
            </a:pPr>
            <a:endParaRPr lang="fr-FR" sz="1400" dirty="0">
              <a:solidFill>
                <a:schemeClr val="tx1">
                  <a:lumMod val="65000"/>
                  <a:lumOff val="35000"/>
                </a:schemeClr>
              </a:solidFill>
            </a:endParaRPr>
          </a:p>
          <a:p>
            <a:r>
              <a:rPr lang="fr-FR" sz="1400" dirty="0">
                <a:solidFill>
                  <a:schemeClr val="tx1">
                    <a:lumMod val="65000"/>
                    <a:lumOff val="35000"/>
                  </a:schemeClr>
                </a:solidFill>
              </a:rPr>
              <a:t>Performance, confort, sobriété et proximité</a:t>
            </a:r>
          </a:p>
          <a:p>
            <a:pPr marL="0" indent="0">
              <a:buNone/>
            </a:pPr>
            <a:endParaRPr lang="fr-FR" sz="1400" dirty="0">
              <a:solidFill>
                <a:schemeClr val="tx1">
                  <a:lumMod val="65000"/>
                  <a:lumOff val="35000"/>
                </a:schemeClr>
              </a:solidFill>
            </a:endParaRPr>
          </a:p>
          <a:p>
            <a:r>
              <a:rPr lang="fr-FR" sz="1400" dirty="0">
                <a:solidFill>
                  <a:schemeClr val="tx1">
                    <a:lumMod val="65000"/>
                    <a:lumOff val="35000"/>
                  </a:schemeClr>
                </a:solidFill>
              </a:rPr>
              <a:t>Bâtiment évolutif et durable</a:t>
            </a:r>
          </a:p>
          <a:p>
            <a:pPr marL="0" indent="0">
              <a:buNone/>
            </a:pPr>
            <a:endParaRPr lang="fr-FR" dirty="0"/>
          </a:p>
          <a:p>
            <a:pPr marL="0" indent="0">
              <a:buNone/>
            </a:pPr>
            <a:endParaRPr lang="fr-FR" dirty="0"/>
          </a:p>
          <a:p>
            <a:endParaRPr lang="fr-FR" dirty="0"/>
          </a:p>
          <a:p>
            <a:endParaRPr lang="fr-FR" dirty="0"/>
          </a:p>
        </p:txBody>
      </p:sp>
      <p:sp>
        <p:nvSpPr>
          <p:cNvPr id="21" name="Espace réservé du texte 14">
            <a:extLst>
              <a:ext uri="{FF2B5EF4-FFF2-40B4-BE49-F238E27FC236}">
                <a16:creationId xmlns:a16="http://schemas.microsoft.com/office/drawing/2014/main" id="{ACD6BF78-A719-4748-B929-2C1FF76113AD}"/>
              </a:ext>
            </a:extLst>
          </p:cNvPr>
          <p:cNvSpPr txBox="1">
            <a:spLocks/>
          </p:cNvSpPr>
          <p:nvPr/>
        </p:nvSpPr>
        <p:spPr>
          <a:xfrm>
            <a:off x="4724400" y="3009097"/>
            <a:ext cx="3949083" cy="2725846"/>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Tx/>
              <a:buBlip>
                <a:blip r:embed="rId3"/>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1">
                    <a:lumMod val="65000"/>
                    <a:lumOff val="35000"/>
                  </a:schemeClr>
                </a:solidFill>
              </a:rPr>
              <a:t>Supervision/Hypervision</a:t>
            </a:r>
          </a:p>
          <a:p>
            <a:r>
              <a:rPr lang="fr-FR" sz="1400" dirty="0">
                <a:solidFill>
                  <a:schemeClr val="tx1">
                    <a:lumMod val="65000"/>
                    <a:lumOff val="35000"/>
                  </a:schemeClr>
                </a:solidFill>
              </a:rPr>
              <a:t>Automation &amp; système d’informations</a:t>
            </a:r>
          </a:p>
          <a:p>
            <a:endParaRPr lang="fr-FR" sz="1400" dirty="0">
              <a:solidFill>
                <a:schemeClr val="tx1">
                  <a:lumMod val="65000"/>
                  <a:lumOff val="35000"/>
                </a:schemeClr>
              </a:solidFill>
            </a:endParaRPr>
          </a:p>
          <a:p>
            <a:pPr marL="0" indent="0">
              <a:buNone/>
            </a:pPr>
            <a:endParaRPr lang="fr-FR" sz="1400" dirty="0">
              <a:solidFill>
                <a:schemeClr val="tx1">
                  <a:lumMod val="65000"/>
                  <a:lumOff val="35000"/>
                </a:schemeClr>
              </a:solidFill>
            </a:endParaRPr>
          </a:p>
          <a:p>
            <a:r>
              <a:rPr lang="fr-FR" sz="1400" dirty="0">
                <a:solidFill>
                  <a:schemeClr val="tx1">
                    <a:lumMod val="65000"/>
                    <a:lumOff val="35000"/>
                  </a:schemeClr>
                </a:solidFill>
              </a:rPr>
              <a:t>Smart Building – </a:t>
            </a:r>
            <a:r>
              <a:rPr lang="fr-FR" sz="1400" dirty="0" err="1">
                <a:solidFill>
                  <a:schemeClr val="tx1">
                    <a:lumMod val="65000"/>
                    <a:lumOff val="35000"/>
                  </a:schemeClr>
                </a:solidFill>
              </a:rPr>
              <a:t>Vertuoz</a:t>
            </a:r>
            <a:r>
              <a:rPr lang="fr-FR" sz="1400" dirty="0">
                <a:solidFill>
                  <a:schemeClr val="tx1">
                    <a:lumMod val="65000"/>
                    <a:lumOff val="35000"/>
                  </a:schemeClr>
                </a:solidFill>
              </a:rPr>
              <a:t> Office </a:t>
            </a:r>
          </a:p>
          <a:p>
            <a:pPr marL="0" lvl="0" indent="0">
              <a:spcBef>
                <a:spcPts val="0"/>
              </a:spcBef>
              <a:buClr>
                <a:srgbClr val="FFC000"/>
              </a:buClr>
              <a:buNone/>
              <a:defRPr/>
            </a:pPr>
            <a:endParaRPr lang="fr-FR" sz="1400" dirty="0">
              <a:solidFill>
                <a:schemeClr val="tx1">
                  <a:lumMod val="65000"/>
                  <a:lumOff val="35000"/>
                </a:schemeClr>
              </a:solidFill>
            </a:endParaRPr>
          </a:p>
          <a:p>
            <a:pPr marL="0" indent="0">
              <a:buFontTx/>
              <a:buNone/>
            </a:pPr>
            <a:endParaRPr lang="fr-FR" sz="1400" dirty="0">
              <a:solidFill>
                <a:schemeClr val="tx1">
                  <a:lumMod val="65000"/>
                  <a:lumOff val="35000"/>
                </a:schemeClr>
              </a:solidFill>
            </a:endParaRPr>
          </a:p>
          <a:p>
            <a:r>
              <a:rPr lang="fr-FR" sz="1400" dirty="0">
                <a:solidFill>
                  <a:schemeClr val="tx1">
                    <a:lumMod val="65000"/>
                    <a:lumOff val="35000"/>
                  </a:schemeClr>
                </a:solidFill>
              </a:rPr>
              <a:t>BIM Life</a:t>
            </a:r>
          </a:p>
          <a:p>
            <a:pPr marL="0" indent="0">
              <a:buFontTx/>
              <a:buNone/>
            </a:pPr>
            <a:endParaRPr lang="fr-FR" sz="1400" dirty="0">
              <a:solidFill>
                <a:schemeClr val="tx1">
                  <a:lumMod val="65000"/>
                  <a:lumOff val="35000"/>
                </a:schemeClr>
              </a:solidFill>
            </a:endParaRPr>
          </a:p>
          <a:p>
            <a:pPr marL="0" indent="0">
              <a:buFontTx/>
              <a:buNone/>
            </a:pPr>
            <a:endParaRPr lang="fr-FR" sz="1400" dirty="0">
              <a:solidFill>
                <a:schemeClr val="tx1">
                  <a:lumMod val="65000"/>
                  <a:lumOff val="35000"/>
                </a:schemeClr>
              </a:solidFill>
            </a:endParaRPr>
          </a:p>
          <a:p>
            <a:pPr marL="0" indent="0">
              <a:buNone/>
            </a:pPr>
            <a:endParaRPr lang="fr-FR" sz="1400" dirty="0">
              <a:solidFill>
                <a:schemeClr val="tx1">
                  <a:lumMod val="65000"/>
                  <a:lumOff val="35000"/>
                </a:schemeClr>
              </a:solidFill>
            </a:endParaRPr>
          </a:p>
          <a:p>
            <a:endParaRPr lang="fr-FR" sz="1400" dirty="0">
              <a:solidFill>
                <a:schemeClr val="tx1">
                  <a:lumMod val="65000"/>
                  <a:lumOff val="35000"/>
                </a:schemeClr>
              </a:solidFill>
            </a:endParaRPr>
          </a:p>
          <a:p>
            <a:endParaRPr lang="fr-FR" sz="1400" dirty="0">
              <a:solidFill>
                <a:schemeClr val="tx1">
                  <a:lumMod val="65000"/>
                  <a:lumOff val="35000"/>
                </a:schemeClr>
              </a:solidFill>
            </a:endParaRPr>
          </a:p>
        </p:txBody>
      </p:sp>
      <p:sp>
        <p:nvSpPr>
          <p:cNvPr id="22" name="Espace réservé du texte 14">
            <a:extLst>
              <a:ext uri="{FF2B5EF4-FFF2-40B4-BE49-F238E27FC236}">
                <a16:creationId xmlns:a16="http://schemas.microsoft.com/office/drawing/2014/main" id="{A84898B5-E858-4ED2-8BC4-507F4A876593}"/>
              </a:ext>
            </a:extLst>
          </p:cNvPr>
          <p:cNvSpPr txBox="1">
            <a:spLocks/>
          </p:cNvSpPr>
          <p:nvPr/>
        </p:nvSpPr>
        <p:spPr>
          <a:xfrm>
            <a:off x="8581084" y="3029580"/>
            <a:ext cx="2985243" cy="3137605"/>
          </a:xfrm>
          <a:prstGeom prst="rect">
            <a:avLst/>
          </a:prstGeom>
        </p:spPr>
        <p:txBody>
          <a:bodyPr lIns="0" tIns="0" rIns="0" bIns="0">
            <a:noAutofit/>
          </a:bodyPr>
          <a:lstStyle>
            <a:lvl1pPr marL="228600" indent="-228600" algn="l" defTabSz="914400" rtl="0" eaLnBrk="1" latinLnBrk="0" hangingPunct="1">
              <a:lnSpc>
                <a:spcPct val="100000"/>
              </a:lnSpc>
              <a:spcBef>
                <a:spcPts val="1000"/>
              </a:spcBef>
              <a:buFontTx/>
              <a:buBlip>
                <a:blip r:embed="rId3"/>
              </a:buBlip>
              <a:defRPr sz="12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solidFill>
                  <a:schemeClr val="tx1">
                    <a:lumMod val="65000"/>
                    <a:lumOff val="35000"/>
                  </a:schemeClr>
                </a:solidFill>
              </a:rPr>
              <a:t>Hypervision éolienne</a:t>
            </a:r>
          </a:p>
          <a:p>
            <a:r>
              <a:rPr lang="fr-FR" sz="1400" dirty="0">
                <a:solidFill>
                  <a:schemeClr val="tx1">
                    <a:lumMod val="65000"/>
                    <a:lumOff val="35000"/>
                  </a:schemeClr>
                </a:solidFill>
              </a:rPr>
              <a:t>Tour St Gobain</a:t>
            </a:r>
          </a:p>
          <a:p>
            <a:pPr marL="0" indent="0">
              <a:buFontTx/>
              <a:buNone/>
            </a:pPr>
            <a:endParaRPr lang="fr-FR" sz="1400" dirty="0">
              <a:solidFill>
                <a:schemeClr val="tx1">
                  <a:lumMod val="65000"/>
                  <a:lumOff val="35000"/>
                </a:schemeClr>
              </a:solidFill>
            </a:endParaRPr>
          </a:p>
          <a:p>
            <a:pPr marL="0" indent="0">
              <a:buFontTx/>
              <a:buNone/>
            </a:pPr>
            <a:endParaRPr lang="fr-FR" sz="1400" dirty="0">
              <a:solidFill>
                <a:schemeClr val="tx1">
                  <a:lumMod val="65000"/>
                  <a:lumOff val="35000"/>
                </a:schemeClr>
              </a:solidFill>
            </a:endParaRPr>
          </a:p>
          <a:p>
            <a:r>
              <a:rPr lang="fr-FR" sz="1400" dirty="0">
                <a:solidFill>
                  <a:schemeClr val="tx1">
                    <a:lumMod val="65000"/>
                    <a:lumOff val="35000"/>
                  </a:schemeClr>
                </a:solidFill>
              </a:rPr>
              <a:t>Danone</a:t>
            </a:r>
          </a:p>
          <a:p>
            <a:pPr marL="0" indent="0">
              <a:buNone/>
            </a:pPr>
            <a:endParaRPr lang="fr-FR" sz="1400" dirty="0">
              <a:solidFill>
                <a:schemeClr val="tx1">
                  <a:lumMod val="65000"/>
                  <a:lumOff val="35000"/>
                </a:schemeClr>
              </a:solidFill>
            </a:endParaRPr>
          </a:p>
          <a:p>
            <a:pPr marL="0" indent="0">
              <a:buNone/>
            </a:pPr>
            <a:endParaRPr lang="fr-FR" sz="1400" dirty="0">
              <a:solidFill>
                <a:schemeClr val="tx1">
                  <a:lumMod val="65000"/>
                  <a:lumOff val="35000"/>
                </a:schemeClr>
              </a:solidFill>
            </a:endParaRPr>
          </a:p>
          <a:p>
            <a:r>
              <a:rPr lang="fr-FR" sz="1400" dirty="0">
                <a:solidFill>
                  <a:schemeClr val="tx1">
                    <a:lumMod val="65000"/>
                    <a:lumOff val="35000"/>
                  </a:schemeClr>
                </a:solidFill>
              </a:rPr>
              <a:t>M57 BNP Paribas</a:t>
            </a:r>
          </a:p>
          <a:p>
            <a:pPr marL="0" indent="0">
              <a:buNone/>
            </a:pPr>
            <a:endParaRPr lang="fr-FR" sz="1400" dirty="0">
              <a:solidFill>
                <a:schemeClr val="tx1">
                  <a:lumMod val="65000"/>
                  <a:lumOff val="35000"/>
                </a:schemeClr>
              </a:solidFill>
            </a:endParaRPr>
          </a:p>
          <a:p>
            <a:pPr marL="0" indent="0">
              <a:buNone/>
            </a:pPr>
            <a:endParaRPr lang="fr-FR" dirty="0"/>
          </a:p>
          <a:p>
            <a:endParaRPr lang="fr-FR" dirty="0"/>
          </a:p>
          <a:p>
            <a:endParaRPr lang="fr-FR" dirty="0"/>
          </a:p>
        </p:txBody>
      </p:sp>
      <p:cxnSp>
        <p:nvCxnSpPr>
          <p:cNvPr id="23" name="Connecteur droit 22">
            <a:extLst>
              <a:ext uri="{FF2B5EF4-FFF2-40B4-BE49-F238E27FC236}">
                <a16:creationId xmlns:a16="http://schemas.microsoft.com/office/drawing/2014/main" id="{CE9C69BE-A95F-450D-9613-3A98E598A6DF}"/>
              </a:ext>
            </a:extLst>
          </p:cNvPr>
          <p:cNvCxnSpPr/>
          <p:nvPr/>
        </p:nvCxnSpPr>
        <p:spPr>
          <a:xfrm>
            <a:off x="595223" y="3848903"/>
            <a:ext cx="10852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3D67AA35-62F7-4D7C-8EBC-E0F23E91D919}"/>
              </a:ext>
            </a:extLst>
          </p:cNvPr>
          <p:cNvCxnSpPr/>
          <p:nvPr/>
        </p:nvCxnSpPr>
        <p:spPr>
          <a:xfrm>
            <a:off x="595223" y="4910323"/>
            <a:ext cx="1085203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44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numéro de diapositive 22">
            <a:extLst>
              <a:ext uri="{FF2B5EF4-FFF2-40B4-BE49-F238E27FC236}">
                <a16:creationId xmlns:a16="http://schemas.microsoft.com/office/drawing/2014/main" id="{993BF3A5-2BA5-594B-83F3-D6967C846095}"/>
              </a:ext>
            </a:extLst>
          </p:cNvPr>
          <p:cNvSpPr>
            <a:spLocks noGrp="1"/>
          </p:cNvSpPr>
          <p:nvPr>
            <p:ph type="sldNum" sz="quarter" idx="25"/>
          </p:nvPr>
        </p:nvSpPr>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9</a:t>
            </a:fld>
            <a:endParaRPr lang="fr-FR" dirty="0"/>
          </a:p>
        </p:txBody>
      </p:sp>
      <p:sp>
        <p:nvSpPr>
          <p:cNvPr id="155" name="Espace réservé du texte 90">
            <a:extLst>
              <a:ext uri="{FF2B5EF4-FFF2-40B4-BE49-F238E27FC236}">
                <a16:creationId xmlns:a16="http://schemas.microsoft.com/office/drawing/2014/main" id="{1913FE3D-FA27-41D7-A1F1-1B48A8D184B5}"/>
              </a:ext>
            </a:extLst>
          </p:cNvPr>
          <p:cNvSpPr txBox="1">
            <a:spLocks/>
          </p:cNvSpPr>
          <p:nvPr/>
        </p:nvSpPr>
        <p:spPr>
          <a:xfrm>
            <a:off x="873917" y="877661"/>
            <a:ext cx="6798631" cy="382477"/>
          </a:xfrm>
          <a:prstGeom prst="rect">
            <a:avLst/>
          </a:prstGeom>
          <a:noFill/>
        </p:spPr>
        <p:txBody>
          <a:bodyPr wrap="square" rtlCol="0" anchor="b">
            <a:spAutoFit/>
          </a:bodyPr>
          <a:lstStyle>
            <a:defPPr>
              <a:defRPr lang="fr-FR"/>
            </a:defPPr>
            <a:lvl1pPr>
              <a:defRPr sz="5400" b="1">
                <a:gradFill flip="none" rotWithShape="1">
                  <a:gsLst>
                    <a:gs pos="83000">
                      <a:srgbClr val="23D2B5"/>
                    </a:gs>
                    <a:gs pos="0">
                      <a:srgbClr val="00AAFF"/>
                    </a:gs>
                  </a:gsLst>
                  <a:path path="circle">
                    <a:fillToRect r="100000" b="100000"/>
                  </a:path>
                  <a:tileRect l="-100000" t="-100000"/>
                </a:gradFill>
                <a:latin typeface="Arial" panose="020B0604020202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800" kern="1200">
                <a:solidFill>
                  <a:srgbClr val="23D2B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rgbClr val="23D2B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rgbClr val="23D2B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85000"/>
              </a:lnSpc>
            </a:pPr>
            <a:r>
              <a:rPr lang="fr-FR" sz="2200" cap="all" dirty="0">
                <a:latin typeface="Arial Black" panose="020B0604020202020204" pitchFamily="34" charset="0"/>
                <a:cs typeface="Arial Black" panose="020B0604020202020204" pitchFamily="34" charset="0"/>
              </a:rPr>
              <a:t>NOS CLIENTS</a:t>
            </a:r>
          </a:p>
        </p:txBody>
      </p:sp>
      <p:pic>
        <p:nvPicPr>
          <p:cNvPr id="161" name="Image 25">
            <a:extLst>
              <a:ext uri="{FF2B5EF4-FFF2-40B4-BE49-F238E27FC236}">
                <a16:creationId xmlns:a16="http://schemas.microsoft.com/office/drawing/2014/main" id="{6ECEB9F8-1C68-4EC3-8EA5-65FD2831C179}"/>
              </a:ext>
            </a:extLst>
          </p:cNvPr>
          <p:cNvPicPr preferRelativeResize="0">
            <a:picLocks/>
          </p:cNvPicPr>
          <p:nvPr/>
        </p:nvPicPr>
        <p:blipFill>
          <a:blip r:embed="rId2">
            <a:alphaModFix amt="70000"/>
            <a:extLst>
              <a:ext uri="{28A0092B-C50C-407E-A947-70E740481C1C}">
                <a14:useLocalDpi xmlns:a14="http://schemas.microsoft.com/office/drawing/2010/main"/>
              </a:ext>
            </a:extLst>
          </a:blip>
          <a:srcRect/>
          <a:stretch>
            <a:fillRect/>
          </a:stretch>
        </p:blipFill>
        <p:spPr bwMode="auto">
          <a:xfrm rot="16200000" flipH="1">
            <a:off x="6021371" y="-4135424"/>
            <a:ext cx="149249" cy="11124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age 3">
            <a:extLst>
              <a:ext uri="{FF2B5EF4-FFF2-40B4-BE49-F238E27FC236}">
                <a16:creationId xmlns:a16="http://schemas.microsoft.com/office/drawing/2014/main" id="{AFA27003-4F6B-416A-84F7-55D903BCDA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753" y="1812233"/>
            <a:ext cx="1687470" cy="878502"/>
          </a:xfrm>
          <a:prstGeom prst="rect">
            <a:avLst/>
          </a:prstGeom>
        </p:spPr>
      </p:pic>
      <p:pic>
        <p:nvPicPr>
          <p:cNvPr id="6" name="Image 5">
            <a:extLst>
              <a:ext uri="{FF2B5EF4-FFF2-40B4-BE49-F238E27FC236}">
                <a16:creationId xmlns:a16="http://schemas.microsoft.com/office/drawing/2014/main" id="{1E3655E2-0292-41FD-83AC-87C31C7254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44605" y="5295235"/>
            <a:ext cx="931432" cy="931432"/>
          </a:xfrm>
          <a:prstGeom prst="rect">
            <a:avLst/>
          </a:prstGeom>
        </p:spPr>
      </p:pic>
      <p:pic>
        <p:nvPicPr>
          <p:cNvPr id="14" name="Image 13">
            <a:extLst>
              <a:ext uri="{FF2B5EF4-FFF2-40B4-BE49-F238E27FC236}">
                <a16:creationId xmlns:a16="http://schemas.microsoft.com/office/drawing/2014/main" id="{1BFA76BB-FADE-4995-BD0C-A674147EA8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4771" y="3680775"/>
            <a:ext cx="947282" cy="947282"/>
          </a:xfrm>
          <a:prstGeom prst="rect">
            <a:avLst/>
          </a:prstGeom>
        </p:spPr>
      </p:pic>
      <p:pic>
        <p:nvPicPr>
          <p:cNvPr id="16" name="Image 15">
            <a:extLst>
              <a:ext uri="{FF2B5EF4-FFF2-40B4-BE49-F238E27FC236}">
                <a16:creationId xmlns:a16="http://schemas.microsoft.com/office/drawing/2014/main" id="{65EAF4C4-7A56-46A4-B15F-A93E375A3B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06486" y="2965989"/>
            <a:ext cx="1088067" cy="1312027"/>
          </a:xfrm>
          <a:prstGeom prst="rect">
            <a:avLst/>
          </a:prstGeom>
        </p:spPr>
      </p:pic>
      <p:pic>
        <p:nvPicPr>
          <p:cNvPr id="18" name="Image 17">
            <a:extLst>
              <a:ext uri="{FF2B5EF4-FFF2-40B4-BE49-F238E27FC236}">
                <a16:creationId xmlns:a16="http://schemas.microsoft.com/office/drawing/2014/main" id="{B5831F4E-EA2E-4356-89AA-9D286D91FB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79264" y="1776940"/>
            <a:ext cx="1051024" cy="859928"/>
          </a:xfrm>
          <a:prstGeom prst="rect">
            <a:avLst/>
          </a:prstGeom>
        </p:spPr>
      </p:pic>
      <p:pic>
        <p:nvPicPr>
          <p:cNvPr id="20" name="Image 19">
            <a:extLst>
              <a:ext uri="{FF2B5EF4-FFF2-40B4-BE49-F238E27FC236}">
                <a16:creationId xmlns:a16="http://schemas.microsoft.com/office/drawing/2014/main" id="{A991EA60-E0E2-4C16-814A-D6D865A3AB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50746" y="3289476"/>
            <a:ext cx="919843" cy="483684"/>
          </a:xfrm>
          <a:prstGeom prst="rect">
            <a:avLst/>
          </a:prstGeom>
        </p:spPr>
      </p:pic>
      <p:pic>
        <p:nvPicPr>
          <p:cNvPr id="22" name="Image 21">
            <a:extLst>
              <a:ext uri="{FF2B5EF4-FFF2-40B4-BE49-F238E27FC236}">
                <a16:creationId xmlns:a16="http://schemas.microsoft.com/office/drawing/2014/main" id="{A5EDB438-C2D4-4EA5-BF58-574716B1FA2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99500" y="3702461"/>
            <a:ext cx="1191862" cy="484194"/>
          </a:xfrm>
          <a:prstGeom prst="rect">
            <a:avLst/>
          </a:prstGeom>
        </p:spPr>
      </p:pic>
      <p:pic>
        <p:nvPicPr>
          <p:cNvPr id="24" name="Image 23">
            <a:extLst>
              <a:ext uri="{FF2B5EF4-FFF2-40B4-BE49-F238E27FC236}">
                <a16:creationId xmlns:a16="http://schemas.microsoft.com/office/drawing/2014/main" id="{7B3F02F9-67A7-4F7A-AA67-1FF538D046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6918" y="3584658"/>
            <a:ext cx="1219121" cy="759804"/>
          </a:xfrm>
          <a:prstGeom prst="rect">
            <a:avLst/>
          </a:prstGeom>
        </p:spPr>
      </p:pic>
      <p:pic>
        <p:nvPicPr>
          <p:cNvPr id="26" name="Image 25">
            <a:extLst>
              <a:ext uri="{FF2B5EF4-FFF2-40B4-BE49-F238E27FC236}">
                <a16:creationId xmlns:a16="http://schemas.microsoft.com/office/drawing/2014/main" id="{1ADF5EFF-D518-4CD8-B3E0-1E2FED67AA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7754" y="2912494"/>
            <a:ext cx="1687470" cy="420928"/>
          </a:xfrm>
          <a:prstGeom prst="rect">
            <a:avLst/>
          </a:prstGeom>
        </p:spPr>
      </p:pic>
      <p:pic>
        <p:nvPicPr>
          <p:cNvPr id="28" name="Image 27">
            <a:extLst>
              <a:ext uri="{FF2B5EF4-FFF2-40B4-BE49-F238E27FC236}">
                <a16:creationId xmlns:a16="http://schemas.microsoft.com/office/drawing/2014/main" id="{8361F29C-838F-4A78-B18A-0000B911F8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96879" y="1622638"/>
            <a:ext cx="1657350" cy="1104900"/>
          </a:xfrm>
          <a:prstGeom prst="rect">
            <a:avLst/>
          </a:prstGeom>
        </p:spPr>
      </p:pic>
      <p:pic>
        <p:nvPicPr>
          <p:cNvPr id="32" name="Image 31">
            <a:extLst>
              <a:ext uri="{FF2B5EF4-FFF2-40B4-BE49-F238E27FC236}">
                <a16:creationId xmlns:a16="http://schemas.microsoft.com/office/drawing/2014/main" id="{1357881F-17F9-4AE6-8C87-456F2C2D8FA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65571" y="5166560"/>
            <a:ext cx="1174619" cy="1070582"/>
          </a:xfrm>
          <a:prstGeom prst="rect">
            <a:avLst/>
          </a:prstGeom>
        </p:spPr>
      </p:pic>
      <p:pic>
        <p:nvPicPr>
          <p:cNvPr id="35" name="Image 34">
            <a:extLst>
              <a:ext uri="{FF2B5EF4-FFF2-40B4-BE49-F238E27FC236}">
                <a16:creationId xmlns:a16="http://schemas.microsoft.com/office/drawing/2014/main" id="{C67C2AC6-2B00-46F8-B10D-6CA6880FA01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97905" y="4633934"/>
            <a:ext cx="1832048" cy="661301"/>
          </a:xfrm>
          <a:prstGeom prst="rect">
            <a:avLst/>
          </a:prstGeom>
        </p:spPr>
      </p:pic>
      <p:pic>
        <p:nvPicPr>
          <p:cNvPr id="37" name="Image 36">
            <a:extLst>
              <a:ext uri="{FF2B5EF4-FFF2-40B4-BE49-F238E27FC236}">
                <a16:creationId xmlns:a16="http://schemas.microsoft.com/office/drawing/2014/main" id="{A4BB782B-7679-4151-898A-7BAB8389224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069274" y="4520939"/>
            <a:ext cx="1419980" cy="468484"/>
          </a:xfrm>
          <a:prstGeom prst="rect">
            <a:avLst/>
          </a:prstGeom>
        </p:spPr>
      </p:pic>
      <p:pic>
        <p:nvPicPr>
          <p:cNvPr id="39" name="Image 38">
            <a:extLst>
              <a:ext uri="{FF2B5EF4-FFF2-40B4-BE49-F238E27FC236}">
                <a16:creationId xmlns:a16="http://schemas.microsoft.com/office/drawing/2014/main" id="{817EBC0E-1492-4070-A0C1-3B0450EAAD4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607000" y="5340551"/>
            <a:ext cx="880722" cy="882445"/>
          </a:xfrm>
          <a:prstGeom prst="rect">
            <a:avLst/>
          </a:prstGeom>
        </p:spPr>
      </p:pic>
      <p:pic>
        <p:nvPicPr>
          <p:cNvPr id="41" name="Image 40">
            <a:extLst>
              <a:ext uri="{FF2B5EF4-FFF2-40B4-BE49-F238E27FC236}">
                <a16:creationId xmlns:a16="http://schemas.microsoft.com/office/drawing/2014/main" id="{3A746959-B414-4330-A630-9C9DF8C0329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438105" y="3845813"/>
            <a:ext cx="1671638" cy="473631"/>
          </a:xfrm>
          <a:prstGeom prst="rect">
            <a:avLst/>
          </a:prstGeom>
        </p:spPr>
      </p:pic>
      <p:pic>
        <p:nvPicPr>
          <p:cNvPr id="43" name="Image 42">
            <a:extLst>
              <a:ext uri="{FF2B5EF4-FFF2-40B4-BE49-F238E27FC236}">
                <a16:creationId xmlns:a16="http://schemas.microsoft.com/office/drawing/2014/main" id="{6F321E58-61E4-4E05-BF55-0AFE3EC2705A}"/>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672547" y="2408233"/>
            <a:ext cx="1272931" cy="1272931"/>
          </a:xfrm>
          <a:prstGeom prst="rect">
            <a:avLst/>
          </a:prstGeom>
        </p:spPr>
      </p:pic>
      <p:pic>
        <p:nvPicPr>
          <p:cNvPr id="47" name="Image 46">
            <a:extLst>
              <a:ext uri="{FF2B5EF4-FFF2-40B4-BE49-F238E27FC236}">
                <a16:creationId xmlns:a16="http://schemas.microsoft.com/office/drawing/2014/main" id="{693E4241-5C64-4381-A6AE-C364668BA1C9}"/>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905530" y="5010696"/>
            <a:ext cx="1458033" cy="1401955"/>
          </a:xfrm>
          <a:prstGeom prst="rect">
            <a:avLst/>
          </a:prstGeom>
        </p:spPr>
      </p:pic>
      <p:pic>
        <p:nvPicPr>
          <p:cNvPr id="53" name="Image 52">
            <a:extLst>
              <a:ext uri="{FF2B5EF4-FFF2-40B4-BE49-F238E27FC236}">
                <a16:creationId xmlns:a16="http://schemas.microsoft.com/office/drawing/2014/main" id="{8A7565D3-81DF-40F7-A125-F6DA91FDAC6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761137" y="2700652"/>
            <a:ext cx="805318" cy="656544"/>
          </a:xfrm>
          <a:prstGeom prst="rect">
            <a:avLst/>
          </a:prstGeom>
        </p:spPr>
      </p:pic>
      <p:pic>
        <p:nvPicPr>
          <p:cNvPr id="55" name="Image 54">
            <a:extLst>
              <a:ext uri="{FF2B5EF4-FFF2-40B4-BE49-F238E27FC236}">
                <a16:creationId xmlns:a16="http://schemas.microsoft.com/office/drawing/2014/main" id="{BED14335-6C30-4EA9-AA34-0B647CB6579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605760" y="4648742"/>
            <a:ext cx="1760039" cy="395720"/>
          </a:xfrm>
          <a:prstGeom prst="rect">
            <a:avLst/>
          </a:prstGeom>
        </p:spPr>
      </p:pic>
      <p:pic>
        <p:nvPicPr>
          <p:cNvPr id="59" name="Image 58">
            <a:extLst>
              <a:ext uri="{FF2B5EF4-FFF2-40B4-BE49-F238E27FC236}">
                <a16:creationId xmlns:a16="http://schemas.microsoft.com/office/drawing/2014/main" id="{01AD2E5E-43B8-43DB-8C12-8E6EEAFD70F0}"/>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755509" y="1904262"/>
            <a:ext cx="1595237" cy="619836"/>
          </a:xfrm>
          <a:prstGeom prst="rect">
            <a:avLst/>
          </a:prstGeom>
        </p:spPr>
      </p:pic>
      <p:pic>
        <p:nvPicPr>
          <p:cNvPr id="61" name="Image 60">
            <a:extLst>
              <a:ext uri="{FF2B5EF4-FFF2-40B4-BE49-F238E27FC236}">
                <a16:creationId xmlns:a16="http://schemas.microsoft.com/office/drawing/2014/main" id="{C6503CCB-B1FE-40C5-82E7-39D4CE677DB1}"/>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854563" y="1572021"/>
            <a:ext cx="1933174" cy="1160150"/>
          </a:xfrm>
          <a:prstGeom prst="rect">
            <a:avLst/>
          </a:prstGeom>
        </p:spPr>
      </p:pic>
      <p:pic>
        <p:nvPicPr>
          <p:cNvPr id="131" name="Image 130">
            <a:extLst>
              <a:ext uri="{FF2B5EF4-FFF2-40B4-BE49-F238E27FC236}">
                <a16:creationId xmlns:a16="http://schemas.microsoft.com/office/drawing/2014/main" id="{67667E08-A041-4343-BCF4-F1FD4F18608D}"/>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921376" y="5192505"/>
            <a:ext cx="1174619" cy="1178535"/>
          </a:xfrm>
          <a:prstGeom prst="rect">
            <a:avLst/>
          </a:prstGeom>
        </p:spPr>
      </p:pic>
      <p:pic>
        <p:nvPicPr>
          <p:cNvPr id="133" name="Image 132">
            <a:extLst>
              <a:ext uri="{FF2B5EF4-FFF2-40B4-BE49-F238E27FC236}">
                <a16:creationId xmlns:a16="http://schemas.microsoft.com/office/drawing/2014/main" id="{025AE83D-FA20-4901-838A-74A07BC7297D}"/>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45532" y="5238386"/>
            <a:ext cx="1584600" cy="988281"/>
          </a:xfrm>
          <a:prstGeom prst="rect">
            <a:avLst/>
          </a:prstGeom>
        </p:spPr>
      </p:pic>
      <p:pic>
        <p:nvPicPr>
          <p:cNvPr id="135" name="Image 134">
            <a:extLst>
              <a:ext uri="{FF2B5EF4-FFF2-40B4-BE49-F238E27FC236}">
                <a16:creationId xmlns:a16="http://schemas.microsoft.com/office/drawing/2014/main" id="{E6D60AC7-7749-46C6-B9E0-138DD5FEE332}"/>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3638942" y="4648742"/>
            <a:ext cx="1720079" cy="589485"/>
          </a:xfrm>
          <a:prstGeom prst="rect">
            <a:avLst/>
          </a:prstGeom>
        </p:spPr>
      </p:pic>
      <p:pic>
        <p:nvPicPr>
          <p:cNvPr id="137" name="Image 136">
            <a:extLst>
              <a:ext uri="{FF2B5EF4-FFF2-40B4-BE49-F238E27FC236}">
                <a16:creationId xmlns:a16="http://schemas.microsoft.com/office/drawing/2014/main" id="{7179FC50-19EF-4EAB-B24F-DBCFE62B6B79}"/>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2160168" y="3607767"/>
            <a:ext cx="1478774" cy="924234"/>
          </a:xfrm>
          <a:prstGeom prst="rect">
            <a:avLst/>
          </a:prstGeom>
        </p:spPr>
      </p:pic>
      <p:pic>
        <p:nvPicPr>
          <p:cNvPr id="139" name="Image 138">
            <a:extLst>
              <a:ext uri="{FF2B5EF4-FFF2-40B4-BE49-F238E27FC236}">
                <a16:creationId xmlns:a16="http://schemas.microsoft.com/office/drawing/2014/main" id="{7BECF3FC-CA57-4899-BDCD-EF3FF68D5571}"/>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2948259" y="2809313"/>
            <a:ext cx="1861312" cy="484464"/>
          </a:xfrm>
          <a:prstGeom prst="rect">
            <a:avLst/>
          </a:prstGeom>
        </p:spPr>
      </p:pic>
      <p:pic>
        <p:nvPicPr>
          <p:cNvPr id="141" name="Image 140">
            <a:extLst>
              <a:ext uri="{FF2B5EF4-FFF2-40B4-BE49-F238E27FC236}">
                <a16:creationId xmlns:a16="http://schemas.microsoft.com/office/drawing/2014/main" id="{9A600103-EEAE-40DC-9343-E4AB2D7A7B7C}"/>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2737771" y="1788475"/>
            <a:ext cx="1427770" cy="773226"/>
          </a:xfrm>
          <a:prstGeom prst="rect">
            <a:avLst/>
          </a:prstGeom>
        </p:spPr>
      </p:pic>
      <p:pic>
        <p:nvPicPr>
          <p:cNvPr id="3" name="Image 2">
            <a:extLst>
              <a:ext uri="{FF2B5EF4-FFF2-40B4-BE49-F238E27FC236}">
                <a16:creationId xmlns:a16="http://schemas.microsoft.com/office/drawing/2014/main" id="{FDCEFD6B-E15E-4BFD-93B9-8E1844B8EDBD}"/>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4827236" y="2542203"/>
            <a:ext cx="1558156" cy="875683"/>
          </a:xfrm>
          <a:prstGeom prst="rect">
            <a:avLst/>
          </a:prstGeom>
        </p:spPr>
      </p:pic>
    </p:spTree>
    <p:extLst>
      <p:ext uri="{BB962C8B-B14F-4D97-AF65-F5344CB8AC3E}">
        <p14:creationId xmlns:p14="http://schemas.microsoft.com/office/powerpoint/2010/main" val="216914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Personnalisé 2">
      <a:dk1>
        <a:srgbClr val="000000"/>
      </a:dk1>
      <a:lt1>
        <a:srgbClr val="FFFFFF"/>
      </a:lt1>
      <a:dk2>
        <a:srgbClr val="44546A"/>
      </a:dk2>
      <a:lt2>
        <a:srgbClr val="E7E6E6"/>
      </a:lt2>
      <a:accent1>
        <a:srgbClr val="00ACF0"/>
      </a:accent1>
      <a:accent2>
        <a:srgbClr val="68C1C1"/>
      </a:accent2>
      <a:accent3>
        <a:srgbClr val="2D428F"/>
      </a:accent3>
      <a:accent4>
        <a:srgbClr val="68C1C1"/>
      </a:accent4>
      <a:accent5>
        <a:srgbClr val="E52E54"/>
      </a:accent5>
      <a:accent6>
        <a:srgbClr val="FFDB00"/>
      </a:accent6>
      <a:hlink>
        <a:srgbClr val="E96320"/>
      </a:hlink>
      <a:folHlink>
        <a:srgbClr val="B4CC3B"/>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3498</Words>
  <Application>Microsoft Office PowerPoint</Application>
  <PresentationFormat>Grand écran</PresentationFormat>
  <Paragraphs>774</Paragraphs>
  <Slides>47</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47</vt:i4>
      </vt:variant>
    </vt:vector>
  </HeadingPairs>
  <TitlesOfParts>
    <vt:vector size="59" baseType="lpstr">
      <vt:lpstr>Arial</vt:lpstr>
      <vt:lpstr>Arial Black</vt:lpstr>
      <vt:lpstr>Arial Rounded MT Bold</vt:lpstr>
      <vt:lpstr>Bahnschrift Light</vt:lpstr>
      <vt:lpstr>Calibri</vt:lpstr>
      <vt:lpstr>Franklin Gothic Heavy</vt:lpstr>
      <vt:lpstr>GulimChe</vt:lpstr>
      <vt:lpstr>Lato Black</vt:lpstr>
      <vt:lpstr>Roboto</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Herve Angelini Design</dc:creator>
  <cp:lastModifiedBy>Celia Piazza</cp:lastModifiedBy>
  <cp:revision>543</cp:revision>
  <dcterms:created xsi:type="dcterms:W3CDTF">2019-09-27T10:35:15Z</dcterms:created>
  <dcterms:modified xsi:type="dcterms:W3CDTF">2021-03-29T09:17:32Z</dcterms:modified>
</cp:coreProperties>
</file>