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82" r:id="rId2"/>
    <p:sldId id="295" r:id="rId3"/>
    <p:sldId id="296" r:id="rId4"/>
    <p:sldId id="277" r:id="rId5"/>
    <p:sldId id="300" r:id="rId6"/>
    <p:sldId id="297" r:id="rId7"/>
    <p:sldId id="298" r:id="rId8"/>
    <p:sldId id="299" r:id="rId9"/>
    <p:sldId id="301" r:id="rId10"/>
    <p:sldId id="294" r:id="rId11"/>
    <p:sldId id="302" r:id="rId12"/>
    <p:sldId id="303" r:id="rId13"/>
  </p:sldIdLst>
  <p:sldSz cx="9144000" cy="6858000" type="screen4x3"/>
  <p:notesSz cx="6669088" cy="97536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2">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E306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87158" autoAdjust="0"/>
  </p:normalViewPr>
  <p:slideViewPr>
    <p:cSldViewPr>
      <p:cViewPr varScale="1">
        <p:scale>
          <a:sx n="55" d="100"/>
          <a:sy n="55" d="100"/>
        </p:scale>
        <p:origin x="1530" y="72"/>
      </p:cViewPr>
      <p:guideLst>
        <p:guide orient="horz" pos="2160"/>
        <p:guide pos="2880"/>
      </p:guideLst>
    </p:cSldViewPr>
  </p:slideViewPr>
  <p:outlineViewPr>
    <p:cViewPr>
      <p:scale>
        <a:sx n="33" d="100"/>
        <a:sy n="33" d="100"/>
      </p:scale>
      <p:origin x="0" y="13074"/>
    </p:cViewPr>
  </p:outlineViewPr>
  <p:notesTextViewPr>
    <p:cViewPr>
      <p:scale>
        <a:sx n="1" d="1"/>
        <a:sy n="1" d="1"/>
      </p:scale>
      <p:origin x="0" y="0"/>
    </p:cViewPr>
  </p:notesTextViewPr>
  <p:notesViewPr>
    <p:cSldViewPr>
      <p:cViewPr varScale="1">
        <p:scale>
          <a:sx n="75" d="100"/>
          <a:sy n="75" d="100"/>
        </p:scale>
        <p:origin x="-1638" y="-96"/>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8768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7607" y="0"/>
            <a:ext cx="2889938" cy="487680"/>
          </a:xfrm>
          <a:prstGeom prst="rect">
            <a:avLst/>
          </a:prstGeom>
        </p:spPr>
        <p:txBody>
          <a:bodyPr vert="horz" lIns="91440" tIns="45720" rIns="91440" bIns="45720" rtlCol="0"/>
          <a:lstStyle>
            <a:lvl1pPr algn="r">
              <a:defRPr sz="1200"/>
            </a:lvl1pPr>
          </a:lstStyle>
          <a:p>
            <a:fld id="{F77F31A8-45A8-4EB7-A4EF-CC54239206A0}" type="datetimeFigureOut">
              <a:rPr lang="fr-FR" smtClean="0"/>
              <a:pPr/>
              <a:t>11/03/2022</a:t>
            </a:fld>
            <a:endParaRPr lang="fr-FR"/>
          </a:p>
        </p:txBody>
      </p:sp>
      <p:sp>
        <p:nvSpPr>
          <p:cNvPr id="4" name="Espace réservé du pied de page 3"/>
          <p:cNvSpPr>
            <a:spLocks noGrp="1"/>
          </p:cNvSpPr>
          <p:nvPr>
            <p:ph type="ftr" sz="quarter" idx="2"/>
          </p:nvPr>
        </p:nvSpPr>
        <p:spPr>
          <a:xfrm>
            <a:off x="0" y="9264227"/>
            <a:ext cx="2889938" cy="48768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7607" y="9264227"/>
            <a:ext cx="2889938" cy="487680"/>
          </a:xfrm>
          <a:prstGeom prst="rect">
            <a:avLst/>
          </a:prstGeom>
        </p:spPr>
        <p:txBody>
          <a:bodyPr vert="horz" lIns="91440" tIns="45720" rIns="91440" bIns="45720" rtlCol="0" anchor="b"/>
          <a:lstStyle>
            <a:lvl1pPr algn="r">
              <a:defRPr sz="1200"/>
            </a:lvl1pPr>
          </a:lstStyle>
          <a:p>
            <a:fld id="{13014C15-734D-426D-B8FC-07F0A558DC74}" type="slidenum">
              <a:rPr lang="fr-FR" smtClean="0"/>
              <a:pPr/>
              <a:t>‹N°›</a:t>
            </a:fld>
            <a:endParaRPr lang="fr-FR"/>
          </a:p>
        </p:txBody>
      </p:sp>
    </p:spTree>
    <p:extLst>
      <p:ext uri="{BB962C8B-B14F-4D97-AF65-F5344CB8AC3E}">
        <p14:creationId xmlns:p14="http://schemas.microsoft.com/office/powerpoint/2010/main" val="1625533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8768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87680"/>
          </a:xfrm>
          <a:prstGeom prst="rect">
            <a:avLst/>
          </a:prstGeom>
        </p:spPr>
        <p:txBody>
          <a:bodyPr vert="horz" lIns="91440" tIns="45720" rIns="91440" bIns="45720" rtlCol="0"/>
          <a:lstStyle>
            <a:lvl1pPr algn="r">
              <a:defRPr sz="1200"/>
            </a:lvl1pPr>
          </a:lstStyle>
          <a:p>
            <a:fld id="{BEAF14B9-DF48-4988-8D47-12220089B8E9}" type="datetimeFigureOut">
              <a:rPr lang="fr-FR" smtClean="0"/>
              <a:pPr/>
              <a:t>11/03/2022</a:t>
            </a:fld>
            <a:endParaRPr lang="fr-FR"/>
          </a:p>
        </p:txBody>
      </p:sp>
      <p:sp>
        <p:nvSpPr>
          <p:cNvPr id="4" name="Espace réservé de l'image des diapositives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6909" y="4632960"/>
            <a:ext cx="5335270" cy="438912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264227"/>
            <a:ext cx="2889938" cy="48768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264227"/>
            <a:ext cx="2889938" cy="487680"/>
          </a:xfrm>
          <a:prstGeom prst="rect">
            <a:avLst/>
          </a:prstGeom>
        </p:spPr>
        <p:txBody>
          <a:bodyPr vert="horz" lIns="91440" tIns="45720" rIns="91440" bIns="45720" rtlCol="0" anchor="b"/>
          <a:lstStyle>
            <a:lvl1pPr algn="r">
              <a:defRPr sz="1200"/>
            </a:lvl1pPr>
          </a:lstStyle>
          <a:p>
            <a:fld id="{DD5125CE-D27A-4C6F-80D8-FF68996E2E0C}" type="slidenum">
              <a:rPr lang="fr-FR" smtClean="0"/>
              <a:pPr/>
              <a:t>‹N°›</a:t>
            </a:fld>
            <a:endParaRPr lang="fr-FR"/>
          </a:p>
        </p:txBody>
      </p:sp>
    </p:spTree>
    <p:extLst>
      <p:ext uri="{BB962C8B-B14F-4D97-AF65-F5344CB8AC3E}">
        <p14:creationId xmlns:p14="http://schemas.microsoft.com/office/powerpoint/2010/main" val="1703390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1</a:t>
            </a:fld>
            <a:endParaRPr lang="fr-FR"/>
          </a:p>
        </p:txBody>
      </p:sp>
    </p:spTree>
    <p:extLst>
      <p:ext uri="{BB962C8B-B14F-4D97-AF65-F5344CB8AC3E}">
        <p14:creationId xmlns:p14="http://schemas.microsoft.com/office/powerpoint/2010/main" val="154757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10</a:t>
            </a:fld>
            <a:endParaRPr lang="fr-FR"/>
          </a:p>
        </p:txBody>
      </p:sp>
    </p:spTree>
    <p:extLst>
      <p:ext uri="{BB962C8B-B14F-4D97-AF65-F5344CB8AC3E}">
        <p14:creationId xmlns:p14="http://schemas.microsoft.com/office/powerpoint/2010/main" val="584329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11</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12</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2</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3</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4</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5</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6</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7</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8</a:t>
            </a:fld>
            <a:endParaRPr lang="fr-FR"/>
          </a:p>
        </p:txBody>
      </p:sp>
    </p:spTree>
    <p:extLst>
      <p:ext uri="{BB962C8B-B14F-4D97-AF65-F5344CB8AC3E}">
        <p14:creationId xmlns:p14="http://schemas.microsoft.com/office/powerpoint/2010/main" val="3536021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pPr/>
              <a:t>9</a:t>
            </a:fld>
            <a:endParaRPr lang="fr-FR"/>
          </a:p>
        </p:txBody>
      </p:sp>
    </p:spTree>
    <p:extLst>
      <p:ext uri="{BB962C8B-B14F-4D97-AF65-F5344CB8AC3E}">
        <p14:creationId xmlns:p14="http://schemas.microsoft.com/office/powerpoint/2010/main" val="3536021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95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3" name="Image 12"/>
            <p:cNvPicPr preferRelativeResize="0">
              <a:picLocks/>
            </p:cNvPicPr>
            <p:nvPr/>
          </p:nvPicPr>
          <p:blipFill>
            <a:blip r:embed="rId2" cstate="print"/>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FF3300"/>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FF3300"/>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FF3300"/>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3" name="Espace réservé de la date 22"/>
          <p:cNvSpPr>
            <a:spLocks noGrp="1"/>
          </p:cNvSpPr>
          <p:nvPr>
            <p:ph type="dt" sz="half" idx="10"/>
          </p:nvPr>
        </p:nvSpPr>
        <p:spPr>
          <a:xfrm>
            <a:off x="380504" y="6475822"/>
            <a:ext cx="1628944" cy="365125"/>
          </a:xfrm>
        </p:spPr>
        <p:txBody>
          <a:bodyPr/>
          <a:lstStyle>
            <a:lvl1pPr algn="ctr">
              <a:defRPr>
                <a:solidFill>
                  <a:schemeClr val="bg1"/>
                </a:solidFill>
                <a:latin typeface="Arial" pitchFamily="34" charset="0"/>
                <a:cs typeface="Arial" pitchFamily="34" charset="0"/>
              </a:defRPr>
            </a:lvl1pPr>
          </a:lstStyle>
          <a:p>
            <a:fld id="{8DA5CD1C-9CFE-485D-A1BE-C8E6868D7B36}" type="datetime1">
              <a:rPr lang="fr-FR" smtClean="0"/>
              <a:pPr/>
              <a:t>11/03/2022</a:t>
            </a:fld>
            <a:endParaRPr lang="fr-FR" dirty="0"/>
          </a:p>
        </p:txBody>
      </p:sp>
      <p:sp>
        <p:nvSpPr>
          <p:cNvPr id="24" name="Espace réservé du pied de page 23"/>
          <p:cNvSpPr>
            <a:spLocks noGrp="1"/>
          </p:cNvSpPr>
          <p:nvPr>
            <p:ph type="ftr" sz="quarter" idx="11"/>
          </p:nvPr>
        </p:nvSpPr>
        <p:spPr>
          <a:xfrm>
            <a:off x="2124072" y="6492874"/>
            <a:ext cx="6927704" cy="365125"/>
          </a:xfrm>
        </p:spPr>
        <p:txBody>
          <a:bodyPr/>
          <a:lstStyle>
            <a:lvl1pPr algn="r">
              <a:defRPr>
                <a:solidFill>
                  <a:schemeClr val="bg1"/>
                </a:solidFill>
                <a:latin typeface="Arial" pitchFamily="34" charset="0"/>
                <a:cs typeface="Arial" pitchFamily="34" charset="0"/>
              </a:defRPr>
            </a:lvl1pPr>
          </a:lstStyle>
          <a:p>
            <a:pPr algn="ctr"/>
            <a:r>
              <a:rPr lang="fr-FR" dirty="0"/>
              <a:t>Forum des Entreprises et des Métiers du BTP – IUT1 Grenoble</a:t>
            </a:r>
          </a:p>
        </p:txBody>
      </p:sp>
      <p:sp>
        <p:nvSpPr>
          <p:cNvPr id="26" name="Titre 1"/>
          <p:cNvSpPr>
            <a:spLocks noGrp="1"/>
          </p:cNvSpPr>
          <p:nvPr>
            <p:ph type="ctrTitle"/>
          </p:nvPr>
        </p:nvSpPr>
        <p:spPr>
          <a:xfrm>
            <a:off x="380504" y="446807"/>
            <a:ext cx="7772400" cy="1139409"/>
          </a:xfrm>
        </p:spPr>
        <p:txBody>
          <a:bodyPr>
            <a:normAutofit/>
          </a:bodyPr>
          <a:lstStyle>
            <a:lvl1pPr algn="l">
              <a:defRPr sz="2800" b="1">
                <a:solidFill>
                  <a:srgbClr val="FF3300"/>
                </a:solidFill>
                <a:latin typeface="Arial" pitchFamily="34" charset="0"/>
                <a:cs typeface="Arial" pitchFamily="34" charset="0"/>
              </a:defRPr>
            </a:lvl1pPr>
          </a:lstStyle>
          <a:p>
            <a:r>
              <a:rPr lang="fr-FR" dirty="0"/>
              <a:t>Cliquez et modifiez le titre</a:t>
            </a:r>
          </a:p>
        </p:txBody>
      </p:sp>
      <p:sp>
        <p:nvSpPr>
          <p:cNvPr id="27" name="Sous-titre 2"/>
          <p:cNvSpPr>
            <a:spLocks noGrp="1"/>
          </p:cNvSpPr>
          <p:nvPr>
            <p:ph type="subTitle" idx="1"/>
          </p:nvPr>
        </p:nvSpPr>
        <p:spPr>
          <a:xfrm>
            <a:off x="358361" y="1988840"/>
            <a:ext cx="6400800" cy="1752600"/>
          </a:xfrm>
        </p:spPr>
        <p:txBody>
          <a:bodyPr>
            <a:normAutofit/>
          </a:bodyPr>
          <a:lstStyle>
            <a:lvl1pPr marL="0" indent="0" algn="l">
              <a:buNone/>
              <a:defRPr sz="2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pic>
        <p:nvPicPr>
          <p:cNvPr id="2" name="Imag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6296" y="-1"/>
            <a:ext cx="1907703" cy="1159195"/>
          </a:xfrm>
          <a:prstGeom prst="rect">
            <a:avLst/>
          </a:prstGeom>
        </p:spPr>
      </p:pic>
    </p:spTree>
    <p:extLst>
      <p:ext uri="{BB962C8B-B14F-4D97-AF65-F5344CB8AC3E}">
        <p14:creationId xmlns:p14="http://schemas.microsoft.com/office/powerpoint/2010/main" val="219880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3" name="Image 12"/>
            <p:cNvPicPr preferRelativeResize="0">
              <a:picLocks/>
            </p:cNvPicPr>
            <p:nvPr/>
          </p:nvPicPr>
          <p:blipFill>
            <a:blip r:embed="rId2" cstate="print"/>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FF3300"/>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FF3300"/>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FF3300"/>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3" name="Espace réservé de la date 22"/>
          <p:cNvSpPr>
            <a:spLocks noGrp="1"/>
          </p:cNvSpPr>
          <p:nvPr>
            <p:ph type="dt" sz="half" idx="10"/>
          </p:nvPr>
        </p:nvSpPr>
        <p:spPr>
          <a:xfrm>
            <a:off x="380504" y="6475822"/>
            <a:ext cx="1628944" cy="365125"/>
          </a:xfrm>
        </p:spPr>
        <p:txBody>
          <a:bodyPr/>
          <a:lstStyle>
            <a:lvl1pPr algn="ctr">
              <a:defRPr>
                <a:solidFill>
                  <a:schemeClr val="bg1"/>
                </a:solidFill>
                <a:latin typeface="Arial" pitchFamily="34" charset="0"/>
                <a:cs typeface="Arial" pitchFamily="34" charset="0"/>
              </a:defRPr>
            </a:lvl1pPr>
          </a:lstStyle>
          <a:p>
            <a:fld id="{8DA5CD1C-9CFE-485D-A1BE-C8E6868D7B36}" type="datetime1">
              <a:rPr lang="fr-FR" smtClean="0"/>
              <a:pPr/>
              <a:t>11/03/2022</a:t>
            </a:fld>
            <a:endParaRPr lang="fr-FR" dirty="0"/>
          </a:p>
        </p:txBody>
      </p:sp>
      <p:sp>
        <p:nvSpPr>
          <p:cNvPr id="24" name="Espace réservé du pied de page 23"/>
          <p:cNvSpPr>
            <a:spLocks noGrp="1"/>
          </p:cNvSpPr>
          <p:nvPr>
            <p:ph type="ftr" sz="quarter" idx="11"/>
          </p:nvPr>
        </p:nvSpPr>
        <p:spPr>
          <a:xfrm>
            <a:off x="2124072" y="6492874"/>
            <a:ext cx="6927704" cy="365125"/>
          </a:xfrm>
        </p:spPr>
        <p:txBody>
          <a:bodyPr/>
          <a:lstStyle>
            <a:lvl1pPr algn="r">
              <a:defRPr>
                <a:solidFill>
                  <a:schemeClr val="bg1"/>
                </a:solidFill>
                <a:latin typeface="Arial" pitchFamily="34" charset="0"/>
                <a:cs typeface="Arial" pitchFamily="34" charset="0"/>
              </a:defRPr>
            </a:lvl1pPr>
          </a:lstStyle>
          <a:p>
            <a:pPr algn="ctr"/>
            <a:r>
              <a:rPr lang="fr-FR" dirty="0"/>
              <a:t>Forum des Entreprises et des Métiers du BTP – IUT1 Grenoble</a:t>
            </a:r>
          </a:p>
        </p:txBody>
      </p:sp>
      <p:sp>
        <p:nvSpPr>
          <p:cNvPr id="26" name="Titre 1"/>
          <p:cNvSpPr>
            <a:spLocks noGrp="1"/>
          </p:cNvSpPr>
          <p:nvPr>
            <p:ph type="ctrTitle"/>
          </p:nvPr>
        </p:nvSpPr>
        <p:spPr>
          <a:xfrm>
            <a:off x="380504" y="446807"/>
            <a:ext cx="8153896" cy="1139409"/>
          </a:xfrm>
        </p:spPr>
        <p:txBody>
          <a:bodyPr>
            <a:normAutofit/>
          </a:bodyPr>
          <a:lstStyle>
            <a:lvl1pPr algn="l">
              <a:defRPr sz="2800" b="1">
                <a:solidFill>
                  <a:srgbClr val="FF3300"/>
                </a:solidFill>
                <a:latin typeface="Arial" pitchFamily="34" charset="0"/>
                <a:cs typeface="Arial" pitchFamily="34" charset="0"/>
              </a:defRPr>
            </a:lvl1pPr>
          </a:lstStyle>
          <a:p>
            <a:r>
              <a:rPr lang="fr-FR" dirty="0"/>
              <a:t>Cliquez et modifiez le titre</a:t>
            </a:r>
          </a:p>
        </p:txBody>
      </p:sp>
      <p:sp>
        <p:nvSpPr>
          <p:cNvPr id="3" name="Espace réservé du texte 2"/>
          <p:cNvSpPr>
            <a:spLocks noGrp="1"/>
          </p:cNvSpPr>
          <p:nvPr>
            <p:ph type="body" sz="quarter" idx="12"/>
          </p:nvPr>
        </p:nvSpPr>
        <p:spPr>
          <a:xfrm>
            <a:off x="380504" y="1988840"/>
            <a:ext cx="8153896" cy="2160588"/>
          </a:xfrm>
        </p:spPr>
        <p:txBody>
          <a:bodyPr/>
          <a:lstStyle>
            <a:lvl1pPr marL="342900" indent="-342900">
              <a:buClr>
                <a:schemeClr val="tx1">
                  <a:lumMod val="65000"/>
                  <a:lumOff val="35000"/>
                </a:schemeClr>
              </a:buClr>
              <a:buFont typeface="Wingdings" pitchFamily="2" charset="2"/>
              <a:buChar char="§"/>
              <a:defRPr sz="2800">
                <a:latin typeface="Arial" pitchFamily="34" charset="0"/>
                <a:cs typeface="Arial" pitchFamily="34" charset="0"/>
              </a:defRPr>
            </a:lvl1pPr>
            <a:lvl2pPr>
              <a:defRPr>
                <a:latin typeface="Arial" pitchFamily="34" charset="0"/>
                <a:cs typeface="Arial" pitchFamily="34" charset="0"/>
              </a:defRPr>
            </a:lvl2pPr>
          </a:lstStyle>
          <a:p>
            <a:pPr lvl="0"/>
            <a:r>
              <a:rPr lang="fr-FR" dirty="0"/>
              <a:t>Modifiez les styles du texte du masque</a:t>
            </a:r>
          </a:p>
          <a:p>
            <a:pPr lvl="1"/>
            <a:r>
              <a:rPr lang="fr-FR" dirty="0"/>
              <a:t>Deuxième niveau</a:t>
            </a:r>
          </a:p>
        </p:txBody>
      </p:sp>
    </p:spTree>
    <p:extLst>
      <p:ext uri="{BB962C8B-B14F-4D97-AF65-F5344CB8AC3E}">
        <p14:creationId xmlns:p14="http://schemas.microsoft.com/office/powerpoint/2010/main" val="13140330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7F244-AB93-4434-8332-93B68ECFFF3D}" type="datetime1">
              <a:rPr lang="fr-FR" smtClean="0"/>
              <a:pPr/>
              <a:t>11/03/2022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Titre de votre présentation</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940FC-8DC0-4158-BA1C-5E09F49F23F3}" type="slidenum">
              <a:rPr lang="fr-FR" smtClean="0"/>
              <a:pPr/>
              <a:t>‹N°›</a:t>
            </a:fld>
            <a:endParaRPr lang="fr-FR"/>
          </a:p>
        </p:txBody>
      </p:sp>
    </p:spTree>
    <p:extLst>
      <p:ext uri="{BB962C8B-B14F-4D97-AF65-F5344CB8AC3E}">
        <p14:creationId xmlns:p14="http://schemas.microsoft.com/office/powerpoint/2010/main" val="125286166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3" r:id="rId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mailto:pascal.forquin@univ-grenoble-alpes.fr"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mailto:jean-francois.bernard@univ-grenoble-alpes.fr" TargetMode="External"/><Relationship Id="rId5" Type="http://schemas.openxmlformats.org/officeDocument/2006/relationships/image" Target="../media/image2.pn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hyperlink" Target="mailto:iut1.gccd@univ-grenoble-alpes.fr+"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827584" y="1357139"/>
            <a:ext cx="8172400" cy="864096"/>
          </a:xfrm>
        </p:spPr>
        <p:txBody>
          <a:bodyPr>
            <a:noAutofit/>
          </a:bodyPr>
          <a:lstStyle/>
          <a:p>
            <a:pPr algn="ctr"/>
            <a:r>
              <a:rPr lang="fr-FR" sz="3600" dirty="0"/>
              <a:t>Les licences professionnelles génie civil - IUT Grenoble</a:t>
            </a:r>
          </a:p>
        </p:txBody>
      </p:sp>
      <p:sp>
        <p:nvSpPr>
          <p:cNvPr id="4" name="Espace réservé du texte 3"/>
          <p:cNvSpPr>
            <a:spLocks noGrp="1"/>
          </p:cNvSpPr>
          <p:nvPr>
            <p:ph type="body" sz="quarter" idx="12"/>
          </p:nvPr>
        </p:nvSpPr>
        <p:spPr>
          <a:xfrm>
            <a:off x="395536" y="2492896"/>
            <a:ext cx="8007920" cy="1403789"/>
          </a:xfrm>
        </p:spPr>
        <p:txBody>
          <a:bodyPr>
            <a:normAutofit/>
          </a:bodyPr>
          <a:lstStyle/>
          <a:p>
            <a:pPr marL="457200" indent="-457200">
              <a:buFont typeface="Arial" panose="020B0604020202020204" pitchFamily="34" charset="0"/>
              <a:buChar char="•"/>
            </a:pPr>
            <a:r>
              <a:rPr lang="fr-FR" sz="2400" dirty="0"/>
              <a:t>1 – Conduite de travaux bâtiment (</a:t>
            </a:r>
            <a:r>
              <a:rPr lang="fr-FR" sz="2400" dirty="0" err="1"/>
              <a:t>CTBat</a:t>
            </a:r>
            <a:r>
              <a:rPr lang="fr-FR" sz="2400" dirty="0"/>
              <a:t>)</a:t>
            </a:r>
          </a:p>
          <a:p>
            <a:pPr marL="457200" indent="-457200">
              <a:buFont typeface="Arial" panose="020B0604020202020204" pitchFamily="34" charset="0"/>
              <a:buChar char="•"/>
            </a:pPr>
            <a:r>
              <a:rPr lang="fr-FR" sz="2400" dirty="0"/>
              <a:t>2 – Conduite de travaux TP (CTTP)</a:t>
            </a:r>
          </a:p>
          <a:p>
            <a:pPr marL="457200" indent="-457200">
              <a:buFont typeface="Arial" panose="020B0604020202020204" pitchFamily="34" charset="0"/>
              <a:buChar char="•"/>
            </a:pPr>
            <a:r>
              <a:rPr lang="fr-FR" sz="2400" dirty="0"/>
              <a:t>3 – Bâtiments performants et énergies (BP3E)</a:t>
            </a: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2421" y="3969091"/>
            <a:ext cx="2160240" cy="1437542"/>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5776" y="3968693"/>
            <a:ext cx="1643359" cy="1437939"/>
          </a:xfrm>
          <a:prstGeom prst="rect">
            <a:avLst/>
          </a:prstGeom>
        </p:spPr>
      </p:pic>
      <p:pic>
        <p:nvPicPr>
          <p:cNvPr id="8" name="Imag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20272" y="0"/>
            <a:ext cx="2123728" cy="1290460"/>
          </a:xfrm>
          <a:prstGeom prst="rect">
            <a:avLst/>
          </a:prstGeom>
        </p:spPr>
      </p:pic>
      <p:sp>
        <p:nvSpPr>
          <p:cNvPr id="5" name="ZoneTexte 4"/>
          <p:cNvSpPr txBox="1"/>
          <p:nvPr/>
        </p:nvSpPr>
        <p:spPr>
          <a:xfrm>
            <a:off x="227877" y="5478641"/>
            <a:ext cx="8469088" cy="923330"/>
          </a:xfrm>
          <a:prstGeom prst="rect">
            <a:avLst/>
          </a:prstGeom>
          <a:noFill/>
        </p:spPr>
        <p:txBody>
          <a:bodyPr wrap="square" rtlCol="0">
            <a:spAutoFit/>
          </a:bodyPr>
          <a:lstStyle/>
          <a:p>
            <a:r>
              <a:rPr lang="fr-FR" dirty="0"/>
              <a:t>Direction des études : </a:t>
            </a:r>
          </a:p>
          <a:p>
            <a:r>
              <a:rPr lang="fr-FR" dirty="0"/>
              <a:t>	Jean-François BERNARD, </a:t>
            </a:r>
            <a:r>
              <a:rPr lang="fr-FR" dirty="0">
                <a:hlinkClick r:id="rId6"/>
              </a:rPr>
              <a:t>jean-francois.bernard@univ-grenoble-alpes.fr</a:t>
            </a:r>
            <a:endParaRPr lang="fr-FR" dirty="0"/>
          </a:p>
          <a:p>
            <a:r>
              <a:rPr lang="fr-FR" dirty="0"/>
              <a:t>	Pascal FORQUIN, </a:t>
            </a:r>
            <a:r>
              <a:rPr lang="fr-FR" dirty="0">
                <a:hlinkClick r:id="rId7"/>
              </a:rPr>
              <a:t>pascal.forquin@univ-grenoble-alpes.fr</a:t>
            </a:r>
            <a:endParaRPr lang="fr-FR" dirty="0"/>
          </a:p>
        </p:txBody>
      </p:sp>
      <p:sp>
        <p:nvSpPr>
          <p:cNvPr id="9" name="Espace réservé du pied de page 1"/>
          <p:cNvSpPr txBox="1">
            <a:spLocks/>
          </p:cNvSpPr>
          <p:nvPr/>
        </p:nvSpPr>
        <p:spPr>
          <a:xfrm>
            <a:off x="395536" y="6492874"/>
            <a:ext cx="76866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spTree>
    <p:extLst>
      <p:ext uri="{BB962C8B-B14F-4D97-AF65-F5344CB8AC3E}">
        <p14:creationId xmlns:p14="http://schemas.microsoft.com/office/powerpoint/2010/main" val="38097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803409"/>
            <a:ext cx="8153896" cy="1139409"/>
          </a:xfrm>
        </p:spPr>
        <p:txBody>
          <a:bodyPr/>
          <a:lstStyle/>
          <a:p>
            <a:pPr algn="ctr"/>
            <a:r>
              <a:rPr lang="fr-FR" dirty="0"/>
              <a:t>Les licences professionnelles génie civil - IUT Grenoble</a:t>
            </a:r>
          </a:p>
        </p:txBody>
      </p:sp>
      <p:sp>
        <p:nvSpPr>
          <p:cNvPr id="4" name="Espace réservé du texte 3"/>
          <p:cNvSpPr>
            <a:spLocks noGrp="1"/>
          </p:cNvSpPr>
          <p:nvPr>
            <p:ph type="body" sz="quarter" idx="12"/>
          </p:nvPr>
        </p:nvSpPr>
        <p:spPr>
          <a:xfrm>
            <a:off x="380504" y="1988840"/>
            <a:ext cx="8153896" cy="4248472"/>
          </a:xfrm>
        </p:spPr>
        <p:txBody>
          <a:bodyPr>
            <a:normAutofit lnSpcReduction="10000"/>
          </a:bodyPr>
          <a:lstStyle/>
          <a:p>
            <a:endParaRPr lang="fr-FR" dirty="0"/>
          </a:p>
          <a:p>
            <a:pPr lvl="8"/>
            <a:r>
              <a:rPr lang="fr-FR" sz="2800" dirty="0">
                <a:latin typeface="Arial" panose="020B0604020202020204" pitchFamily="34" charset="0"/>
                <a:cs typeface="Arial" panose="020B0604020202020204" pitchFamily="34" charset="0"/>
              </a:rPr>
              <a:t>Des questions sur </a:t>
            </a:r>
          </a:p>
          <a:p>
            <a:pPr marL="0" indent="0">
              <a:buNone/>
            </a:pPr>
            <a:r>
              <a:rPr lang="fr-FR" dirty="0"/>
              <a:t>				les éléments présentés ?</a:t>
            </a:r>
          </a:p>
          <a:p>
            <a:pPr marL="0" indent="0" algn="ctr">
              <a:buNone/>
            </a:pPr>
            <a:endParaRPr lang="fr-FR" dirty="0"/>
          </a:p>
          <a:p>
            <a:pPr marL="0" indent="0">
              <a:buNone/>
            </a:pPr>
            <a:r>
              <a:rPr lang="fr-FR" dirty="0"/>
              <a:t>Restant à votre écoute, à bientôt !</a:t>
            </a:r>
          </a:p>
          <a:p>
            <a:r>
              <a:rPr lang="fr-FR" b="1" dirty="0"/>
              <a:t>Contact</a:t>
            </a:r>
          </a:p>
          <a:p>
            <a:r>
              <a:rPr lang="fr-FR" dirty="0"/>
              <a:t>Département GCCD</a:t>
            </a:r>
            <a:br>
              <a:rPr lang="fr-FR" dirty="0"/>
            </a:br>
            <a:r>
              <a:rPr lang="fr-FR" dirty="0"/>
              <a:t>04 76 82 53 31</a:t>
            </a:r>
            <a:br>
              <a:rPr lang="fr-FR" dirty="0"/>
            </a:br>
            <a:r>
              <a:rPr lang="fr-FR" dirty="0">
                <a:hlinkClick r:id="rId3"/>
              </a:rPr>
              <a:t>iut1.gccd@univ-grenoble-alpes.fr</a:t>
            </a:r>
            <a:endParaRPr lang="fr-FR" dirty="0"/>
          </a:p>
          <a:p>
            <a:pPr marL="0" indent="0">
              <a:buNone/>
            </a:pPr>
            <a:endParaRPr lang="fr-FR" dirty="0"/>
          </a:p>
        </p:txBody>
      </p:sp>
      <p:pic>
        <p:nvPicPr>
          <p:cNvPr id="717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28" y="2276872"/>
            <a:ext cx="2263459" cy="1274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7" name="Imag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3384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a:t>Le projet </a:t>
            </a:r>
            <a:r>
              <a:rPr lang="fr-FR" sz="2400" dirty="0" err="1"/>
              <a:t>tutoré</a:t>
            </a:r>
            <a:r>
              <a:rPr lang="fr-FR" sz="2400" dirty="0"/>
              <a:t> (UE6)</a:t>
            </a:r>
          </a:p>
        </p:txBody>
      </p:sp>
      <p:sp>
        <p:nvSpPr>
          <p:cNvPr id="4" name="Espace réservé du texte 3"/>
          <p:cNvSpPr>
            <a:spLocks noGrp="1"/>
          </p:cNvSpPr>
          <p:nvPr>
            <p:ph type="body" sz="quarter" idx="12"/>
          </p:nvPr>
        </p:nvSpPr>
        <p:spPr>
          <a:xfrm>
            <a:off x="899592" y="1556792"/>
            <a:ext cx="7992888" cy="4864074"/>
          </a:xfrm>
        </p:spPr>
        <p:txBody>
          <a:bodyPr>
            <a:normAutofit/>
          </a:bodyPr>
          <a:lstStyle/>
          <a:p>
            <a:pPr marL="0" indent="0">
              <a:spcBef>
                <a:spcPct val="50000"/>
              </a:spcBef>
              <a:buNone/>
              <a:defRPr/>
            </a:pPr>
            <a:r>
              <a:rPr lang="fr-FR" altLang="fr-FR" sz="1800" dirty="0"/>
              <a:t>Contenu et objectifs : </a:t>
            </a:r>
          </a:p>
          <a:p>
            <a:r>
              <a:rPr lang="fr-FR" sz="1800" dirty="0"/>
              <a:t>C'est un travail à définir en début d'année universitaire entre l'étudiant, le tuteur enseignant et le tuteur entreprise. Ce projet doit être en rapport avec l'activité industrielle du stagiaire et en rapport également avec les enseignements reçus.</a:t>
            </a:r>
          </a:p>
          <a:p>
            <a:pPr marL="0" indent="0">
              <a:buNone/>
            </a:pPr>
            <a:r>
              <a:rPr lang="fr-FR" sz="1800" dirty="0"/>
              <a:t>Déroulement :</a:t>
            </a:r>
          </a:p>
          <a:p>
            <a:r>
              <a:rPr lang="fr-FR" sz="1800" dirty="0"/>
              <a:t>Ce travail est réalisé sur les périodes d'activités professionnelles pour la majeure partie du temps. Il est complété durant les périodes de formation à l'I.U.T. et sur des créneaux horaires laissés libres à l'emploi du temps.</a:t>
            </a:r>
          </a:p>
          <a:p>
            <a:pPr marL="0" indent="0">
              <a:buNone/>
            </a:pPr>
            <a:r>
              <a:rPr lang="fr-FR" sz="1800" dirty="0"/>
              <a:t>Rapport écrit :</a:t>
            </a:r>
          </a:p>
          <a:p>
            <a:r>
              <a:rPr lang="fr-FR" sz="1800" dirty="0"/>
              <a:t>Contenu : objectif du travail proposé, démarche suivie par le stagiaire, résultats obtenus (10 pages maximum, hors annexes)</a:t>
            </a:r>
          </a:p>
          <a:p>
            <a:pPr marL="0" indent="0">
              <a:buNone/>
            </a:pPr>
            <a:r>
              <a:rPr lang="fr-FR" sz="1800" dirty="0"/>
              <a:t>Soutenance :</a:t>
            </a:r>
          </a:p>
          <a:p>
            <a:r>
              <a:rPr lang="fr-FR" sz="1800" dirty="0"/>
              <a:t>20min de soutenance + 10 mn d’entretien</a:t>
            </a:r>
          </a:p>
          <a:p>
            <a:r>
              <a:rPr lang="fr-FR" sz="1800" dirty="0"/>
              <a:t>Devant le tuteur enseignant et le tuteur entreprise.</a:t>
            </a:r>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84908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2"/>
          </p:nvPr>
        </p:nvSpPr>
        <p:spPr>
          <a:xfrm>
            <a:off x="827719" y="548680"/>
            <a:ext cx="8316416" cy="4864074"/>
          </a:xfrm>
        </p:spPr>
        <p:txBody>
          <a:bodyPr>
            <a:noAutofit/>
          </a:bodyPr>
          <a:lstStyle/>
          <a:p>
            <a:pPr marL="0" indent="0">
              <a:spcBef>
                <a:spcPct val="50000"/>
              </a:spcBef>
              <a:buNone/>
              <a:defRPr/>
            </a:pPr>
            <a:r>
              <a:rPr lang="fr-FR" altLang="fr-FR" sz="1400" dirty="0"/>
              <a:t>Exemples : </a:t>
            </a:r>
          </a:p>
          <a:p>
            <a:r>
              <a:rPr lang="fr-FR" sz="1100" dirty="0"/>
              <a:t> Étude de l'investissement des escaliers incorporés aux échafaudages.</a:t>
            </a:r>
          </a:p>
          <a:p>
            <a:r>
              <a:rPr lang="fr-FR" sz="1100" dirty="0"/>
              <a:t> Gestion des déchets de chantier, valorisation des déchets.</a:t>
            </a:r>
          </a:p>
          <a:p>
            <a:r>
              <a:rPr lang="fr-FR" sz="1100" dirty="0"/>
              <a:t> Élaboration d'un Cahier des Clauses Environnements pour la certification ISO 14 001.</a:t>
            </a:r>
          </a:p>
          <a:p>
            <a:r>
              <a:rPr lang="fr-FR" sz="1100" dirty="0"/>
              <a:t> Production de documents divers pour améliorer la rentabilité de l'entreprise </a:t>
            </a:r>
          </a:p>
          <a:p>
            <a:r>
              <a:rPr lang="fr-FR" sz="1100" dirty="0"/>
              <a:t> Étude de marché pour les travaux liés à l'environnement.</a:t>
            </a:r>
          </a:p>
          <a:p>
            <a:r>
              <a:rPr lang="fr-FR" sz="1100" dirty="0"/>
              <a:t> Analyse des difficultés rencontrées lors de travaux dans un immeuble.</a:t>
            </a:r>
          </a:p>
          <a:p>
            <a:r>
              <a:rPr lang="fr-FR" sz="1100" dirty="0"/>
              <a:t> Application informatique pour le suivi de la main d'œuvre des chantiers.</a:t>
            </a:r>
          </a:p>
          <a:p>
            <a:r>
              <a:rPr lang="fr-FR" sz="1100" dirty="0"/>
              <a:t> Amélioration de la gestion du matériel, du personnel, … Travail sur la sécurité.</a:t>
            </a:r>
          </a:p>
          <a:p>
            <a:r>
              <a:rPr lang="fr-FR" sz="1100" dirty="0"/>
              <a:t> Analyse de fin de chantier.</a:t>
            </a:r>
          </a:p>
          <a:p>
            <a:r>
              <a:rPr lang="fr-FR" sz="1100" dirty="0"/>
              <a:t> Mise à jour du document unique sur les risques d'accidents du travail.</a:t>
            </a:r>
          </a:p>
          <a:p>
            <a:r>
              <a:rPr lang="fr-FR" sz="1100" dirty="0"/>
              <a:t> Élaboration d'une démarche Qualité.</a:t>
            </a:r>
          </a:p>
          <a:p>
            <a:r>
              <a:rPr lang="fr-FR" sz="1100" dirty="0"/>
              <a:t> L'analyse des comptes de gestion.</a:t>
            </a:r>
          </a:p>
          <a:p>
            <a:r>
              <a:rPr lang="fr-FR" sz="1100" dirty="0"/>
              <a:t> Amélioration des documents de préparation et de suivi de chantier (routes).</a:t>
            </a:r>
          </a:p>
          <a:p>
            <a:r>
              <a:rPr lang="fr-FR" sz="1100" dirty="0"/>
              <a:t> Mise en place d'un certificat AB5 (auprès de la CAPEB).</a:t>
            </a:r>
          </a:p>
          <a:p>
            <a:r>
              <a:rPr lang="fr-FR" sz="1100" dirty="0"/>
              <a:t> Guide de choix pour les géo-membranes.</a:t>
            </a:r>
          </a:p>
          <a:p>
            <a:r>
              <a:rPr lang="fr-FR" sz="1100" dirty="0"/>
              <a:t> Amélioration des outils de gestion et de suivi de chantier.</a:t>
            </a:r>
          </a:p>
          <a:p>
            <a:r>
              <a:rPr lang="fr-FR" sz="1100" dirty="0"/>
              <a:t> Mise en place d’un support technique pour lutter contre les accidents du travail sur les chantiers d’une entreprise.</a:t>
            </a:r>
          </a:p>
          <a:p>
            <a:r>
              <a:rPr lang="fr-FR" sz="1100" dirty="0"/>
              <a:t> Programme d’aide à la réalisation de métré de second œuvre.</a:t>
            </a:r>
          </a:p>
          <a:p>
            <a:r>
              <a:rPr lang="fr-FR" sz="1100" dirty="0"/>
              <a:t> Suivi du matériel dans l’entreprise.</a:t>
            </a:r>
          </a:p>
          <a:p>
            <a:r>
              <a:rPr lang="fr-FR" sz="1100" dirty="0"/>
              <a:t> Gestion des personnels et des chantiers.</a:t>
            </a:r>
          </a:p>
          <a:p>
            <a:r>
              <a:rPr lang="fr-FR" sz="1100" dirty="0"/>
              <a:t> Gestion des déblais : Achat d’une cribleuse ? Prix de revient d’un m3 de granulat recyclé.</a:t>
            </a:r>
          </a:p>
          <a:p>
            <a:r>
              <a:rPr lang="fr-FR" sz="1100" dirty="0"/>
              <a:t> Elaboration du Livret d’Accueil (pour les néo recrutés)</a:t>
            </a:r>
          </a:p>
          <a:p>
            <a:r>
              <a:rPr lang="fr-FR" sz="1100" dirty="0"/>
              <a:t> Création d'un carnet de mode opératoire à la disposition des chefs de chantier et des conducteurs de travaux</a:t>
            </a:r>
          </a:p>
          <a:p>
            <a:r>
              <a:rPr lang="fr-FR" sz="1100" dirty="0"/>
              <a:t> Réalisation du Livret d’Accueil</a:t>
            </a:r>
          </a:p>
          <a:p>
            <a:r>
              <a:rPr lang="fr-FR" sz="1100" dirty="0"/>
              <a:t> Fichier Excel de suivi du matériel</a:t>
            </a:r>
          </a:p>
          <a:p>
            <a:r>
              <a:rPr lang="fr-FR" sz="1100" dirty="0"/>
              <a:t> Réalisation d’un Plan de Respect de l’Environnement (PRE)</a:t>
            </a:r>
          </a:p>
          <a:p>
            <a:r>
              <a:rPr lang="fr-FR" sz="1100" dirty="0"/>
              <a:t> Bilan Carbone des ACROSOLS</a:t>
            </a:r>
          </a:p>
          <a:p>
            <a:r>
              <a:rPr lang="fr-FR" sz="1100" dirty="0"/>
              <a:t> …</a:t>
            </a:r>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3985439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err="1"/>
              <a:t>LPs</a:t>
            </a:r>
            <a:r>
              <a:rPr lang="fr-FR" sz="2400" dirty="0"/>
              <a:t> Conduite de travaux bâtiment et travaux publics</a:t>
            </a:r>
          </a:p>
        </p:txBody>
      </p:sp>
      <p:sp>
        <p:nvSpPr>
          <p:cNvPr id="4" name="Espace réservé du texte 3"/>
          <p:cNvSpPr>
            <a:spLocks noGrp="1"/>
          </p:cNvSpPr>
          <p:nvPr>
            <p:ph type="body" sz="quarter" idx="12"/>
          </p:nvPr>
        </p:nvSpPr>
        <p:spPr>
          <a:xfrm>
            <a:off x="380504" y="1556792"/>
            <a:ext cx="8367960" cy="4864074"/>
          </a:xfrm>
        </p:spPr>
        <p:txBody>
          <a:bodyPr>
            <a:normAutofit fontScale="47500" lnSpcReduction="20000"/>
          </a:bodyPr>
          <a:lstStyle/>
          <a:p>
            <a:pPr marL="457200" lvl="1" indent="0">
              <a:buNone/>
            </a:pPr>
            <a:r>
              <a:rPr lang="fr-FR" sz="5600" dirty="0"/>
              <a:t>Accès :</a:t>
            </a:r>
          </a:p>
          <a:p>
            <a:pPr marL="457200" lvl="1" indent="0">
              <a:buNone/>
            </a:pPr>
            <a:endParaRPr lang="fr-FR" sz="5600" dirty="0"/>
          </a:p>
          <a:p>
            <a:pPr lvl="1">
              <a:buFont typeface="Wingdings" panose="05000000000000000000" pitchFamily="2" charset="2"/>
              <a:buChar char="ü"/>
            </a:pPr>
            <a:r>
              <a:rPr lang="fr-FR" altLang="fr-FR" sz="7200" b="1" dirty="0"/>
              <a:t>Diplômes requis :</a:t>
            </a:r>
          </a:p>
          <a:p>
            <a:pPr marL="457200" lvl="1" indent="0">
              <a:buNone/>
            </a:pPr>
            <a:br>
              <a:rPr lang="fr-FR" altLang="fr-FR" sz="7200" b="1" dirty="0"/>
            </a:br>
            <a:r>
              <a:rPr lang="fr-FR" altLang="fr-FR" sz="7200" b="1" dirty="0"/>
              <a:t>DUT GCCD,</a:t>
            </a:r>
            <a:br>
              <a:rPr lang="fr-FR" altLang="fr-FR" sz="7200" b="1" dirty="0"/>
            </a:br>
            <a:r>
              <a:rPr lang="fr-FR" altLang="fr-FR" sz="7200" b="1" dirty="0"/>
              <a:t>BTS génie civil </a:t>
            </a:r>
            <a:br>
              <a:rPr lang="fr-FR" altLang="fr-FR" sz="7200" b="1" dirty="0"/>
            </a:br>
            <a:r>
              <a:rPr lang="fr-FR" altLang="fr-FR" sz="7200" b="1" dirty="0"/>
              <a:t> </a:t>
            </a:r>
            <a:endParaRPr lang="fr-FR" sz="7200" dirty="0">
              <a:latin typeface="Arial" panose="020B0604020202020204" pitchFamily="34" charset="0"/>
              <a:cs typeface="Arial" panose="020B0604020202020204" pitchFamily="34" charset="0"/>
            </a:endParaRP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Admission sélective sur dossier</a:t>
            </a:r>
          </a:p>
          <a:p>
            <a:pPr lvl="2">
              <a:buFont typeface="Wingdings"/>
              <a:buChar char="Ä"/>
            </a:pPr>
            <a:endParaRPr lang="fr-FR" sz="5200" dirty="0"/>
          </a:p>
          <a:p>
            <a:pPr lvl="1">
              <a:buFont typeface="Wingdings" panose="05000000000000000000" pitchFamily="2" charset="2"/>
              <a:buChar char="ü"/>
            </a:pPr>
            <a:endParaRPr lang="fr-FR" sz="5600" dirty="0"/>
          </a:p>
          <a:p>
            <a:pPr marL="0" indent="0">
              <a:buNone/>
            </a:pPr>
            <a:r>
              <a:rPr lang="fr-FR" sz="2200" b="1" dirty="0">
                <a:solidFill>
                  <a:schemeClr val="tx1">
                    <a:lumMod val="75000"/>
                    <a:lumOff val="25000"/>
                  </a:schemeClr>
                </a:solidFill>
              </a:rPr>
              <a:t> </a:t>
            </a:r>
          </a:p>
        </p:txBody>
      </p:sp>
      <p:sp>
        <p:nvSpPr>
          <p:cNvPr id="7"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61572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err="1"/>
              <a:t>LPs</a:t>
            </a:r>
            <a:r>
              <a:rPr lang="fr-FR" sz="2400" dirty="0"/>
              <a:t> Conduite de travaux bâtiment et travaux publics</a:t>
            </a:r>
          </a:p>
        </p:txBody>
      </p:sp>
      <p:sp>
        <p:nvSpPr>
          <p:cNvPr id="4" name="Espace réservé du texte 3"/>
          <p:cNvSpPr>
            <a:spLocks noGrp="1"/>
          </p:cNvSpPr>
          <p:nvPr>
            <p:ph type="body" sz="quarter" idx="12"/>
          </p:nvPr>
        </p:nvSpPr>
        <p:spPr>
          <a:xfrm>
            <a:off x="380504" y="1484784"/>
            <a:ext cx="8511976" cy="4864074"/>
          </a:xfrm>
        </p:spPr>
        <p:txBody>
          <a:bodyPr>
            <a:normAutofit fontScale="25000" lnSpcReduction="20000"/>
          </a:bodyPr>
          <a:lstStyle/>
          <a:p>
            <a:pPr marL="457200" lvl="1" indent="0">
              <a:buNone/>
            </a:pPr>
            <a:r>
              <a:rPr lang="fr-FR" sz="7200" dirty="0"/>
              <a:t>SECTEURS D’ACTIVITES :</a:t>
            </a:r>
          </a:p>
          <a:p>
            <a:pPr marL="457200" lvl="1" indent="0">
              <a:buNone/>
            </a:pPr>
            <a:endParaRPr lang="fr-FR" sz="5600" dirty="0"/>
          </a:p>
          <a:p>
            <a:pPr lvl="1">
              <a:buFont typeface="Wingdings" panose="05000000000000000000" pitchFamily="2" charset="2"/>
              <a:buChar char="ü"/>
            </a:pPr>
            <a:r>
              <a:rPr lang="fr-FR" altLang="fr-FR" sz="7200" b="1" dirty="0"/>
              <a:t>Entreprises du bâtiment en gros œuvre et en second œuvre (</a:t>
            </a:r>
            <a:r>
              <a:rPr lang="fr-FR" altLang="fr-FR" sz="7200" b="1" dirty="0" err="1"/>
              <a:t>CTBat</a:t>
            </a:r>
            <a:r>
              <a:rPr lang="fr-FR" altLang="fr-FR" sz="7200" b="1" dirty="0"/>
              <a:t>)</a:t>
            </a:r>
          </a:p>
          <a:p>
            <a:pPr lvl="1">
              <a:buFont typeface="Wingdings" panose="05000000000000000000" pitchFamily="2" charset="2"/>
              <a:buChar char="ü"/>
            </a:pPr>
            <a:r>
              <a:rPr lang="fr-FR" altLang="fr-FR" sz="7200" b="1" dirty="0"/>
              <a:t>Entreprises de travaux publics (CTTP)</a:t>
            </a:r>
          </a:p>
          <a:p>
            <a:pPr lvl="1">
              <a:buFont typeface="Wingdings" panose="05000000000000000000" pitchFamily="2" charset="2"/>
              <a:buChar char="ü"/>
            </a:pPr>
            <a:r>
              <a:rPr lang="fr-FR" altLang="fr-FR" sz="7200" b="1" dirty="0"/>
              <a:t>Service d’entretien et de suivi des ouvrages</a:t>
            </a:r>
          </a:p>
          <a:p>
            <a:pPr lvl="1">
              <a:buFont typeface="Wingdings" panose="05000000000000000000" pitchFamily="2" charset="2"/>
              <a:buChar char="ü"/>
            </a:pPr>
            <a:r>
              <a:rPr lang="fr-FR" altLang="fr-FR" sz="7200" b="1" dirty="0"/>
              <a:t>Administration et collectivités locales</a:t>
            </a:r>
          </a:p>
          <a:p>
            <a:pPr lvl="1">
              <a:buFont typeface="Wingdings" panose="05000000000000000000" pitchFamily="2" charset="2"/>
              <a:buChar char="ü"/>
            </a:pPr>
            <a:r>
              <a:rPr lang="fr-FR" altLang="fr-FR" sz="7200" b="1" dirty="0"/>
              <a:t>Assistance à la maîtrise d’ouvrage public ou privée</a:t>
            </a:r>
          </a:p>
          <a:p>
            <a:pPr lvl="1">
              <a:buFont typeface="Wingdings" panose="05000000000000000000" pitchFamily="2" charset="2"/>
              <a:buChar char="ü"/>
            </a:pPr>
            <a:endParaRPr lang="fr-FR" altLang="fr-FR" sz="7200" b="1" dirty="0"/>
          </a:p>
          <a:p>
            <a:pPr lvl="1">
              <a:buFont typeface="Wingdings" panose="05000000000000000000" pitchFamily="2" charset="2"/>
              <a:buChar char="ü"/>
            </a:pPr>
            <a:r>
              <a:rPr lang="fr-FR" altLang="fr-FR" sz="7200" b="1" dirty="0"/>
              <a:t>Missions d’un conducteur de travaux :  </a:t>
            </a:r>
            <a:endParaRPr lang="fr-FR" sz="7200" dirty="0">
              <a:latin typeface="Arial" panose="020B0604020202020204" pitchFamily="34" charset="0"/>
              <a:cs typeface="Arial" panose="020B0604020202020204" pitchFamily="34" charset="0"/>
            </a:endParaRP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    assister aux réunions techniques préalables au chantier,</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    établir le budget prévisionnel,</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    préparer le site,</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    recruter les hommes,</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    élaborer les plannings,</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    sélectionner les matériaux, le matériel et les engins de chantier,</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    déterminer les méthodes de travail.</a:t>
            </a:r>
            <a:endParaRPr lang="fr-FR" b="1" dirty="0">
              <a:solidFill>
                <a:srgbClr val="FF3300"/>
              </a:solidFill>
            </a:endParaRPr>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119836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a:t>LP Conduite de Travaux en Bâtiment</a:t>
            </a:r>
          </a:p>
        </p:txBody>
      </p:sp>
      <p:sp>
        <p:nvSpPr>
          <p:cNvPr id="4" name="Espace réservé du texte 3"/>
          <p:cNvSpPr>
            <a:spLocks noGrp="1"/>
          </p:cNvSpPr>
          <p:nvPr>
            <p:ph type="body" sz="quarter" idx="12"/>
          </p:nvPr>
        </p:nvSpPr>
        <p:spPr>
          <a:xfrm>
            <a:off x="380504" y="1556792"/>
            <a:ext cx="8511976" cy="4864074"/>
          </a:xfrm>
        </p:spPr>
        <p:txBody>
          <a:bodyPr>
            <a:normAutofit fontScale="25000" lnSpcReduction="20000"/>
          </a:bodyPr>
          <a:lstStyle/>
          <a:p>
            <a:pPr marL="457200" lvl="1" indent="0">
              <a:buNone/>
            </a:pPr>
            <a:r>
              <a:rPr lang="fr-FR" sz="7200" dirty="0"/>
              <a:t>DOMAINES D’ACTIVITES :</a:t>
            </a:r>
          </a:p>
          <a:p>
            <a:pPr lvl="1">
              <a:buFont typeface="Wingdings" panose="05000000000000000000" pitchFamily="2" charset="2"/>
              <a:buChar char="ü"/>
            </a:pPr>
            <a:r>
              <a:rPr lang="fr-FR" altLang="fr-FR" sz="7200" b="1" dirty="0"/>
              <a:t>Bâtiment, environnement et développement durable</a:t>
            </a:r>
            <a:endParaRPr lang="fr-FR" sz="7200" dirty="0"/>
          </a:p>
          <a:p>
            <a:pPr marL="457200" lvl="1" indent="0">
              <a:buNone/>
            </a:pPr>
            <a:endParaRPr lang="fr-FR" sz="7200" dirty="0"/>
          </a:p>
          <a:p>
            <a:pPr marL="457200" lvl="1" indent="0">
              <a:buNone/>
            </a:pPr>
            <a:r>
              <a:rPr lang="fr-FR" sz="7200" dirty="0"/>
              <a:t>OBJECTIFS DE LA FORMATION CT-BAT :</a:t>
            </a:r>
          </a:p>
          <a:p>
            <a:pPr marL="457200" lvl="1" indent="0">
              <a:buNone/>
            </a:pPr>
            <a:endParaRPr lang="fr-FR" sz="5600" dirty="0"/>
          </a:p>
          <a:p>
            <a:pPr lvl="1">
              <a:buFont typeface="Wingdings" panose="05000000000000000000" pitchFamily="2" charset="2"/>
              <a:buChar char="ü"/>
            </a:pPr>
            <a:r>
              <a:rPr lang="fr-FR" altLang="fr-FR" sz="7200" b="1" dirty="0"/>
              <a:t>Préparation au métier de conducteur de travaux en bâtiment dans le domaine du gros-œuvre ou du second œuvre</a:t>
            </a:r>
          </a:p>
          <a:p>
            <a:pPr lvl="1">
              <a:buFont typeface="Wingdings" panose="05000000000000000000" pitchFamily="2" charset="2"/>
              <a:buChar char="ü"/>
            </a:pPr>
            <a:r>
              <a:rPr lang="fr-FR" altLang="fr-FR" sz="7200" b="1" dirty="0"/>
              <a:t>Préparation aux fonctions de cadres intermédiaires pour la gestion d’affaires, de projets ou de chantiers</a:t>
            </a:r>
          </a:p>
          <a:p>
            <a:pPr lvl="1">
              <a:buFont typeface="Wingdings" panose="05000000000000000000" pitchFamily="2" charset="2"/>
              <a:buChar char="ü"/>
            </a:pPr>
            <a:endParaRPr lang="fr-FR" altLang="fr-FR" sz="7200" b="1" dirty="0"/>
          </a:p>
          <a:p>
            <a:pPr lvl="1">
              <a:buFont typeface="Wingdings" panose="05000000000000000000" pitchFamily="2" charset="2"/>
              <a:buChar char="ü"/>
            </a:pPr>
            <a:r>
              <a:rPr lang="fr-FR" altLang="fr-FR" sz="7200" b="1" dirty="0"/>
              <a:t>Compétences développées :</a:t>
            </a:r>
            <a:endParaRPr lang="fr-FR" sz="7200" dirty="0"/>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Organiser et suivre les différents moyens techniques (matériels, matériaux...), humains (internes et externes à l’entreprise) et financiers nécessaires à la réalisation d’un chantier de construction, de la phase projet jusqu’à la livraison selon les délais, les règles de sécurité et les règles de l’art</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Négocier et contractualiser des prestations avec le maître d’ouvrage</a:t>
            </a:r>
            <a:endParaRPr lang="fr-FR" sz="2200" b="1" dirty="0">
              <a:solidFill>
                <a:srgbClr val="FF3300"/>
              </a:solidFill>
            </a:endParaRPr>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315847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a:t>LP Conduite de travaux en Travaux Publics</a:t>
            </a:r>
          </a:p>
        </p:txBody>
      </p:sp>
      <p:sp>
        <p:nvSpPr>
          <p:cNvPr id="4" name="Espace réservé du texte 3"/>
          <p:cNvSpPr>
            <a:spLocks noGrp="1"/>
          </p:cNvSpPr>
          <p:nvPr>
            <p:ph type="body" sz="quarter" idx="12"/>
          </p:nvPr>
        </p:nvSpPr>
        <p:spPr>
          <a:xfrm>
            <a:off x="380504" y="1556792"/>
            <a:ext cx="8511976" cy="4864074"/>
          </a:xfrm>
        </p:spPr>
        <p:txBody>
          <a:bodyPr>
            <a:normAutofit fontScale="25000" lnSpcReduction="20000"/>
          </a:bodyPr>
          <a:lstStyle/>
          <a:p>
            <a:pPr marL="457200" lvl="1" indent="0">
              <a:buNone/>
            </a:pPr>
            <a:r>
              <a:rPr lang="fr-FR" sz="7200" dirty="0"/>
              <a:t>DOMAINES D’ACTIVITES :</a:t>
            </a:r>
          </a:p>
          <a:p>
            <a:pPr lvl="1">
              <a:buFont typeface="Wingdings" panose="05000000000000000000" pitchFamily="2" charset="2"/>
              <a:buChar char="ü"/>
            </a:pPr>
            <a:r>
              <a:rPr lang="fr-FR" altLang="fr-FR" sz="7200" b="1" dirty="0"/>
              <a:t>Travaux publics, ouvrage d’art, environnement et développement durable</a:t>
            </a:r>
            <a:endParaRPr lang="fr-FR" sz="7200" dirty="0"/>
          </a:p>
          <a:p>
            <a:pPr marL="457200" lvl="1" indent="0">
              <a:buNone/>
            </a:pPr>
            <a:endParaRPr lang="fr-FR" sz="7200" dirty="0"/>
          </a:p>
          <a:p>
            <a:pPr marL="457200" lvl="1" indent="0">
              <a:buNone/>
            </a:pPr>
            <a:r>
              <a:rPr lang="fr-FR" sz="7200" dirty="0"/>
              <a:t>OBJECTIFS DE LA FORMATION ET DEBOUCHES :</a:t>
            </a:r>
          </a:p>
          <a:p>
            <a:pPr marL="457200" lvl="1" indent="0">
              <a:buNone/>
            </a:pPr>
            <a:endParaRPr lang="fr-FR" sz="5600" dirty="0"/>
          </a:p>
          <a:p>
            <a:pPr lvl="1">
              <a:buFont typeface="Wingdings" panose="05000000000000000000" pitchFamily="2" charset="2"/>
              <a:buChar char="ü"/>
            </a:pPr>
            <a:r>
              <a:rPr lang="fr-FR" altLang="fr-FR" sz="7200" b="1" dirty="0"/>
              <a:t>Préparation au métier de conducteur de travaux en travaux publics</a:t>
            </a:r>
          </a:p>
          <a:p>
            <a:pPr lvl="1">
              <a:buFont typeface="Wingdings" panose="05000000000000000000" pitchFamily="2" charset="2"/>
              <a:buChar char="ü"/>
            </a:pPr>
            <a:r>
              <a:rPr lang="fr-FR" altLang="fr-FR" sz="7200" b="1" dirty="0"/>
              <a:t>Préparation aux fonctions de cadres intermédiaires pour la gestion d’affaires, de projets ou de chantiers</a:t>
            </a:r>
          </a:p>
          <a:p>
            <a:pPr lvl="1">
              <a:buFont typeface="Wingdings" panose="05000000000000000000" pitchFamily="2" charset="2"/>
              <a:buChar char="ü"/>
            </a:pPr>
            <a:endParaRPr lang="fr-FR" altLang="fr-FR" sz="7200" b="1" dirty="0"/>
          </a:p>
          <a:p>
            <a:pPr lvl="1">
              <a:buFont typeface="Wingdings" panose="05000000000000000000" pitchFamily="2" charset="2"/>
              <a:buChar char="ü"/>
            </a:pPr>
            <a:r>
              <a:rPr lang="fr-FR" altLang="fr-FR" sz="7200" b="1" dirty="0"/>
              <a:t>Compétences développées :</a:t>
            </a:r>
            <a:endParaRPr lang="fr-FR" sz="7200" dirty="0">
              <a:latin typeface="Arial" panose="020B0604020202020204" pitchFamily="34" charset="0"/>
              <a:cs typeface="Arial" panose="020B0604020202020204" pitchFamily="34" charset="0"/>
            </a:endParaRP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Organiser et suivre les différents moyens techniques (matériels, matériaux...), humains (internes et externes à l’entreprise) et financiers nécessaires à la réalisation d’un chantier de construction, de la phase projet jusqu’à la livraison selon les délais, les règles de sécurité et les règles de l’art</a:t>
            </a:r>
          </a:p>
          <a:p>
            <a:pPr lvl="2">
              <a:buFont typeface="Wingdings"/>
              <a:buChar char="Ä"/>
            </a:pPr>
            <a:r>
              <a:rPr lang="fr-FR" altLang="fr-FR" sz="7200" b="1" dirty="0">
                <a:solidFill>
                  <a:srgbClr val="FF3300"/>
                </a:solidFill>
                <a:latin typeface="Arial" panose="020B0604020202020204" pitchFamily="34" charset="0"/>
                <a:cs typeface="Arial" panose="020B0604020202020204" pitchFamily="34" charset="0"/>
              </a:rPr>
              <a:t>Négocier et contractualiser des prestations avec le maître d’ouvrage</a:t>
            </a:r>
            <a:endParaRPr lang="fr-FR" sz="2200" b="1" dirty="0">
              <a:solidFill>
                <a:srgbClr val="FF3300"/>
              </a:solidFill>
            </a:endParaRPr>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356725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err="1"/>
              <a:t>LPs</a:t>
            </a:r>
            <a:r>
              <a:rPr lang="fr-FR" sz="2400" dirty="0"/>
              <a:t> Conduite de travaux bâtiment et travaux publics</a:t>
            </a:r>
          </a:p>
        </p:txBody>
      </p:sp>
      <p:sp>
        <p:nvSpPr>
          <p:cNvPr id="4" name="Espace réservé du texte 3"/>
          <p:cNvSpPr>
            <a:spLocks noGrp="1"/>
          </p:cNvSpPr>
          <p:nvPr>
            <p:ph type="body" sz="quarter" idx="12"/>
          </p:nvPr>
        </p:nvSpPr>
        <p:spPr>
          <a:xfrm>
            <a:off x="380504" y="1484784"/>
            <a:ext cx="8511976" cy="4864074"/>
          </a:xfrm>
        </p:spPr>
        <p:txBody>
          <a:bodyPr>
            <a:normAutofit fontScale="32500" lnSpcReduction="20000"/>
          </a:bodyPr>
          <a:lstStyle/>
          <a:p>
            <a:pPr marL="457200" lvl="1" indent="0">
              <a:buNone/>
            </a:pPr>
            <a:r>
              <a:rPr lang="fr-FR" sz="5600" dirty="0"/>
              <a:t>ORGANISATION DE LA FORMATION :</a:t>
            </a:r>
          </a:p>
          <a:p>
            <a:pPr marL="457200" lvl="1" indent="0">
              <a:buNone/>
            </a:pPr>
            <a:endParaRPr lang="fr-FR" sz="5600" dirty="0"/>
          </a:p>
          <a:p>
            <a:pPr lvl="1">
              <a:buFont typeface="Wingdings" panose="05000000000000000000" pitchFamily="2" charset="2"/>
              <a:buChar char="ü"/>
            </a:pPr>
            <a:r>
              <a:rPr lang="fr-FR" altLang="fr-FR" sz="7200" b="1" dirty="0"/>
              <a:t>La formation se déroule en alternance d’octobre à mai: </a:t>
            </a:r>
          </a:p>
          <a:p>
            <a:pPr marL="914400" lvl="2" indent="0">
              <a:buNone/>
            </a:pPr>
            <a:r>
              <a:rPr lang="fr-FR" altLang="fr-FR" sz="6200" b="1" dirty="0">
                <a:latin typeface="Arial" panose="020B0604020202020204" pitchFamily="34" charset="0"/>
                <a:cs typeface="Arial" panose="020B0604020202020204" pitchFamily="34" charset="0"/>
              </a:rPr>
              <a:t>3 périodes de 1 mois de cours intercalées par des périodes de 2 mois en entreprise</a:t>
            </a:r>
          </a:p>
          <a:p>
            <a:pPr marL="457200" lvl="1" indent="0">
              <a:buNone/>
            </a:pPr>
            <a:r>
              <a:rPr lang="fr-FR" altLang="fr-FR" sz="6200" b="1" dirty="0"/>
              <a:t>	450 heures de cours, 120 heures de projets </a:t>
            </a:r>
            <a:r>
              <a:rPr lang="fr-FR" altLang="fr-FR" sz="6200" b="1" dirty="0" err="1"/>
              <a:t>tutorés</a:t>
            </a:r>
            <a:endParaRPr lang="fr-FR" altLang="fr-FR" sz="6200" b="1" dirty="0"/>
          </a:p>
          <a:p>
            <a:pPr marL="457200" lvl="1" indent="0">
              <a:buNone/>
            </a:pPr>
            <a:endParaRPr lang="fr-FR" altLang="fr-FR" sz="6200" b="1" dirty="0"/>
          </a:p>
          <a:p>
            <a:pPr lvl="1">
              <a:buFont typeface="Wingdings" panose="05000000000000000000" pitchFamily="2" charset="2"/>
              <a:buChar char="ü"/>
            </a:pPr>
            <a:r>
              <a:rPr lang="fr-FR" altLang="fr-FR" sz="7200" b="1" dirty="0"/>
              <a:t>Statut: </a:t>
            </a:r>
          </a:p>
          <a:p>
            <a:pPr marL="914400" lvl="2" indent="0">
              <a:buNone/>
            </a:pPr>
            <a:r>
              <a:rPr lang="fr-FR" altLang="fr-FR" sz="6200" b="1" dirty="0"/>
              <a:t>Salarié en contrat de professionnalisation (GRETA)</a:t>
            </a:r>
          </a:p>
          <a:p>
            <a:pPr marL="914400" lvl="2" indent="0">
              <a:buNone/>
            </a:pPr>
            <a:r>
              <a:rPr lang="fr-FR" altLang="fr-FR" sz="6200" b="1" dirty="0"/>
              <a:t>Contrat d’apprentissage (Service REA).  </a:t>
            </a:r>
          </a:p>
          <a:p>
            <a:pPr lvl="1">
              <a:buFont typeface="Wingdings" panose="05000000000000000000" pitchFamily="2" charset="2"/>
              <a:buChar char="ü"/>
            </a:pPr>
            <a:endParaRPr lang="fr-FR" altLang="fr-FR" sz="7200" b="1" dirty="0"/>
          </a:p>
          <a:p>
            <a:pPr lvl="1">
              <a:buFont typeface="Wingdings" panose="05000000000000000000" pitchFamily="2" charset="2"/>
              <a:buChar char="ü"/>
            </a:pPr>
            <a:r>
              <a:rPr lang="fr-FR" altLang="fr-FR" sz="7200" b="1" dirty="0"/>
              <a:t>Lieux de formation:  IUT1, campus de Saint Martin d’hères)</a:t>
            </a:r>
            <a:endParaRPr lang="fr-FR" sz="2200" b="1" dirty="0"/>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2445852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err="1"/>
              <a:t>LPs</a:t>
            </a:r>
            <a:r>
              <a:rPr lang="fr-FR" sz="2400" dirty="0"/>
              <a:t> Conduite de travaux bâtiment et travaux publics</a:t>
            </a:r>
          </a:p>
        </p:txBody>
      </p:sp>
      <p:sp>
        <p:nvSpPr>
          <p:cNvPr id="4" name="Espace réservé du texte 3"/>
          <p:cNvSpPr>
            <a:spLocks noGrp="1"/>
          </p:cNvSpPr>
          <p:nvPr>
            <p:ph type="body" sz="quarter" idx="12"/>
          </p:nvPr>
        </p:nvSpPr>
        <p:spPr>
          <a:xfrm>
            <a:off x="380504" y="1556792"/>
            <a:ext cx="8511976" cy="4864074"/>
          </a:xfrm>
        </p:spPr>
        <p:txBody>
          <a:bodyPr>
            <a:normAutofit/>
          </a:bodyPr>
          <a:lstStyle/>
          <a:p>
            <a:pPr marL="457200" lvl="1" indent="0">
              <a:buNone/>
            </a:pPr>
            <a:r>
              <a:rPr lang="fr-FR" sz="1800" dirty="0"/>
              <a:t>PROGRAMME :</a:t>
            </a:r>
          </a:p>
          <a:p>
            <a:pPr>
              <a:spcBef>
                <a:spcPct val="50000"/>
              </a:spcBef>
              <a:buFontTx/>
              <a:buChar char="-"/>
              <a:defRPr/>
            </a:pPr>
            <a:r>
              <a:rPr lang="fr-FR" altLang="fr-FR" sz="2000" dirty="0"/>
              <a:t>UE1 : </a:t>
            </a:r>
            <a:r>
              <a:rPr lang="fr-FR" altLang="fr-FR" sz="2000" b="1" dirty="0"/>
              <a:t>Communication et management</a:t>
            </a:r>
            <a:r>
              <a:rPr lang="fr-FR" altLang="fr-FR" sz="2000" dirty="0"/>
              <a:t> (anglais, management, conduite de réunion)</a:t>
            </a:r>
          </a:p>
          <a:p>
            <a:pPr>
              <a:spcBef>
                <a:spcPct val="50000"/>
              </a:spcBef>
              <a:buFontTx/>
              <a:buChar char="-"/>
              <a:defRPr/>
            </a:pPr>
            <a:r>
              <a:rPr lang="fr-FR" altLang="fr-FR" sz="2000" dirty="0"/>
              <a:t>UE2 : </a:t>
            </a:r>
            <a:r>
              <a:rPr lang="fr-FR" altLang="fr-FR" sz="2000" b="1" dirty="0"/>
              <a:t>Législation</a:t>
            </a:r>
            <a:r>
              <a:rPr lang="fr-FR" altLang="fr-FR" sz="2000" dirty="0"/>
              <a:t> (Droit des marchés publics, privés, droit du travail, assurance, droit de l’urbanisme)</a:t>
            </a:r>
          </a:p>
          <a:p>
            <a:pPr>
              <a:spcBef>
                <a:spcPct val="50000"/>
              </a:spcBef>
              <a:buFontTx/>
              <a:buChar char="-"/>
              <a:defRPr/>
            </a:pPr>
            <a:r>
              <a:rPr lang="fr-FR" altLang="fr-FR" sz="2000" dirty="0"/>
              <a:t>UE3 : </a:t>
            </a:r>
            <a:r>
              <a:rPr lang="fr-FR" altLang="fr-FR" sz="2000" b="1" dirty="0"/>
              <a:t>Gestion </a:t>
            </a:r>
            <a:r>
              <a:rPr lang="fr-FR" altLang="fr-FR" sz="2000" dirty="0"/>
              <a:t>(Evaluation des couts, gestion, comptabilité, Suivi économique des travaux)</a:t>
            </a:r>
          </a:p>
          <a:p>
            <a:pPr>
              <a:spcBef>
                <a:spcPct val="50000"/>
              </a:spcBef>
              <a:buFontTx/>
              <a:buChar char="-"/>
              <a:defRPr/>
            </a:pPr>
            <a:r>
              <a:rPr lang="fr-FR" altLang="fr-FR" sz="2000" dirty="0"/>
              <a:t>UE4 : </a:t>
            </a:r>
            <a:r>
              <a:rPr lang="fr-FR" altLang="fr-FR" sz="2000" b="1" dirty="0"/>
              <a:t>Technique</a:t>
            </a:r>
            <a:r>
              <a:rPr lang="fr-FR" altLang="fr-FR" sz="2000" dirty="0"/>
              <a:t> (coordination de travaux, informatique, topographie TP/Bâtiment, organisation de chantier, qualité, sécurité)</a:t>
            </a:r>
          </a:p>
          <a:p>
            <a:pPr>
              <a:spcBef>
                <a:spcPct val="50000"/>
              </a:spcBef>
              <a:buFontTx/>
              <a:buChar char="-"/>
              <a:defRPr/>
            </a:pPr>
            <a:r>
              <a:rPr lang="fr-FR" altLang="fr-FR" sz="2000" dirty="0"/>
              <a:t>UE 5 : </a:t>
            </a:r>
            <a:r>
              <a:rPr lang="fr-FR" altLang="fr-FR" sz="2000" b="1" dirty="0"/>
              <a:t>Stage en entreprise</a:t>
            </a:r>
            <a:r>
              <a:rPr lang="fr-FR" altLang="fr-FR" sz="2000" dirty="0"/>
              <a:t> (au moins 16 semaines)</a:t>
            </a:r>
          </a:p>
          <a:p>
            <a:pPr>
              <a:spcBef>
                <a:spcPct val="50000"/>
              </a:spcBef>
              <a:buFontTx/>
              <a:buChar char="-"/>
              <a:defRPr/>
            </a:pPr>
            <a:r>
              <a:rPr lang="fr-FR" altLang="fr-FR" sz="2000" dirty="0"/>
              <a:t>UE 6 : </a:t>
            </a:r>
            <a:r>
              <a:rPr lang="fr-FR" altLang="fr-FR" sz="2000" b="1" dirty="0"/>
              <a:t>Projet </a:t>
            </a:r>
            <a:r>
              <a:rPr lang="fr-FR" altLang="fr-FR" sz="2000" b="1" dirty="0" err="1"/>
              <a:t>tutoré</a:t>
            </a:r>
            <a:endParaRPr lang="fr-FR" altLang="fr-FR" sz="2000" b="1" dirty="0"/>
          </a:p>
        </p:txBody>
      </p:sp>
      <p:sp>
        <p:nvSpPr>
          <p:cNvPr id="6"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2958721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err="1"/>
              <a:t>LPs</a:t>
            </a:r>
            <a:r>
              <a:rPr lang="fr-FR" sz="2400" dirty="0"/>
              <a:t> Conduite de travaux bâtiment et travaux publics</a:t>
            </a:r>
          </a:p>
        </p:txBody>
      </p:sp>
      <p:sp>
        <p:nvSpPr>
          <p:cNvPr id="4" name="Espace réservé du texte 3"/>
          <p:cNvSpPr>
            <a:spLocks noGrp="1"/>
          </p:cNvSpPr>
          <p:nvPr>
            <p:ph type="body" sz="quarter" idx="12"/>
          </p:nvPr>
        </p:nvSpPr>
        <p:spPr>
          <a:xfrm>
            <a:off x="380504" y="1556792"/>
            <a:ext cx="8511976" cy="360040"/>
          </a:xfrm>
        </p:spPr>
        <p:txBody>
          <a:bodyPr>
            <a:normAutofit lnSpcReduction="10000"/>
          </a:bodyPr>
          <a:lstStyle/>
          <a:p>
            <a:pPr marL="457200" lvl="1" indent="0">
              <a:buNone/>
            </a:pPr>
            <a:r>
              <a:rPr lang="fr-FR" sz="1800" dirty="0"/>
              <a:t>CALENDRIER (exemple : année 2021-2022)</a:t>
            </a:r>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96" t="6845" r="196"/>
          <a:stretch/>
        </p:blipFill>
        <p:spPr bwMode="auto">
          <a:xfrm>
            <a:off x="33603" y="1988840"/>
            <a:ext cx="9109720" cy="4230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3550410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692696"/>
            <a:ext cx="8748464" cy="864096"/>
          </a:xfrm>
        </p:spPr>
        <p:txBody>
          <a:bodyPr>
            <a:normAutofit/>
          </a:bodyPr>
          <a:lstStyle/>
          <a:p>
            <a:r>
              <a:rPr lang="fr-FR" sz="2400" dirty="0" err="1"/>
              <a:t>LPs</a:t>
            </a:r>
            <a:r>
              <a:rPr lang="fr-FR" sz="2400" dirty="0"/>
              <a:t> Conduite de travaux bâtiment et travaux publics</a:t>
            </a:r>
          </a:p>
        </p:txBody>
      </p:sp>
      <p:sp>
        <p:nvSpPr>
          <p:cNvPr id="4" name="Espace réservé du texte 3"/>
          <p:cNvSpPr>
            <a:spLocks noGrp="1"/>
          </p:cNvSpPr>
          <p:nvPr>
            <p:ph type="body" sz="quarter" idx="12"/>
          </p:nvPr>
        </p:nvSpPr>
        <p:spPr>
          <a:xfrm>
            <a:off x="380504" y="1556792"/>
            <a:ext cx="8511976" cy="4864074"/>
          </a:xfrm>
        </p:spPr>
        <p:txBody>
          <a:bodyPr>
            <a:normAutofit fontScale="85000" lnSpcReduction="10000"/>
          </a:bodyPr>
          <a:lstStyle/>
          <a:p>
            <a:pPr marL="457200" lvl="1" indent="0">
              <a:buNone/>
            </a:pPr>
            <a:r>
              <a:rPr lang="fr-FR" sz="1800" dirty="0"/>
              <a:t>CALENDRIER DE RECRUTEMENT :</a:t>
            </a:r>
          </a:p>
          <a:p>
            <a:pPr>
              <a:spcBef>
                <a:spcPct val="50000"/>
              </a:spcBef>
              <a:buFontTx/>
              <a:buChar char="-"/>
              <a:defRPr/>
            </a:pPr>
            <a:r>
              <a:rPr lang="fr-FR" altLang="fr-FR" sz="2000" dirty="0"/>
              <a:t>Candidature en ligne 		⇒ du 10 mars 2022 au 11 avril 2022 </a:t>
            </a:r>
          </a:p>
          <a:p>
            <a:pPr marL="0" indent="0">
              <a:spcBef>
                <a:spcPct val="50000"/>
              </a:spcBef>
              <a:buNone/>
              <a:defRPr/>
            </a:pPr>
            <a:r>
              <a:rPr lang="fr-FR" altLang="fr-FR" sz="2000" dirty="0"/>
              <a:t>	Pièces obligatoires: Relevés de notes post-bac, CV, lettre de motivation, 	fiche poursuite d’études pour BTS et DUT, f</a:t>
            </a:r>
            <a:r>
              <a:rPr lang="fr-FR" sz="2000" dirty="0"/>
              <a:t>ormulaire IUT à renseigner</a:t>
            </a:r>
          </a:p>
          <a:p>
            <a:pPr marL="0" indent="0">
              <a:spcBef>
                <a:spcPct val="50000"/>
              </a:spcBef>
              <a:buNone/>
              <a:defRPr/>
            </a:pPr>
            <a:r>
              <a:rPr lang="fr-FR" altLang="fr-FR" sz="2000" dirty="0"/>
              <a:t>	Pièces facultative : courrier d’engagement de contrat de l’entreprise</a:t>
            </a:r>
          </a:p>
          <a:p>
            <a:pPr>
              <a:spcBef>
                <a:spcPct val="50000"/>
              </a:spcBef>
              <a:buFontTx/>
              <a:buChar char="-"/>
              <a:defRPr/>
            </a:pPr>
            <a:r>
              <a:rPr lang="fr-FR" altLang="fr-FR" sz="2000" dirty="0"/>
              <a:t>Publication des résultats 	⇒ 19 mai 2022 	3 décisions possibles :</a:t>
            </a:r>
          </a:p>
          <a:p>
            <a:pPr marL="0" indent="0">
              <a:spcBef>
                <a:spcPct val="50000"/>
              </a:spcBef>
              <a:buNone/>
              <a:defRPr/>
            </a:pPr>
            <a:r>
              <a:rPr lang="fr-FR" altLang="fr-FR" sz="2000" dirty="0"/>
              <a:t>	Admis : candidat invité à suivre la procédure d’inscription administrative</a:t>
            </a:r>
          </a:p>
          <a:p>
            <a:pPr marL="0" indent="0">
              <a:spcBef>
                <a:spcPct val="50000"/>
              </a:spcBef>
              <a:buNone/>
              <a:defRPr/>
            </a:pPr>
            <a:r>
              <a:rPr lang="fr-FR" altLang="fr-FR" sz="2000" dirty="0"/>
              <a:t>	Refusé : refus définitif, le motif devra obligatoirement être précisé</a:t>
            </a:r>
          </a:p>
          <a:p>
            <a:pPr marL="0" indent="0">
              <a:spcBef>
                <a:spcPct val="50000"/>
              </a:spcBef>
              <a:buNone/>
              <a:defRPr/>
            </a:pPr>
            <a:r>
              <a:rPr lang="fr-FR" altLang="fr-FR" sz="2000" dirty="0"/>
              <a:t>	Liste d’attente : si éventuels désistements, « liste d’attente » passe « admis »</a:t>
            </a:r>
          </a:p>
          <a:p>
            <a:pPr>
              <a:spcBef>
                <a:spcPct val="50000"/>
              </a:spcBef>
              <a:buFontTx/>
              <a:buChar char="-"/>
              <a:defRPr/>
            </a:pPr>
            <a:r>
              <a:rPr lang="fr-FR" altLang="fr-FR" sz="2000" dirty="0"/>
              <a:t>Confirmation des vœux 		⇒ entre le 19 mai et le 27 mai 2022</a:t>
            </a:r>
          </a:p>
          <a:p>
            <a:pPr marL="0" indent="0">
              <a:spcBef>
                <a:spcPct val="50000"/>
              </a:spcBef>
              <a:buNone/>
              <a:defRPr/>
            </a:pPr>
            <a:r>
              <a:rPr lang="fr-FR" altLang="fr-FR" sz="2000" dirty="0"/>
              <a:t>	Tout candidat qui n’aura pas confirmé sera automatiquement placé en 	désistement</a:t>
            </a:r>
          </a:p>
          <a:p>
            <a:pPr>
              <a:spcBef>
                <a:spcPct val="50000"/>
              </a:spcBef>
              <a:buFontTx/>
              <a:buChar char="-"/>
              <a:defRPr/>
            </a:pPr>
            <a:r>
              <a:rPr lang="fr-FR" altLang="fr-FR" sz="2000" dirty="0"/>
              <a:t>Inscription  administrative	⇒ à partir du 1</a:t>
            </a:r>
            <a:r>
              <a:rPr lang="fr-FR" altLang="fr-FR" sz="2000" baseline="30000" dirty="0"/>
              <a:t>er</a:t>
            </a:r>
            <a:r>
              <a:rPr lang="fr-FR" altLang="fr-FR" sz="2000" dirty="0"/>
              <a:t> juin 2022</a:t>
            </a:r>
          </a:p>
          <a:p>
            <a:pPr>
              <a:spcBef>
                <a:spcPct val="50000"/>
              </a:spcBef>
              <a:buFontTx/>
              <a:buChar char="-"/>
              <a:defRPr/>
            </a:pPr>
            <a:r>
              <a:rPr lang="fr-FR" altLang="fr-FR" sz="2000" dirty="0"/>
              <a:t>Rentrée  octobre 2022</a:t>
            </a:r>
          </a:p>
        </p:txBody>
      </p:sp>
      <p:sp>
        <p:nvSpPr>
          <p:cNvPr id="5" name="Espace réservé du pied de page 1"/>
          <p:cNvSpPr txBox="1">
            <a:spLocks/>
          </p:cNvSpPr>
          <p:nvPr/>
        </p:nvSpPr>
        <p:spPr>
          <a:xfrm>
            <a:off x="395536" y="6492874"/>
            <a:ext cx="7848872"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a:t>3 mars 2022 			           Forum des licences professionnelles et masters de l'UGA</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0"/>
            <a:ext cx="1331640" cy="809156"/>
          </a:xfrm>
          <a:prstGeom prst="rect">
            <a:avLst/>
          </a:prstGeom>
        </p:spPr>
      </p:pic>
    </p:spTree>
    <p:extLst>
      <p:ext uri="{BB962C8B-B14F-4D97-AF65-F5344CB8AC3E}">
        <p14:creationId xmlns:p14="http://schemas.microsoft.com/office/powerpoint/2010/main" val="23894625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2416</TotalTime>
  <Words>1470</Words>
  <Application>Microsoft Office PowerPoint</Application>
  <PresentationFormat>Affichage à l'écran (4:3)</PresentationFormat>
  <Paragraphs>163</Paragraphs>
  <Slides>12</Slides>
  <Notes>12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Wingdings</vt:lpstr>
      <vt:lpstr>Thème Office</vt:lpstr>
      <vt:lpstr>Les licences professionnelles génie civil - IUT Grenoble</vt:lpstr>
      <vt:lpstr>LPs Conduite de travaux bâtiment et travaux publics</vt:lpstr>
      <vt:lpstr>LPs Conduite de travaux bâtiment et travaux publics</vt:lpstr>
      <vt:lpstr>LP Conduite de Travaux en Bâtiment</vt:lpstr>
      <vt:lpstr>LP Conduite de travaux en Travaux Publics</vt:lpstr>
      <vt:lpstr>LPs Conduite de travaux bâtiment et travaux publics</vt:lpstr>
      <vt:lpstr>LPs Conduite de travaux bâtiment et travaux publics</vt:lpstr>
      <vt:lpstr>LPs Conduite de travaux bâtiment et travaux publics</vt:lpstr>
      <vt:lpstr>LPs Conduite de travaux bâtiment et travaux publics</vt:lpstr>
      <vt:lpstr>Les licences professionnelles génie civil - IUT Grenoble</vt:lpstr>
      <vt:lpstr>Le projet tutoré (UE6)</vt:lpstr>
      <vt:lpstr>Présentation PowerPoint</vt:lpstr>
    </vt:vector>
  </TitlesOfParts>
  <Company>Université Stendhal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SAMBA-ROBIN Nadia</dc:creator>
  <cp:lastModifiedBy>Sonia Utrilla</cp:lastModifiedBy>
  <cp:revision>259</cp:revision>
  <cp:lastPrinted>2017-12-07T08:28:15Z</cp:lastPrinted>
  <dcterms:created xsi:type="dcterms:W3CDTF">2016-04-19T07:56:29Z</dcterms:created>
  <dcterms:modified xsi:type="dcterms:W3CDTF">2022-03-11T09:23:45Z</dcterms:modified>
</cp:coreProperties>
</file>